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4227" r:id="rId1"/>
  </p:sldMasterIdLst>
  <p:notesMasterIdLst>
    <p:notesMasterId r:id="rId133"/>
  </p:notesMasterIdLst>
  <p:handoutMasterIdLst>
    <p:handoutMasterId r:id="rId134"/>
  </p:handoutMasterIdLst>
  <p:sldIdLst>
    <p:sldId id="282" r:id="rId2"/>
    <p:sldId id="653" r:id="rId3"/>
    <p:sldId id="592" r:id="rId4"/>
    <p:sldId id="285" r:id="rId5"/>
    <p:sldId id="357" r:id="rId6"/>
    <p:sldId id="353" r:id="rId7"/>
    <p:sldId id="289" r:id="rId8"/>
    <p:sldId id="296" r:id="rId9"/>
    <p:sldId id="300" r:id="rId10"/>
    <p:sldId id="620" r:id="rId11"/>
    <p:sldId id="304" r:id="rId12"/>
    <p:sldId id="306" r:id="rId13"/>
    <p:sldId id="307" r:id="rId14"/>
    <p:sldId id="310" r:id="rId15"/>
    <p:sldId id="596" r:id="rId16"/>
    <p:sldId id="649" r:id="rId17"/>
    <p:sldId id="309" r:id="rId18"/>
    <p:sldId id="518" r:id="rId19"/>
    <p:sldId id="601" r:id="rId20"/>
    <p:sldId id="602" r:id="rId21"/>
    <p:sldId id="605" r:id="rId22"/>
    <p:sldId id="606" r:id="rId23"/>
    <p:sldId id="603" r:id="rId24"/>
    <p:sldId id="604" r:id="rId25"/>
    <p:sldId id="607" r:id="rId26"/>
    <p:sldId id="548" r:id="rId27"/>
    <p:sldId id="608" r:id="rId28"/>
    <p:sldId id="361" r:id="rId29"/>
    <p:sldId id="597" r:id="rId30"/>
    <p:sldId id="622" r:id="rId31"/>
    <p:sldId id="315" r:id="rId32"/>
    <p:sldId id="294" r:id="rId33"/>
    <p:sldId id="547" r:id="rId34"/>
    <p:sldId id="549" r:id="rId35"/>
    <p:sldId id="354" r:id="rId36"/>
    <p:sldId id="290" r:id="rId37"/>
    <p:sldId id="367" r:id="rId38"/>
    <p:sldId id="598" r:id="rId39"/>
    <p:sldId id="599" r:id="rId40"/>
    <p:sldId id="600" r:id="rId41"/>
    <p:sldId id="370" r:id="rId42"/>
    <p:sldId id="491" r:id="rId43"/>
    <p:sldId id="378" r:id="rId44"/>
    <p:sldId id="650" r:id="rId45"/>
    <p:sldId id="624" r:id="rId46"/>
    <p:sldId id="609" r:id="rId47"/>
    <p:sldId id="610" r:id="rId48"/>
    <p:sldId id="567" r:id="rId49"/>
    <p:sldId id="559" r:id="rId50"/>
    <p:sldId id="558" r:id="rId51"/>
    <p:sldId id="623" r:id="rId52"/>
    <p:sldId id="611" r:id="rId53"/>
    <p:sldId id="612" r:id="rId54"/>
    <p:sldId id="319" r:id="rId55"/>
    <p:sldId id="568" r:id="rId56"/>
    <p:sldId id="374" r:id="rId57"/>
    <p:sldId id="375" r:id="rId58"/>
    <p:sldId id="376" r:id="rId59"/>
    <p:sldId id="613" r:id="rId60"/>
    <p:sldId id="325" r:id="rId61"/>
    <p:sldId id="625" r:id="rId62"/>
    <p:sldId id="569" r:id="rId63"/>
    <p:sldId id="627" r:id="rId64"/>
    <p:sldId id="557" r:id="rId65"/>
    <p:sldId id="629" r:id="rId66"/>
    <p:sldId id="618" r:id="rId67"/>
    <p:sldId id="555" r:id="rId68"/>
    <p:sldId id="631" r:id="rId69"/>
    <p:sldId id="632" r:id="rId70"/>
    <p:sldId id="626" r:id="rId71"/>
    <p:sldId id="630" r:id="rId72"/>
    <p:sldId id="654" r:id="rId73"/>
    <p:sldId id="328" r:id="rId74"/>
    <p:sldId id="331" r:id="rId75"/>
    <p:sldId id="332" r:id="rId76"/>
    <p:sldId id="335" r:id="rId77"/>
    <p:sldId id="615" r:id="rId78"/>
    <p:sldId id="633" r:id="rId79"/>
    <p:sldId id="337" r:id="rId80"/>
    <p:sldId id="373" r:id="rId81"/>
    <p:sldId id="616" r:id="rId82"/>
    <p:sldId id="617" r:id="rId83"/>
    <p:sldId id="339" r:id="rId84"/>
    <p:sldId id="634" r:id="rId85"/>
    <p:sldId id="345" r:id="rId86"/>
    <p:sldId id="380" r:id="rId87"/>
    <p:sldId id="355" r:id="rId88"/>
    <p:sldId id="291" r:id="rId89"/>
    <p:sldId id="384" r:id="rId90"/>
    <p:sldId id="497" r:id="rId91"/>
    <p:sldId id="636" r:id="rId92"/>
    <p:sldId id="562" r:id="rId93"/>
    <p:sldId id="619" r:id="rId94"/>
    <p:sldId id="637" r:id="rId95"/>
    <p:sldId id="390" r:id="rId96"/>
    <p:sldId id="561" r:id="rId97"/>
    <p:sldId id="635" r:id="rId98"/>
    <p:sldId id="530" r:id="rId99"/>
    <p:sldId id="532" r:id="rId100"/>
    <p:sldId id="416" r:id="rId101"/>
    <p:sldId id="418" r:id="rId102"/>
    <p:sldId id="412" r:id="rId103"/>
    <p:sldId id="413" r:id="rId104"/>
    <p:sldId id="531" r:id="rId105"/>
    <p:sldId id="644" r:id="rId106"/>
    <p:sldId id="645" r:id="rId107"/>
    <p:sldId id="639" r:id="rId108"/>
    <p:sldId id="535" r:id="rId109"/>
    <p:sldId id="356" r:id="rId110"/>
    <p:sldId id="537" r:id="rId111"/>
    <p:sldId id="544" r:id="rId112"/>
    <p:sldId id="288" r:id="rId113"/>
    <p:sldId id="427" r:id="rId114"/>
    <p:sldId id="563" r:id="rId115"/>
    <p:sldId id="641" r:id="rId116"/>
    <p:sldId id="439" r:id="rId117"/>
    <p:sldId id="441" r:id="rId118"/>
    <p:sldId id="452" r:id="rId119"/>
    <p:sldId id="454" r:id="rId120"/>
    <p:sldId id="456" r:id="rId121"/>
    <p:sldId id="463" r:id="rId122"/>
    <p:sldId id="642" r:id="rId123"/>
    <p:sldId id="640" r:id="rId124"/>
    <p:sldId id="643" r:id="rId125"/>
    <p:sldId id="484" r:id="rId126"/>
    <p:sldId id="485" r:id="rId127"/>
    <p:sldId id="487" r:id="rId128"/>
    <p:sldId id="489" r:id="rId129"/>
    <p:sldId id="536" r:id="rId130"/>
    <p:sldId id="651" r:id="rId131"/>
    <p:sldId id="652" r:id="rId132"/>
  </p:sldIdLst>
  <p:sldSz cx="9144000" cy="6858000" type="screen4x3"/>
  <p:notesSz cx="6669088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3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125" algn="l" rtl="0" eaLnBrk="0" fontAlgn="base" hangingPunct="0">
      <a:spcBef>
        <a:spcPct val="0"/>
      </a:spcBef>
      <a:spcAft>
        <a:spcPct val="0"/>
      </a:spcAft>
      <a:defRPr sz="23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250" algn="l" rtl="0" eaLnBrk="0" fontAlgn="base" hangingPunct="0">
      <a:spcBef>
        <a:spcPct val="0"/>
      </a:spcBef>
      <a:spcAft>
        <a:spcPct val="0"/>
      </a:spcAft>
      <a:defRPr sz="23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375" algn="l" rtl="0" eaLnBrk="0" fontAlgn="base" hangingPunct="0">
      <a:spcBef>
        <a:spcPct val="0"/>
      </a:spcBef>
      <a:spcAft>
        <a:spcPct val="0"/>
      </a:spcAft>
      <a:defRPr sz="23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500" algn="l" rtl="0" eaLnBrk="0" fontAlgn="base" hangingPunct="0">
      <a:spcBef>
        <a:spcPct val="0"/>
      </a:spcBef>
      <a:spcAft>
        <a:spcPct val="0"/>
      </a:spcAft>
      <a:defRPr sz="23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5625" algn="l" defTabSz="914250" rtl="0" eaLnBrk="1" latinLnBrk="0" hangingPunct="1">
      <a:defRPr sz="23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2750" algn="l" defTabSz="914250" rtl="0" eaLnBrk="1" latinLnBrk="0" hangingPunct="1">
      <a:defRPr sz="23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199873" algn="l" defTabSz="914250" rtl="0" eaLnBrk="1" latinLnBrk="0" hangingPunct="1">
      <a:defRPr sz="23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6998" algn="l" defTabSz="914250" rtl="0" eaLnBrk="1" latinLnBrk="0" hangingPunct="1">
      <a:defRPr sz="23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vakoli, Hossein" initials="TH" lastIdx="70" clrIdx="0">
    <p:extLst>
      <p:ext uri="{19B8F6BF-5375-455C-9EA6-DF929625EA0E}">
        <p15:presenceInfo xmlns:p15="http://schemas.microsoft.com/office/powerpoint/2012/main" userId="S-1-5-21-155252513-1967951128-3498227145-419290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6699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18" autoAdjust="0"/>
    <p:restoredTop sz="58573" autoAdjust="0"/>
  </p:normalViewPr>
  <p:slideViewPr>
    <p:cSldViewPr>
      <p:cViewPr varScale="1">
        <p:scale>
          <a:sx n="64" d="100"/>
          <a:sy n="64" d="100"/>
        </p:scale>
        <p:origin x="2688" y="48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-3012" y="-114"/>
      </p:cViewPr>
      <p:guideLst>
        <p:guide orient="horz" pos="3126"/>
        <p:guide pos="21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notesMaster" Target="notesMasters/notesMaster1.xml"/><Relationship Id="rId138" Type="http://schemas.openxmlformats.org/officeDocument/2006/relationships/theme" Target="theme/theme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handoutMaster" Target="handoutMasters/handoutMaster1.xml"/><Relationship Id="rId13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2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8251" y="2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098B247-D5F9-4343-A9D6-8DC82B8CDCE3}" type="datetimeFigureOut">
              <a:rPr lang="en-GB"/>
              <a:pPr>
                <a:defRPr/>
              </a:pPr>
              <a:t>26/06/2025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8166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8251" y="9428166"/>
            <a:ext cx="288925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3EB6DB1-CC49-48E3-A037-9E092BC8AEA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259124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889250" cy="49688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9838" y="0"/>
            <a:ext cx="2889250" cy="49688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2" y="4714878"/>
            <a:ext cx="4891088" cy="446722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9750"/>
            <a:ext cx="2889250" cy="49688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9838" y="9429750"/>
            <a:ext cx="2889250" cy="49688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69EA54B-C7E6-4A75-AE8C-722A4FCC74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39198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ＭＳ Ｐゴシック" panose="020B0600070205080204" pitchFamily="34" charset="-128"/>
        <a:cs typeface="+mn-cs"/>
      </a:defRPr>
    </a:lvl1pPr>
    <a:lvl2pPr marL="45712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ＭＳ Ｐゴシック" panose="020B0600070205080204" pitchFamily="34" charset="-128"/>
        <a:cs typeface="+mn-cs"/>
      </a:defRPr>
    </a:lvl2pPr>
    <a:lvl3pPr marL="91425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ＭＳ Ｐゴシック" panose="020B0600070205080204" pitchFamily="34" charset="-128"/>
        <a:cs typeface="+mn-cs"/>
      </a:defRPr>
    </a:lvl3pPr>
    <a:lvl4pPr marL="137137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ＭＳ Ｐゴシック" panose="020B0600070205080204" pitchFamily="34" charset="-128"/>
        <a:cs typeface="+mn-cs"/>
      </a:defRPr>
    </a:lvl4pPr>
    <a:lvl5pPr marL="18285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ＭＳ Ｐゴシック" panose="020B0600070205080204" pitchFamily="34" charset="-128"/>
        <a:cs typeface="+mn-cs"/>
      </a:defRPr>
    </a:lvl5pPr>
    <a:lvl6pPr marL="2285625" algn="l" defTabSz="9142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50" algn="l" defTabSz="9142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73" algn="l" defTabSz="9142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98" algn="l" defTabSz="9142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 smtClean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24331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0579521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102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8301602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B63733-1790-4CD9-914F-C015D146FF51}" type="slidenum">
              <a:rPr lang="en-GB" smtClean="0">
                <a:cs typeface="Arial" charset="0"/>
              </a:rPr>
              <a:pPr/>
              <a:t>103</a:t>
            </a:fld>
            <a:endParaRPr lang="en-GB" smtClean="0">
              <a:cs typeface="Arial" charset="0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tabLst>
                <a:tab pos="0" algn="l"/>
              </a:tabLst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55189060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389228-6F39-4412-8783-18452B62A8D3}" type="slidenum">
              <a:rPr lang="en-GB" smtClean="0">
                <a:cs typeface="Arial" charset="0"/>
              </a:rPr>
              <a:pPr/>
              <a:t>104</a:t>
            </a:fld>
            <a:endParaRPr lang="en-GB" smtClean="0">
              <a:cs typeface="Arial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100" b="0" i="0" kern="1200" baseline="0" dirty="0" smtClean="0">
              <a:solidFill>
                <a:schemeClr val="tx1"/>
              </a:solidFill>
              <a:effectLst/>
              <a:latin typeface="+mn-lt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490759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105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2963629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106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520346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107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9178975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4075" y="744538"/>
            <a:ext cx="496093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108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393244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4075" y="744538"/>
            <a:ext cx="496093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109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077994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2525" cy="3722687"/>
          </a:xfrm>
          <a:ln/>
        </p:spPr>
      </p:sp>
      <p:sp>
        <p:nvSpPr>
          <p:cNvPr id="839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None/>
            </a:pPr>
            <a:endParaRPr lang="en-GB" sz="1100" dirty="0" smtClean="0"/>
          </a:p>
        </p:txBody>
      </p:sp>
    </p:spTree>
    <p:extLst>
      <p:ext uri="{BB962C8B-B14F-4D97-AF65-F5344CB8AC3E}">
        <p14:creationId xmlns:p14="http://schemas.microsoft.com/office/powerpoint/2010/main" val="3180330540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111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6466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440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7387" y="4716466"/>
            <a:ext cx="5334317" cy="4465637"/>
          </a:xfrm>
          <a:noFill/>
          <a:ln w="9525"/>
        </p:spPr>
        <p:txBody>
          <a:bodyPr/>
          <a:lstStyle/>
          <a:p>
            <a:endParaRPr lang="en-US" sz="10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337883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2525" cy="3722687"/>
          </a:xfrm>
          <a:ln/>
        </p:spPr>
      </p:sp>
      <p:sp>
        <p:nvSpPr>
          <p:cNvPr id="839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fontAlgn="auto" hangingPunct="1"/>
            <a:endParaRPr lang="en-GB" sz="1100" kern="1200" dirty="0" smtClean="0">
              <a:solidFill>
                <a:schemeClr val="tx1"/>
              </a:solidFill>
              <a:effectLst/>
              <a:latin typeface="+mn-lt"/>
              <a:ea typeface="ＭＳ Ｐゴシック" panose="020B0600070205080204" pitchFamily="34" charset="-128"/>
              <a:cs typeface="+mn-cs"/>
            </a:endParaRPr>
          </a:p>
          <a:p>
            <a:pPr marL="0" indent="0">
              <a:buNone/>
            </a:pPr>
            <a:endParaRPr lang="en-GB" sz="2300" dirty="0" smtClean="0"/>
          </a:p>
          <a:p>
            <a:pPr marL="3542717" lvl="8" indent="0">
              <a:buNone/>
            </a:pPr>
            <a:endParaRPr lang="en-GB" sz="2300" dirty="0" smtClean="0"/>
          </a:p>
        </p:txBody>
      </p:sp>
    </p:spTree>
    <p:extLst>
      <p:ext uri="{BB962C8B-B14F-4D97-AF65-F5344CB8AC3E}">
        <p14:creationId xmlns:p14="http://schemas.microsoft.com/office/powerpoint/2010/main" val="1087181525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ct val="60000"/>
              </a:spcAft>
            </a:pPr>
            <a:endParaRPr lang="en-GB" sz="1800" dirty="0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17735804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91264A-5A0C-466E-B8F9-663D0238A596}" type="slidenum">
              <a:rPr lang="en-GB" smtClean="0">
                <a:cs typeface="Arial" charset="0"/>
              </a:rPr>
              <a:pPr/>
              <a:t>114</a:t>
            </a:fld>
            <a:endParaRPr lang="en-GB" smtClean="0">
              <a:cs typeface="Arial" charset="0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sz="1600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948209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Tx/>
              <a:buNone/>
            </a:pP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115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9022787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100" b="0" dirty="0" smtClean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34950481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Font typeface="Wingdings 2" pitchFamily="18" charset="2"/>
              <a:buNone/>
            </a:pPr>
            <a:endParaRPr lang="en-GB" dirty="0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73835887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u="none" dirty="0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5030160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Aft>
                <a:spcPct val="30000"/>
              </a:spcAft>
            </a:pPr>
            <a:endParaRPr lang="en-GB" dirty="0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1421902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>
              <a:buFont typeface="+mj-lt"/>
              <a:buNone/>
            </a:pPr>
            <a:endParaRPr lang="en-GB" b="0" dirty="0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60508415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100" kern="1200" dirty="0" smtClean="0">
              <a:solidFill>
                <a:schemeClr val="tx1"/>
              </a:solidFill>
              <a:effectLst/>
              <a:latin typeface="+mn-lt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16414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481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0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27051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100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122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6436601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123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0945272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100" kern="1200" dirty="0" smtClean="0">
              <a:solidFill>
                <a:schemeClr val="tx1"/>
              </a:solidFill>
              <a:effectLst/>
              <a:latin typeface="+mn-lt"/>
              <a:ea typeface="ＭＳ Ｐゴシック" panose="020B0600070205080204" pitchFamily="34" charset="-128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124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7917222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60000"/>
              </a:spcBef>
            </a:pPr>
            <a:endParaRPr lang="en-GB" sz="1600" dirty="0" smtClean="0">
              <a:latin typeface="Calibri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37623622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52717849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z="1100" kern="1200" dirty="0" smtClean="0">
              <a:solidFill>
                <a:schemeClr val="tx1"/>
              </a:solidFill>
              <a:effectLst/>
              <a:latin typeface="+mn-lt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3169915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60000"/>
              </a:spcAft>
            </a:pPr>
            <a:endParaRPr lang="en-GB" sz="1800" dirty="0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48292397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4075" y="744538"/>
            <a:ext cx="496093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129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9809231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100" kern="1200" dirty="0" smtClean="0">
              <a:solidFill>
                <a:schemeClr val="tx1"/>
              </a:solidFill>
              <a:effectLst/>
              <a:latin typeface="+mn-lt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130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3797641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GB" sz="1100" b="0" u="none" strike="noStrike" kern="1200" dirty="0" smtClean="0">
              <a:solidFill>
                <a:schemeClr val="tx1"/>
              </a:solidFill>
              <a:effectLst/>
              <a:latin typeface="+mn-lt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131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89067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501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GB" sz="1100" b="0" i="0" kern="1200" dirty="0" smtClean="0">
              <a:solidFill>
                <a:schemeClr val="tx1"/>
              </a:solidFill>
              <a:effectLst/>
              <a:latin typeface="+mn-lt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82823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5632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en-US" sz="1000" baseline="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3134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100" b="0" i="0" kern="1200" dirty="0" smtClean="0">
              <a:solidFill>
                <a:schemeClr val="tx1"/>
              </a:solidFill>
              <a:effectLst/>
              <a:latin typeface="+mn-lt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27145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29348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542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671" y="4603754"/>
            <a:ext cx="6505419" cy="5184775"/>
          </a:xfrm>
          <a:noFill/>
          <a:ln w="9525"/>
        </p:spPr>
        <p:txBody>
          <a:bodyPr/>
          <a:lstStyle/>
          <a:p>
            <a:pPr eaLnBrk="1" hangingPunct="1"/>
            <a:endParaRPr lang="en-US" sz="10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6943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4075" y="744538"/>
            <a:ext cx="496093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sz="1100" b="0" kern="1200" dirty="0" smtClean="0">
              <a:solidFill>
                <a:schemeClr val="tx1"/>
              </a:solidFill>
              <a:effectLst/>
              <a:latin typeface="+mn-lt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46850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25068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955800" y="398463"/>
            <a:ext cx="2835275" cy="2125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24656" y="2743199"/>
            <a:ext cx="5837470" cy="6729503"/>
          </a:xfrm>
        </p:spPr>
        <p:txBody>
          <a:bodyPr/>
          <a:lstStyle/>
          <a:p>
            <a:pPr marL="0" indent="0">
              <a:buNone/>
            </a:pPr>
            <a:endParaRPr lang="en-GB" sz="1400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76CB9-33D3-4D2C-B6E9-5163756B6E41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64570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01623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78266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68622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1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82816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sz="11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78216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32026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z="1800" dirty="0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65397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772043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4075" y="744538"/>
            <a:ext cx="496093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380365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7947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0" hangingPunct="0"/>
            <a:endParaRPr lang="en-GB" b="0" dirty="0" smtClean="0">
              <a:solidFill>
                <a:srgbClr val="FF1923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20311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100" b="0" i="0" kern="1200" dirty="0" smtClean="0">
              <a:solidFill>
                <a:schemeClr val="tx1"/>
              </a:solidFill>
              <a:effectLst/>
              <a:latin typeface="+mn-lt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024923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4075" y="744538"/>
            <a:ext cx="496093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646004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4075" y="744538"/>
            <a:ext cx="496093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hangingPunct="0"/>
            <a:endParaRPr lang="en-GB" sz="1100" kern="1200" dirty="0">
              <a:solidFill>
                <a:schemeClr val="tx1"/>
              </a:solidFill>
              <a:effectLst/>
              <a:latin typeface="+mn-lt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88394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100" baseline="0" dirty="0" smtClean="0">
              <a:latin typeface="+mn-lt"/>
              <a:ea typeface="Times New Roman" pitchFamily="18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100" dirty="0" smtClean="0">
              <a:latin typeface="+mn-lt"/>
            </a:endParaRPr>
          </a:p>
          <a:p>
            <a:pPr marL="171450" indent="-1714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GB" sz="1100" b="0" dirty="0" smtClean="0">
              <a:latin typeface="+mn-lt"/>
            </a:endParaRPr>
          </a:p>
          <a:p>
            <a:pPr eaLnBrk="1" hangingPunct="1">
              <a:spcBef>
                <a:spcPct val="0"/>
              </a:spcBef>
            </a:pPr>
            <a:endParaRPr lang="en-GB" sz="1100" b="0" dirty="0" smtClean="0">
              <a:latin typeface="+mn-lt"/>
            </a:endParaRPr>
          </a:p>
          <a:p>
            <a:pPr eaLnBrk="1" hangingPunct="1">
              <a:spcBef>
                <a:spcPct val="0"/>
              </a:spcBef>
            </a:pPr>
            <a:endParaRPr lang="en-GB" sz="1100" b="0" dirty="0" smtClean="0">
              <a:latin typeface="+mn-lt"/>
            </a:endParaRPr>
          </a:p>
          <a:p>
            <a:pPr eaLnBrk="1" hangingPunct="1">
              <a:spcBef>
                <a:spcPct val="0"/>
              </a:spcBef>
            </a:pPr>
            <a:endParaRPr lang="en-GB" sz="1100" b="0" dirty="0" smtClean="0">
              <a:latin typeface="+mn-lt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272516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4075" y="744538"/>
            <a:ext cx="496093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02600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290845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2525" cy="3722687"/>
          </a:xfrm>
          <a:ln/>
        </p:spPr>
      </p:sp>
      <p:sp>
        <p:nvSpPr>
          <p:cNvPr id="839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ts val="1199"/>
              </a:spcBef>
            </a:pPr>
            <a:endParaRPr lang="en-GB" sz="1100" dirty="0" smtClean="0">
              <a:latin typeface="+mn-lt"/>
            </a:endParaRPr>
          </a:p>
          <a:p>
            <a:pPr eaLnBrk="1" hangingPunct="1"/>
            <a:endParaRPr lang="en-GB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0485297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4075" y="744538"/>
            <a:ext cx="496093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 smtClean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368938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677713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69057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4075" y="744538"/>
            <a:ext cx="496093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453176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946278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4075" y="744538"/>
            <a:ext cx="496093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sz="1100" b="0" dirty="0" smtClean="0">
              <a:latin typeface="+mn-lt"/>
            </a:endParaRPr>
          </a:p>
          <a:p>
            <a:endParaRPr lang="en-GB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2F60476-84B5-4DBE-9048-DDDC4F2EBD3E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71569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n-GB" sz="11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124868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4075" y="744538"/>
            <a:ext cx="496093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sz="1100" dirty="0" smtClean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959641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44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373724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594874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47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451335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sz="1100" b="0" i="0" kern="1200" dirty="0" smtClean="0">
              <a:solidFill>
                <a:schemeClr val="tx1"/>
              </a:solidFill>
              <a:effectLst/>
              <a:latin typeface="+mn-lt"/>
              <a:ea typeface="ＭＳ Ｐゴシック" panose="020B0600070205080204" pitchFamily="34" charset="-128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48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917686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sz="11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49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516778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100" b="1" i="0" kern="1200" dirty="0" smtClean="0">
              <a:solidFill>
                <a:schemeClr val="tx1"/>
              </a:solidFill>
              <a:effectLst/>
              <a:latin typeface="+mn-lt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100" b="0" i="0" kern="1200" dirty="0" smtClean="0">
              <a:solidFill>
                <a:schemeClr val="tx1"/>
              </a:solidFill>
              <a:effectLst/>
              <a:latin typeface="+mn-lt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50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6518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241348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51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850523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100" b="0" i="0" kern="1200" dirty="0" smtClean="0">
              <a:solidFill>
                <a:schemeClr val="tx1"/>
              </a:solidFill>
              <a:effectLst/>
              <a:latin typeface="+mn-lt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52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981179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53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511033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44035" name="Text Box 4"/>
          <p:cNvSpPr txBox="1">
            <a:spLocks noChangeArrowheads="1"/>
          </p:cNvSpPr>
          <p:nvPr/>
        </p:nvSpPr>
        <p:spPr bwMode="auto">
          <a:xfrm>
            <a:off x="225834" y="4604403"/>
            <a:ext cx="6290622" cy="465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endParaRPr lang="en-GB" sz="1200">
              <a:latin typeface="Tahoma" pitchFamily="34" charset="0"/>
            </a:endParaRPr>
          </a:p>
          <a:p>
            <a:pPr eaLnBrk="0" hangingPunct="0"/>
            <a:endParaRPr lang="en-GB" sz="1200">
              <a:latin typeface="Tahoma" pitchFamily="34" charset="0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idx="1"/>
          </p:nvPr>
        </p:nvSpPr>
        <p:spPr>
          <a:xfrm>
            <a:off x="918909" y="4735497"/>
            <a:ext cx="4896687" cy="4724306"/>
          </a:xfrm>
        </p:spPr>
        <p:txBody>
          <a:bodyPr>
            <a:normAutofit/>
          </a:bodyPr>
          <a:lstStyle/>
          <a:p>
            <a:pPr>
              <a:defRPr/>
            </a:pPr>
            <a:endParaRPr lang="en-GB" baseline="0" dirty="0" smtClean="0"/>
          </a:p>
        </p:txBody>
      </p:sp>
    </p:spTree>
    <p:extLst>
      <p:ext uri="{BB962C8B-B14F-4D97-AF65-F5344CB8AC3E}">
        <p14:creationId xmlns:p14="http://schemas.microsoft.com/office/powerpoint/2010/main" val="68442835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hangingPunct="0"/>
            <a:endParaRPr lang="en-US" sz="1100" kern="1200" dirty="0" smtClean="0">
              <a:solidFill>
                <a:schemeClr val="tx1"/>
              </a:solidFill>
              <a:effectLst/>
              <a:latin typeface="+mn-lt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55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327548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4075" y="744538"/>
            <a:ext cx="496093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100" b="1" dirty="0" smtClean="0">
              <a:solidFill>
                <a:srgbClr val="002060"/>
              </a:solidFill>
              <a:latin typeface="+mn-lt"/>
              <a:ea typeface="Times New Roma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100" b="1" dirty="0" smtClean="0">
              <a:solidFill>
                <a:srgbClr val="002060"/>
              </a:solidFill>
              <a:latin typeface="+mn-lt"/>
              <a:ea typeface="Times New Roma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100" kern="1200" dirty="0" smtClean="0">
              <a:solidFill>
                <a:schemeClr val="tx1"/>
              </a:solidFill>
              <a:effectLst/>
              <a:latin typeface="+mn-lt"/>
              <a:ea typeface="ＭＳ Ｐゴシック" panose="020B0600070205080204" pitchFamily="34" charset="-128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56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69627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4075" y="744538"/>
            <a:ext cx="496093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100" b="0" kern="1200" dirty="0" smtClean="0">
              <a:solidFill>
                <a:schemeClr val="tx1"/>
              </a:solidFill>
              <a:effectLst/>
              <a:latin typeface="+mn-lt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57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285170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4075" y="744538"/>
            <a:ext cx="496093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58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446320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59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858400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4915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918908" y="4735500"/>
            <a:ext cx="5170802" cy="4428537"/>
          </a:xfrm>
          <a:noFill/>
          <a:ln/>
        </p:spPr>
        <p:txBody>
          <a:bodyPr anchor="t"/>
          <a:lstStyle/>
          <a:p>
            <a:endParaRPr lang="en-GB" dirty="0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65006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4075" y="744538"/>
            <a:ext cx="496093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4202703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None/>
            </a:pPr>
            <a:endParaRPr lang="en-GB" sz="1100" b="0" i="0" kern="1200" dirty="0" smtClean="0">
              <a:solidFill>
                <a:schemeClr val="tx1"/>
              </a:solidFill>
              <a:effectLst/>
              <a:latin typeface="+mn-lt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62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283482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63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6990223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sz="11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64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5096035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65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0543043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66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0778640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100" b="1" i="0" kern="1200" dirty="0" smtClean="0">
              <a:solidFill>
                <a:schemeClr val="tx1"/>
              </a:solidFill>
              <a:effectLst/>
              <a:latin typeface="+mn-lt"/>
              <a:ea typeface="ＭＳ Ｐゴシック" panose="020B0600070205080204" pitchFamily="34" charset="-128"/>
              <a:cs typeface="+mn-cs"/>
            </a:endParaRPr>
          </a:p>
          <a:p>
            <a:endParaRPr lang="en-GB" b="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67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4272434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100" b="1" i="0" kern="1200" dirty="0" smtClean="0">
              <a:solidFill>
                <a:schemeClr val="tx1"/>
              </a:solidFill>
              <a:effectLst/>
              <a:latin typeface="+mn-lt"/>
              <a:ea typeface="ＭＳ Ｐゴシック" panose="020B0600070205080204" pitchFamily="34" charset="-128"/>
              <a:cs typeface="+mn-cs"/>
            </a:endParaRPr>
          </a:p>
          <a:p>
            <a:endParaRPr lang="en-GB" b="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68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4347486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  <a:p>
            <a:endParaRPr lang="en-GB" sz="1100" b="1" i="0" kern="1200" dirty="0" smtClean="0">
              <a:solidFill>
                <a:schemeClr val="tx1"/>
              </a:solidFill>
              <a:effectLst/>
              <a:latin typeface="+mn-lt"/>
              <a:ea typeface="ＭＳ Ｐゴシック" panose="020B0600070205080204" pitchFamily="34" charset="-128"/>
              <a:cs typeface="+mn-cs"/>
            </a:endParaRPr>
          </a:p>
          <a:p>
            <a:endParaRPr lang="en-GB" b="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69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036579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70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421432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71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22243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2525" cy="3722687"/>
          </a:xfrm>
          <a:ln/>
        </p:spPr>
      </p:sp>
      <p:sp>
        <p:nvSpPr>
          <p:cNvPr id="839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buNone/>
            </a:pPr>
            <a:endParaRPr lang="en-GB" sz="1100" dirty="0" smtClean="0"/>
          </a:p>
        </p:txBody>
      </p:sp>
    </p:spTree>
    <p:extLst>
      <p:ext uri="{BB962C8B-B14F-4D97-AF65-F5344CB8AC3E}">
        <p14:creationId xmlns:p14="http://schemas.microsoft.com/office/powerpoint/2010/main" val="387200473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72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0975282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3750389" y="9392658"/>
            <a:ext cx="2907798" cy="535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b"/>
          <a:lstStyle/>
          <a:p>
            <a:pPr algn="r" eaLnBrk="0" hangingPunct="0"/>
            <a:fld id="{3834DB84-9A94-4F52-9B29-4924D61CB5AC}" type="slidenum">
              <a:rPr lang="en-GB" sz="1200" b="1">
                <a:latin typeface="Comic Sans MS" pitchFamily="66" charset="0"/>
              </a:rPr>
              <a:pPr algn="r" eaLnBrk="0" hangingPunct="0"/>
              <a:t>73</a:t>
            </a:fld>
            <a:endParaRPr lang="en-GB" sz="1200" b="1">
              <a:latin typeface="Comic Sans MS" pitchFamily="66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52228" name="Text Box 5"/>
          <p:cNvSpPr txBox="1">
            <a:spLocks noChangeArrowheads="1"/>
          </p:cNvSpPr>
          <p:nvPr/>
        </p:nvSpPr>
        <p:spPr bwMode="auto">
          <a:xfrm>
            <a:off x="442322" y="4837817"/>
            <a:ext cx="5929290" cy="1379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GB" sz="1200">
                <a:latin typeface="Tahoma" pitchFamily="34" charset="0"/>
              </a:rPr>
              <a:t>Throughout this session we will discuss delegation, what it means and how managers can decide what level of delegation is appropriate to use. </a:t>
            </a:r>
          </a:p>
          <a:p>
            <a:pPr eaLnBrk="0" hangingPunct="0"/>
            <a:endParaRPr lang="en-GB" sz="1000">
              <a:latin typeface="Verdana" pitchFamily="34" charset="0"/>
            </a:endParaRPr>
          </a:p>
          <a:p>
            <a:pPr eaLnBrk="0" hangingPunct="0"/>
            <a:r>
              <a:rPr lang="en-GB" sz="1400">
                <a:latin typeface="Verdana" pitchFamily="34" charset="0"/>
              </a:rPr>
              <a:t>Emphasise how this differs from Work Allocation i.e. on tasks routinely performed by a team member in that role.</a:t>
            </a:r>
          </a:p>
          <a:p>
            <a:pPr eaLnBrk="0" hangingPunct="0"/>
            <a:endParaRPr lang="en-GB" sz="1000">
              <a:latin typeface="Tahoma" pitchFamily="34" charset="0"/>
            </a:endParaRPr>
          </a:p>
          <a:p>
            <a:pPr eaLnBrk="0" hangingPunct="0"/>
            <a:endParaRPr lang="en-GB" sz="1200">
              <a:latin typeface="Tahoma" pitchFamily="34" charset="0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100" b="0" i="0" kern="1200" dirty="0" smtClean="0">
              <a:solidFill>
                <a:schemeClr val="tx1"/>
              </a:solidFill>
              <a:effectLst/>
              <a:latin typeface="+mn-lt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1601889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55299" name="Rectangle 9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anchor="t"/>
          <a:lstStyle/>
          <a:p>
            <a:endParaRPr lang="en-GB" dirty="0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68288660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61282" y="4818632"/>
            <a:ext cx="4898244" cy="1239032"/>
          </a:xfrm>
          <a:noFill/>
          <a:ln/>
        </p:spPr>
        <p:txBody>
          <a:bodyPr anchor="t"/>
          <a:lstStyle/>
          <a:p>
            <a:endParaRPr lang="en-GB" sz="1400" dirty="0" smtClean="0"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15898749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8908" y="4890576"/>
            <a:ext cx="5452704" cy="4273458"/>
          </a:xfrm>
          <a:noFill/>
          <a:ln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100" b="0" i="0" kern="1200" dirty="0" smtClean="0">
              <a:solidFill>
                <a:schemeClr val="tx1"/>
              </a:solidFill>
              <a:effectLst/>
              <a:latin typeface="+mn-lt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2522520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100" b="0" i="0" kern="1200" dirty="0" smtClean="0">
              <a:solidFill>
                <a:schemeClr val="tx1"/>
              </a:solidFill>
              <a:effectLst/>
              <a:latin typeface="+mn-lt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77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3138318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78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5630008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61443" name="Text Box 4"/>
          <p:cNvSpPr txBox="1">
            <a:spLocks noChangeArrowheads="1"/>
          </p:cNvSpPr>
          <p:nvPr/>
        </p:nvSpPr>
        <p:spPr bwMode="auto">
          <a:xfrm>
            <a:off x="732012" y="4964118"/>
            <a:ext cx="5205066" cy="465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endParaRPr lang="en-GB" sz="1200">
              <a:latin typeface="Tahoma" pitchFamily="34" charset="0"/>
            </a:endParaRPr>
          </a:p>
          <a:p>
            <a:pPr eaLnBrk="0" hangingPunct="0"/>
            <a:endParaRPr lang="en-GB" sz="1200">
              <a:latin typeface="Tahoma" pitchFamily="34" charset="0"/>
            </a:endParaRPr>
          </a:p>
        </p:txBody>
      </p:sp>
      <p:sp>
        <p:nvSpPr>
          <p:cNvPr id="61444" name="Notes Placeholder 3"/>
          <p:cNvSpPr>
            <a:spLocks noGrp="1"/>
          </p:cNvSpPr>
          <p:nvPr>
            <p:ph type="body" idx="1"/>
          </p:nvPr>
        </p:nvSpPr>
        <p:spPr>
          <a:xfrm>
            <a:off x="721109" y="4818632"/>
            <a:ext cx="5164572" cy="2967280"/>
          </a:xfrm>
          <a:noFill/>
          <a:ln/>
        </p:spPr>
        <p:txBody>
          <a:bodyPr anchor="t"/>
          <a:lstStyle/>
          <a:p>
            <a:endParaRPr lang="en-GB" dirty="0" smtClean="0">
              <a:latin typeface="Tahoma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61760538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4075" y="744538"/>
            <a:ext cx="496093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hangingPunct="0"/>
            <a:endParaRPr lang="en-GB" sz="1100" kern="1200" dirty="0" smtClean="0">
              <a:solidFill>
                <a:schemeClr val="tx1"/>
              </a:solidFill>
              <a:effectLst/>
              <a:latin typeface="+mn-lt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80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8148704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81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64905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849" y="4719638"/>
            <a:ext cx="4889393" cy="4203700"/>
          </a:xfrm>
          <a:noFill/>
          <a:ln w="9525"/>
        </p:spPr>
        <p:txBody>
          <a:bodyPr/>
          <a:lstStyle/>
          <a:p>
            <a:endParaRPr lang="en-GB" sz="1100" b="1" kern="1200" dirty="0" smtClean="0">
              <a:solidFill>
                <a:schemeClr val="tx1"/>
              </a:solidFill>
              <a:effectLst/>
              <a:latin typeface="+mn-lt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2372219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82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6191848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B20017-FEE5-477E-8E52-F9AD52F1E74E}" type="slidenum">
              <a:rPr lang="en-GB" smtClean="0">
                <a:ea typeface="ＭＳ Ｐゴシック" pitchFamily="34" charset="-128"/>
              </a:rPr>
              <a:pPr/>
              <a:t>83</a:t>
            </a:fld>
            <a:endParaRPr lang="en-GB" smtClean="0">
              <a:ea typeface="ＭＳ Ｐゴシック" pitchFamily="34" charset="-128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63492" name="Text Box 7"/>
          <p:cNvSpPr txBox="1">
            <a:spLocks noChangeArrowheads="1"/>
          </p:cNvSpPr>
          <p:nvPr/>
        </p:nvSpPr>
        <p:spPr bwMode="auto">
          <a:xfrm>
            <a:off x="2" y="4529262"/>
            <a:ext cx="6443255" cy="5056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GB" sz="1200" b="1"/>
              <a:t>Why is reviewing important?  </a:t>
            </a:r>
          </a:p>
          <a:p>
            <a:pPr eaLnBrk="0" hangingPunct="0">
              <a:buFontTx/>
              <a:buChar char="•"/>
            </a:pPr>
            <a:r>
              <a:rPr lang="en-GB" sz="1200"/>
              <a:t>Not interfering/surveillance  </a:t>
            </a:r>
          </a:p>
          <a:p>
            <a:pPr eaLnBrk="0" hangingPunct="0">
              <a:buFontTx/>
              <a:buChar char="•"/>
            </a:pPr>
            <a:r>
              <a:rPr lang="en-GB" sz="1200"/>
              <a:t>support in meeting objectives and addressing issues as they arise  </a:t>
            </a:r>
          </a:p>
          <a:p>
            <a:pPr eaLnBrk="0" hangingPunct="0">
              <a:buFontTx/>
              <a:buChar char="•"/>
            </a:pPr>
            <a:r>
              <a:rPr lang="en-GB" sz="1200"/>
              <a:t>promotes learning for you and your team</a:t>
            </a:r>
          </a:p>
          <a:p>
            <a:pPr eaLnBrk="0" hangingPunct="0"/>
            <a:endParaRPr lang="en-GB" sz="1200"/>
          </a:p>
          <a:p>
            <a:pPr eaLnBrk="0" hangingPunct="0"/>
            <a:r>
              <a:rPr lang="en-GB" sz="1200" b="1"/>
              <a:t>Process; </a:t>
            </a:r>
          </a:p>
          <a:p>
            <a:pPr eaLnBrk="0" hangingPunct="0">
              <a:buFontTx/>
              <a:buChar char="•"/>
            </a:pPr>
            <a:r>
              <a:rPr lang="en-GB" sz="1200"/>
              <a:t>Establish WHY and HOW – be clear on expectations, processes and communication</a:t>
            </a:r>
          </a:p>
          <a:p>
            <a:pPr eaLnBrk="0" hangingPunct="0">
              <a:buFontTx/>
              <a:buChar char="•"/>
            </a:pPr>
            <a:r>
              <a:rPr lang="en-GB" sz="1200"/>
              <a:t>Balance control and avoid conveying the impression that you think they are not handling the task with the perception that they are left high and dry and under supported.</a:t>
            </a:r>
          </a:p>
          <a:p>
            <a:pPr eaLnBrk="0" hangingPunct="0"/>
            <a:endParaRPr lang="en-GB" sz="1200"/>
          </a:p>
          <a:p>
            <a:pPr eaLnBrk="0" hangingPunct="0"/>
            <a:r>
              <a:rPr lang="en-GB" sz="1200" b="1"/>
              <a:t>Review = Evaluate progress + take action</a:t>
            </a:r>
          </a:p>
          <a:p>
            <a:pPr eaLnBrk="0" hangingPunct="0">
              <a:buFontTx/>
              <a:buChar char="•"/>
            </a:pPr>
            <a:r>
              <a:rPr lang="en-GB" sz="1200"/>
              <a:t>Corrective action may not always be needed</a:t>
            </a:r>
          </a:p>
          <a:p>
            <a:pPr eaLnBrk="0" hangingPunct="0">
              <a:buFontTx/>
              <a:buChar char="•"/>
            </a:pPr>
            <a:r>
              <a:rPr lang="en-GB" sz="1200"/>
              <a:t>Celebration of job well done and recognition of strengths is as important as </a:t>
            </a:r>
          </a:p>
          <a:p>
            <a:pPr eaLnBrk="0" hangingPunct="0"/>
            <a:r>
              <a:rPr lang="en-GB" sz="1200"/>
              <a:t>identifying how else it might have been done</a:t>
            </a:r>
          </a:p>
          <a:p>
            <a:pPr eaLnBrk="0" hangingPunct="0">
              <a:buFontTx/>
              <a:buChar char="•"/>
            </a:pPr>
            <a:r>
              <a:rPr lang="en-GB" sz="1200"/>
              <a:t>Use the objectives you agreed at the start of delegation to set review targets</a:t>
            </a:r>
          </a:p>
          <a:p>
            <a:pPr eaLnBrk="0" hangingPunct="0"/>
            <a:endParaRPr lang="en-GB" sz="1200"/>
          </a:p>
          <a:p>
            <a:pPr eaLnBrk="0" hangingPunct="0">
              <a:buFontTx/>
              <a:buChar char="•"/>
            </a:pPr>
            <a:r>
              <a:rPr lang="en-GB" sz="1200" b="1"/>
              <a:t>TIME -</a:t>
            </a:r>
            <a:r>
              <a:rPr lang="en-GB" sz="1200"/>
              <a:t> on time?  </a:t>
            </a:r>
            <a:r>
              <a:rPr lang="en-GB" sz="1200" b="1"/>
              <a:t>QUALITY </a:t>
            </a:r>
            <a:r>
              <a:rPr lang="en-GB" sz="1200"/>
              <a:t>– met necessary quality targets? </a:t>
            </a:r>
            <a:r>
              <a:rPr lang="en-GB" sz="1200" b="1"/>
              <a:t>RESOURCES</a:t>
            </a:r>
            <a:r>
              <a:rPr lang="en-GB" sz="1200"/>
              <a:t> -  job well done with only resources agreed</a:t>
            </a:r>
          </a:p>
          <a:p>
            <a:pPr eaLnBrk="0" hangingPunct="0">
              <a:buFontTx/>
              <a:buChar char="•"/>
            </a:pPr>
            <a:r>
              <a:rPr lang="en-GB" sz="1200" b="1"/>
              <a:t>Review a little and often</a:t>
            </a:r>
            <a:r>
              <a:rPr lang="en-GB" sz="1200"/>
              <a:t> – to improve the team member’s feeling of support and give you a chance to take any remedial action needed before the deadline becomes compromised</a:t>
            </a:r>
          </a:p>
          <a:p>
            <a:pPr eaLnBrk="0" hangingPunct="0">
              <a:buFontTx/>
              <a:buChar char="•"/>
            </a:pPr>
            <a:r>
              <a:rPr lang="en-GB" sz="1200" b="1"/>
              <a:t>Let staff come to you</a:t>
            </a:r>
            <a:r>
              <a:rPr lang="en-GB" sz="1200"/>
              <a:t> – this can avoid feeling ‘checked up on’</a:t>
            </a:r>
          </a:p>
          <a:p>
            <a:pPr eaLnBrk="0" hangingPunct="0">
              <a:buFontTx/>
              <a:buChar char="•"/>
            </a:pPr>
            <a:r>
              <a:rPr lang="en-GB" sz="1200" b="1"/>
              <a:t>‘No blame’</a:t>
            </a:r>
            <a:r>
              <a:rPr lang="en-GB" sz="1200"/>
              <a:t> – constructive feedback</a:t>
            </a:r>
          </a:p>
          <a:p>
            <a:pPr eaLnBrk="0" hangingPunct="0">
              <a:buFontTx/>
              <a:buChar char="•"/>
            </a:pPr>
            <a:r>
              <a:rPr lang="en-GB" sz="1200" b="1"/>
              <a:t>1:1 vs team meetings</a:t>
            </a:r>
            <a:r>
              <a:rPr lang="en-GB" sz="1200"/>
              <a:t> – when you give feedback reflects your knowledge of the individuals </a:t>
            </a:r>
          </a:p>
          <a:p>
            <a:pPr eaLnBrk="0" hangingPunct="0">
              <a:buFontTx/>
              <a:buChar char="•"/>
            </a:pPr>
            <a:r>
              <a:rPr lang="en-GB" sz="1200" b="1"/>
              <a:t>Keep it simple</a:t>
            </a:r>
            <a:r>
              <a:rPr lang="en-GB" sz="1200"/>
              <a:t> - Not lengthy meetings or complex paperwork rather informal meeting or regular emails </a:t>
            </a:r>
          </a:p>
          <a:p>
            <a:pPr eaLnBrk="0" hangingPunct="0"/>
            <a:endParaRPr lang="en-GB" sz="1200"/>
          </a:p>
          <a:p>
            <a:pPr eaLnBrk="0" hangingPunct="0"/>
            <a:r>
              <a:rPr lang="en-GB" sz="1200" b="1" i="1"/>
              <a:t>Signpost to assignment  ‘monitoring the outcomes of delegation in the work place</a:t>
            </a:r>
            <a:r>
              <a:rPr lang="en-GB" sz="1200" b="1" i="1">
                <a:latin typeface="Verdana" pitchFamily="34" charset="0"/>
              </a:rPr>
              <a:t>’</a:t>
            </a:r>
          </a:p>
        </p:txBody>
      </p:sp>
      <p:sp>
        <p:nvSpPr>
          <p:cNvPr id="63493" name="Notes Placeholder 4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457125" lvl="1" indent="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n-GB" sz="2400" dirty="0" smtClean="0"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769130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84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3808597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 txBox="1">
            <a:spLocks noGrp="1" noChangeArrowheads="1"/>
          </p:cNvSpPr>
          <p:nvPr/>
        </p:nvSpPr>
        <p:spPr bwMode="auto">
          <a:xfrm>
            <a:off x="3750389" y="9392658"/>
            <a:ext cx="2907798" cy="535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b"/>
          <a:lstStyle/>
          <a:p>
            <a:pPr algn="r" eaLnBrk="0" hangingPunct="0"/>
            <a:fld id="{CF7E8AF1-4B47-4A61-AE07-0E2AF0440200}" type="slidenum">
              <a:rPr lang="en-GB" sz="1200" b="1">
                <a:latin typeface="Comic Sans MS" pitchFamily="66" charset="0"/>
              </a:rPr>
              <a:pPr algn="r" eaLnBrk="0" hangingPunct="0"/>
              <a:t>85</a:t>
            </a:fld>
            <a:endParaRPr lang="en-GB" sz="1200" b="1">
              <a:latin typeface="Comic Sans MS" pitchFamily="66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69636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anchor="t"/>
          <a:lstStyle/>
          <a:p>
            <a:endParaRPr lang="en-GB" sz="1400" b="1" dirty="0" smtClean="0"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88388895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4075" y="744538"/>
            <a:ext cx="496093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100" b="0" kern="1200" dirty="0" smtClean="0">
              <a:solidFill>
                <a:schemeClr val="tx1"/>
              </a:solidFill>
              <a:effectLst/>
              <a:latin typeface="+mn-lt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86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0865032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87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2239681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2525" cy="3722687"/>
          </a:xfrm>
          <a:ln/>
        </p:spPr>
      </p:sp>
      <p:sp>
        <p:nvSpPr>
          <p:cNvPr id="839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78346487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5FCE18-139B-4A41-8640-8C26FA64A8DD}" type="slidenum">
              <a:rPr lang="en-GB" smtClean="0">
                <a:cs typeface="Arial" charset="0"/>
              </a:rPr>
              <a:pPr/>
              <a:t>89</a:t>
            </a:fld>
            <a:endParaRPr lang="en-GB" smtClean="0">
              <a:cs typeface="Arial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z="1100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333384295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438CA8C-B5F4-42A0-A202-01850C01D44E}" type="slidenum">
              <a:rPr lang="en-GB" altLang="en-US"/>
              <a:pPr/>
              <a:t>90</a:t>
            </a:fld>
            <a:endParaRPr lang="en-GB" alt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051542381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sz="1100" kern="1200" dirty="0" smtClean="0">
              <a:solidFill>
                <a:schemeClr val="tx1"/>
              </a:solidFill>
              <a:effectLst/>
              <a:latin typeface="+mn-lt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91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67713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849" y="4719641"/>
            <a:ext cx="4889393" cy="4492625"/>
          </a:xfrm>
          <a:noFill/>
          <a:ln w="9525"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sz="2400" b="1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00617207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844D5ED-40FD-458E-B1AA-F83157D398BA}" type="slidenum">
              <a:rPr lang="en-GB" altLang="en-US"/>
              <a:pPr/>
              <a:t>92</a:t>
            </a:fld>
            <a:endParaRPr lang="en-GB" altLang="en-US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650461248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93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5909847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844D5ED-40FD-458E-B1AA-F83157D398BA}" type="slidenum">
              <a:rPr lang="en-GB" altLang="en-US"/>
              <a:pPr/>
              <a:t>94</a:t>
            </a:fld>
            <a:endParaRPr lang="en-GB" altLang="en-US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lang="en-GB" altLang="en-US" sz="2400" dirty="0" smtClean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0518752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 txBox="1">
            <a:spLocks noGrp="1" noChangeArrowheads="1"/>
          </p:cNvSpPr>
          <p:nvPr/>
        </p:nvSpPr>
        <p:spPr bwMode="auto">
          <a:xfrm>
            <a:off x="3776868" y="9428167"/>
            <a:ext cx="289066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F0A85BB-7EC5-405E-8790-F85D116D2CD1}" type="slidenum">
              <a:rPr lang="en-GB" sz="1200"/>
              <a:pPr algn="r"/>
              <a:t>95</a:t>
            </a:fld>
            <a:endParaRPr lang="en-GB" sz="120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63492" name="Rectangle 6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en-GB" altLang="en-US" b="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46512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844D5ED-40FD-458E-B1AA-F83157D398BA}" type="slidenum">
              <a:rPr lang="en-GB" altLang="en-US"/>
              <a:pPr/>
              <a:t>96</a:t>
            </a:fld>
            <a:endParaRPr lang="en-GB" altLang="en-US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spcBef>
                <a:spcPts val="0"/>
              </a:spcBef>
            </a:pPr>
            <a:endParaRPr lang="en-GB" altLang="en-US" sz="2800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097357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97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8795382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z="1100" kern="1200" dirty="0" smtClean="0">
              <a:solidFill>
                <a:schemeClr val="tx1"/>
              </a:solidFill>
              <a:effectLst/>
              <a:latin typeface="+mn-lt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617426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6197BF-E477-4DBD-9ECF-5764DCACE073}" type="slidenum">
              <a:rPr lang="en-GB" smtClean="0">
                <a:cs typeface="Arial" charset="0"/>
              </a:rPr>
              <a:pPr/>
              <a:t>99</a:t>
            </a:fld>
            <a:endParaRPr lang="en-GB" smtClean="0">
              <a:cs typeface="Arial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108642884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9EA54B-C7E6-4A75-AE8C-722A4FCC7424}" type="slidenum">
              <a:rPr lang="en-US" altLang="en-US" smtClean="0"/>
              <a:pPr>
                <a:defRPr/>
              </a:pPr>
              <a:t>100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0443598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807020-5441-43D8-80F5-611C5FB50CC2}" type="slidenum">
              <a:rPr lang="en-GB" smtClean="0">
                <a:cs typeface="Arial" charset="0"/>
              </a:rPr>
              <a:pPr/>
              <a:t>101</a:t>
            </a:fld>
            <a:endParaRPr lang="en-GB" smtClean="0">
              <a:cs typeface="Arial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0938" cy="3722687"/>
          </a:xfrm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sz="1000" dirty="0" smtClean="0"/>
          </a:p>
        </p:txBody>
      </p:sp>
    </p:spTree>
    <p:extLst>
      <p:ext uri="{BB962C8B-B14F-4D97-AF65-F5344CB8AC3E}">
        <p14:creationId xmlns:p14="http://schemas.microsoft.com/office/powerpoint/2010/main" val="3252620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388" y="-134938"/>
            <a:ext cx="9323388" cy="699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776"/>
          <a:stretch/>
        </p:blipFill>
        <p:spPr bwMode="auto">
          <a:xfrm>
            <a:off x="0" y="4770438"/>
            <a:ext cx="9135035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750" y="192088"/>
            <a:ext cx="161448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975" y="4779963"/>
            <a:ext cx="3678238" cy="203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386300"/>
            <a:ext cx="7183225" cy="646331"/>
          </a:xfrm>
          <a:solidFill>
            <a:srgbClr val="80BA27"/>
          </a:solidFill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77082"/>
            <a:ext cx="6127892" cy="507831"/>
          </a:xfrm>
          <a:solidFill>
            <a:srgbClr val="80BA27"/>
          </a:solidFill>
        </p:spPr>
        <p:txBody>
          <a:bodyPr wrap="none" lIns="540000">
            <a:spAutoFit/>
          </a:bodyPr>
          <a:lstStyle>
            <a:lvl1pPr marL="0" indent="0" algn="l">
              <a:buNone/>
              <a:defRPr sz="3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595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F3BBD64-A3F0-4AC8-BE92-0112CB7499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310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F3BBD64-A3F0-4AC8-BE92-0112CB7499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580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F3BBD64-A3F0-4AC8-BE92-0112CB7499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0827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F3BBD64-A3F0-4AC8-BE92-0112CB7499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1813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F3BBD64-A3F0-4AC8-BE92-0112CB7499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9151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F3BBD64-A3F0-4AC8-BE92-0112CB7499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3336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F3BBD64-A3F0-4AC8-BE92-0112CB7499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7334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F3BBD64-A3F0-4AC8-BE92-0112CB7499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31316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F3BBD64-A3F0-4AC8-BE92-0112CB7499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7614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F3BBD64-A3F0-4AC8-BE92-0112CB7499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5237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7975" y="-350838"/>
            <a:ext cx="9610725" cy="720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89"/>
          <a:stretch/>
        </p:blipFill>
        <p:spPr bwMode="auto">
          <a:xfrm>
            <a:off x="0" y="4770438"/>
            <a:ext cx="9296400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100" y="192088"/>
            <a:ext cx="160178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975" y="4779963"/>
            <a:ext cx="3678238" cy="203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"/>
          <p:cNvSpPr>
            <a:spLocks noGrp="1"/>
          </p:cNvSpPr>
          <p:nvPr>
            <p:ph type="ctrTitle"/>
          </p:nvPr>
        </p:nvSpPr>
        <p:spPr>
          <a:xfrm>
            <a:off x="0" y="4386300"/>
            <a:ext cx="7183225" cy="646331"/>
          </a:xfrm>
          <a:solidFill>
            <a:srgbClr val="80BA27"/>
          </a:solidFill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0" y="5177082"/>
            <a:ext cx="6127892" cy="507831"/>
          </a:xfrm>
          <a:solidFill>
            <a:srgbClr val="80BA27"/>
          </a:solidFill>
        </p:spPr>
        <p:txBody>
          <a:bodyPr wrap="none" lIns="540000">
            <a:spAutoFit/>
          </a:bodyPr>
          <a:lstStyle>
            <a:lvl1pPr marL="0" indent="0" algn="l">
              <a:buNone/>
              <a:defRPr sz="3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8329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F3BBD64-A3F0-4AC8-BE92-0112CB7499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35139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F3BBD64-A3F0-4AC8-BE92-0112CB7499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1342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F3BBD64-A3F0-4AC8-BE92-0112CB7499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9852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F3BBD64-A3F0-4AC8-BE92-0112CB7499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486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7700" y="-485775"/>
            <a:ext cx="9791700" cy="734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572"/>
          <a:stretch/>
        </p:blipFill>
        <p:spPr bwMode="auto">
          <a:xfrm>
            <a:off x="0" y="4770438"/>
            <a:ext cx="9162854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100" y="192088"/>
            <a:ext cx="160178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975" y="4779963"/>
            <a:ext cx="3678238" cy="203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0" y="4386300"/>
            <a:ext cx="7183225" cy="646331"/>
          </a:xfrm>
          <a:solidFill>
            <a:srgbClr val="80BA27"/>
          </a:solidFill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" name="Subtitle 2"/>
          <p:cNvSpPr>
            <a:spLocks noGrp="1"/>
          </p:cNvSpPr>
          <p:nvPr>
            <p:ph type="subTitle" idx="1"/>
          </p:nvPr>
        </p:nvSpPr>
        <p:spPr>
          <a:xfrm>
            <a:off x="0" y="5177082"/>
            <a:ext cx="6127892" cy="507831"/>
          </a:xfrm>
          <a:solidFill>
            <a:srgbClr val="80BA27"/>
          </a:solidFill>
        </p:spPr>
        <p:txBody>
          <a:bodyPr wrap="none" lIns="540000">
            <a:spAutoFit/>
          </a:bodyPr>
          <a:lstStyle>
            <a:lvl1pPr marL="0" indent="0" algn="l">
              <a:buNone/>
              <a:defRPr sz="3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625208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F3BBD64-A3F0-4AC8-BE92-0112CB7499C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8444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F3BBD64-A3F0-4AC8-BE92-0112CB7499C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1897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F3BBD64-A3F0-4AC8-BE92-0112CB7499C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6709628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F3BBD64-A3F0-4AC8-BE92-0112CB7499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0892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F3BBD64-A3F0-4AC8-BE92-0112CB7499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8165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F3BBD64-A3F0-4AC8-BE92-0112CB7499C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9918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925" y="2917825"/>
            <a:ext cx="4629150" cy="394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47688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US" altLang="en-US"/>
          </a:p>
        </p:txBody>
      </p:sp>
      <p:pic>
        <p:nvPicPr>
          <p:cNvPr id="1028" name="Picture 1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53063"/>
            <a:ext cx="9144000" cy="140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0" y="373063"/>
            <a:ext cx="7415213" cy="130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000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F3BBD64-A3F0-4AC8-BE92-0112CB7499CF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31" name="Picture 9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13" y="304800"/>
            <a:ext cx="1165225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252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8" r:id="rId1"/>
    <p:sldLayoutId id="2147484229" r:id="rId2"/>
    <p:sldLayoutId id="2147484230" r:id="rId3"/>
    <p:sldLayoutId id="2147484231" r:id="rId4"/>
    <p:sldLayoutId id="2147484232" r:id="rId5"/>
    <p:sldLayoutId id="2147484233" r:id="rId6"/>
    <p:sldLayoutId id="2147484234" r:id="rId7"/>
    <p:sldLayoutId id="2147484236" r:id="rId8"/>
    <p:sldLayoutId id="2147484237" r:id="rId9"/>
    <p:sldLayoutId id="2147484238" r:id="rId10"/>
    <p:sldLayoutId id="2147484239" r:id="rId11"/>
    <p:sldLayoutId id="2147484240" r:id="rId12"/>
    <p:sldLayoutId id="2147484241" r:id="rId13"/>
    <p:sldLayoutId id="2147484242" r:id="rId14"/>
    <p:sldLayoutId id="2147484243" r:id="rId15"/>
    <p:sldLayoutId id="2147484244" r:id="rId16"/>
    <p:sldLayoutId id="2147484245" r:id="rId17"/>
    <p:sldLayoutId id="2147484246" r:id="rId18"/>
    <p:sldLayoutId id="2147484247" r:id="rId19"/>
    <p:sldLayoutId id="2147484248" r:id="rId20"/>
    <p:sldLayoutId id="2147484249" r:id="rId21"/>
    <p:sldLayoutId id="2147484250" r:id="rId22"/>
    <p:sldLayoutId id="2147484252" r:id="rId23"/>
  </p:sldLayoutIdLst>
  <p:hf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09286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92869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92869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92869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92869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Clr>
          <a:srgbClr val="80BA27"/>
        </a:buClr>
        <a:buFont typeface="Arial" panose="020B0604020202020204" pitchFamily="34" charset="0"/>
        <a:buChar char="•"/>
        <a:defRPr sz="2800" kern="1200">
          <a:solidFill>
            <a:srgbClr val="0020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Clr>
          <a:srgbClr val="80BA27"/>
        </a:buClr>
        <a:buFont typeface="Arial" panose="020B0604020202020204" pitchFamily="34" charset="0"/>
        <a:buChar char="•"/>
        <a:defRPr sz="2800" kern="1200">
          <a:solidFill>
            <a:srgbClr val="0020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Clr>
          <a:srgbClr val="80BA27"/>
        </a:buClr>
        <a:buFont typeface="Arial" panose="020B0604020202020204" pitchFamily="34" charset="0"/>
        <a:buChar char="•"/>
        <a:defRPr sz="2800" kern="1200">
          <a:solidFill>
            <a:srgbClr val="0020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Clr>
          <a:srgbClr val="80BA27"/>
        </a:buClr>
        <a:buFont typeface="Arial" panose="020B0604020202020204" pitchFamily="34" charset="0"/>
        <a:buChar char="•"/>
        <a:defRPr sz="2800" kern="1200">
          <a:solidFill>
            <a:srgbClr val="0020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Clr>
          <a:srgbClr val="80BA27"/>
        </a:buClr>
        <a:buFont typeface="Arial" panose="020B0604020202020204" pitchFamily="34" charset="0"/>
        <a:buChar char="•"/>
        <a:defRPr sz="2800" kern="1200">
          <a:solidFill>
            <a:srgbClr val="0020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4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4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4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5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5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4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4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4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hsggc.org.uk/working-with-us/hr-connect" TargetMode="External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4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4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4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4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5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4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4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4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4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4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4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4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4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4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4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" Target="slide95.xml"/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4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4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4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hsggc.org.uk/working-with-us/hr-connect" TargetMode="External"/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hsggc.scot/staff-recruitment/hrconnect/organisational-development-od-and-your-od-team/people-management-guide/" TargetMode="External"/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4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hsggc.scot/staff-recruitment/hrconnect/learning-education-and-training/induction-portal/new-people-managers-and-supervisors/" TargetMode="External"/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hsggc.org.uk/working-with-us/hr-connect/self-help-for-staff/" TargetMode="External"/><Relationship Id="rId3" Type="http://schemas.openxmlformats.org/officeDocument/2006/relationships/hyperlink" Target="http://infodir.nhsggc.org.uk/" TargetMode="External"/><Relationship Id="rId7" Type="http://schemas.openxmlformats.org/officeDocument/2006/relationships/hyperlink" Target="https://www.nhsggc.scot/staff-recruitment/staff-resources/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nhsggc.scot/staff-recruitment/hrconnect/safety-health-and-wellbeing/policies-guidance-documents-and-forms/" TargetMode="External"/><Relationship Id="rId5" Type="http://schemas.openxmlformats.org/officeDocument/2006/relationships/hyperlink" Target="http://www.staffnet.ggc.scot.nhs.uk/Info%20Centre/For%20Staff/Your%20Health/Pages/YourHealthHomepage2.aspx" TargetMode="External"/><Relationship Id="rId10" Type="http://schemas.openxmlformats.org/officeDocument/2006/relationships/image" Target="../media/image12.jpeg"/><Relationship Id="rId4" Type="http://schemas.openxmlformats.org/officeDocument/2006/relationships/hyperlink" Target="https://www.nhsggc.scot/staff-recruitment/hrconnect/self-help-for-staff/" TargetMode="External"/><Relationship Id="rId9" Type="http://schemas.openxmlformats.org/officeDocument/2006/relationships/image" Target="../media/image11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9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0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6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8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9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0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3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4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4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4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80528" y="5085184"/>
            <a:ext cx="7200800" cy="590931"/>
          </a:xfrm>
        </p:spPr>
        <p:txBody>
          <a:bodyPr/>
          <a:lstStyle/>
          <a:p>
            <a:r>
              <a:rPr lang="en-GB" sz="3600" b="1" dirty="0" smtClean="0">
                <a:latin typeface="+mn-lt"/>
              </a:rPr>
              <a:t>Essential Skills for Managers</a:t>
            </a:r>
            <a:endParaRPr lang="en-GB" sz="2800" b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81127"/>
            <a:ext cx="7884368" cy="535531"/>
          </a:xfrm>
        </p:spPr>
        <p:txBody>
          <a:bodyPr/>
          <a:lstStyle/>
          <a:p>
            <a:r>
              <a:rPr lang="en-GB" sz="3200" b="1" dirty="0">
                <a:latin typeface="+mn-lt"/>
              </a:rPr>
              <a:t>Barriers to Effective </a:t>
            </a:r>
            <a:r>
              <a:rPr lang="en-GB" sz="3200" b="1" dirty="0" smtClean="0">
                <a:latin typeface="+mn-lt"/>
              </a:rPr>
              <a:t>Communication</a:t>
            </a:r>
            <a:endParaRPr lang="en-GB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8162" y="1412776"/>
            <a:ext cx="8335838" cy="4351338"/>
          </a:xfrm>
        </p:spPr>
        <p:txBody>
          <a:bodyPr/>
          <a:lstStyle/>
          <a:p>
            <a:pPr marL="457200" lvl="1" indent="0">
              <a:lnSpc>
                <a:spcPct val="150000"/>
              </a:lnSpc>
              <a:buNone/>
            </a:pPr>
            <a:r>
              <a:rPr lang="en-GB" sz="2400" b="1" dirty="0" smtClean="0">
                <a:latin typeface="+mn-lt"/>
              </a:rPr>
              <a:t>Inequalities</a:t>
            </a:r>
          </a:p>
          <a:p>
            <a:pPr lvl="1"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Language Barrier</a:t>
            </a:r>
          </a:p>
          <a:p>
            <a:pPr lvl="1"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Physiological</a:t>
            </a:r>
            <a:r>
              <a:rPr lang="en-GB" sz="2400" dirty="0">
                <a:latin typeface="+mn-lt"/>
              </a:rPr>
              <a:t>, Mental </a:t>
            </a:r>
            <a:r>
              <a:rPr lang="en-GB" sz="2400" dirty="0" smtClean="0">
                <a:latin typeface="+mn-lt"/>
              </a:rPr>
              <a:t>Health</a:t>
            </a:r>
          </a:p>
          <a:p>
            <a:pPr lvl="1"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Learning </a:t>
            </a:r>
            <a:r>
              <a:rPr lang="en-GB" sz="2400" dirty="0">
                <a:latin typeface="+mn-lt"/>
              </a:rPr>
              <a:t>Difficulties</a:t>
            </a:r>
          </a:p>
          <a:p>
            <a:pPr lvl="1"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Cultural/Religious Needs</a:t>
            </a:r>
            <a:endParaRPr lang="en-GB" sz="2400" dirty="0">
              <a:latin typeface="+mn-lt"/>
            </a:endParaRPr>
          </a:p>
          <a:p>
            <a:pPr lvl="1">
              <a:lnSpc>
                <a:spcPct val="150000"/>
              </a:lnSpc>
            </a:pPr>
            <a:r>
              <a:rPr lang="en-GB" sz="2400" dirty="0">
                <a:latin typeface="+mn-lt"/>
              </a:rPr>
              <a:t>Sensory </a:t>
            </a:r>
            <a:r>
              <a:rPr lang="en-GB" sz="2400" dirty="0" smtClean="0">
                <a:latin typeface="+mn-lt"/>
              </a:rPr>
              <a:t>Impairments</a:t>
            </a:r>
            <a:endParaRPr lang="en-GB" sz="2400" dirty="0">
              <a:latin typeface="+mn-lt"/>
            </a:endParaRPr>
          </a:p>
          <a:p>
            <a:pPr lvl="1">
              <a:lnSpc>
                <a:spcPct val="150000"/>
              </a:lnSpc>
            </a:pPr>
            <a:r>
              <a:rPr lang="en-GB" sz="2400" dirty="0">
                <a:latin typeface="+mn-lt"/>
              </a:rPr>
              <a:t>Literacy, numeracy  </a:t>
            </a:r>
            <a:r>
              <a:rPr lang="en-GB" sz="2400" dirty="0" smtClean="0">
                <a:latin typeface="+mn-lt"/>
              </a:rPr>
              <a:t>issues</a:t>
            </a:r>
            <a:endParaRPr lang="en-GB" sz="24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3363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78611"/>
            <a:ext cx="7415213" cy="535531"/>
          </a:xfrm>
        </p:spPr>
        <p:txBody>
          <a:bodyPr/>
          <a:lstStyle/>
          <a:p>
            <a:pPr>
              <a:defRPr/>
            </a:pPr>
            <a:r>
              <a:rPr lang="en-GB" sz="3200" b="1" dirty="0" smtClean="0">
                <a:latin typeface="+mn-lt"/>
              </a:rPr>
              <a:t>Mind Maps</a:t>
            </a:r>
            <a:endParaRPr lang="en-GB" sz="3200" b="1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100</a:t>
            </a:fld>
            <a:endParaRPr lang="en-GB" dirty="0"/>
          </a:p>
        </p:txBody>
      </p:sp>
      <p:pic>
        <p:nvPicPr>
          <p:cNvPr id="39939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6" y="1341438"/>
            <a:ext cx="864235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7" y="509665"/>
            <a:ext cx="7415213" cy="535531"/>
          </a:xfrm>
        </p:spPr>
        <p:txBody>
          <a:bodyPr/>
          <a:lstStyle/>
          <a:p>
            <a:pPr eaLnBrk="1" hangingPunct="1">
              <a:defRPr/>
            </a:pP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Gantt Chart</a:t>
            </a:r>
          </a:p>
        </p:txBody>
      </p:sp>
      <p:graphicFrame>
        <p:nvGraphicFramePr>
          <p:cNvPr id="175107" name="Group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4695692"/>
              </p:ext>
            </p:extLst>
          </p:nvPr>
        </p:nvGraphicFramePr>
        <p:xfrm>
          <a:off x="179388" y="1268763"/>
          <a:ext cx="8784975" cy="4896538"/>
        </p:xfrm>
        <a:graphic>
          <a:graphicData uri="http://schemas.openxmlformats.org/drawingml/2006/table">
            <a:tbl>
              <a:tblPr/>
              <a:tblGrid>
                <a:gridCol w="1368153"/>
                <a:gridCol w="648072"/>
                <a:gridCol w="451250"/>
                <a:gridCol w="451250"/>
                <a:gridCol w="451250"/>
                <a:gridCol w="451250"/>
                <a:gridCol w="451250"/>
                <a:gridCol w="451250"/>
                <a:gridCol w="451250"/>
                <a:gridCol w="451250"/>
                <a:gridCol w="451250"/>
                <a:gridCol w="451250"/>
                <a:gridCol w="451250"/>
                <a:gridCol w="451250"/>
                <a:gridCol w="451250"/>
                <a:gridCol w="451250"/>
                <a:gridCol w="451250"/>
              </a:tblGrid>
              <a:tr h="33516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Key Activity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Lead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1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Week Number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137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11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13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14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15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</a:tr>
              <a:tr h="4154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01. Activity 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WS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3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02. Activity B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KH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54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03. Activity C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BO</a:t>
                      </a:r>
                      <a:endParaRPr lang="en-GB" sz="1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54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04. Activity D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PL</a:t>
                      </a:r>
                      <a:endParaRPr lang="en-GB" sz="1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3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05. Activity 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YW</a:t>
                      </a:r>
                      <a:endParaRPr lang="en-GB" sz="1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54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06. Activity F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YW</a:t>
                      </a:r>
                      <a:endParaRPr lang="en-GB" sz="1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3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07. Activity G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KH</a:t>
                      </a:r>
                      <a:endParaRPr lang="en-GB" sz="1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54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08. Activity 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LS</a:t>
                      </a:r>
                      <a:endParaRPr lang="en-GB" sz="1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3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09. Activity I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CM</a:t>
                      </a:r>
                      <a:endParaRPr lang="en-GB" sz="1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4154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10. Activity J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KH</a:t>
                      </a:r>
                      <a:endParaRPr lang="en-GB" sz="1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>
                <a:solidFill>
                  <a:schemeClr val="accent5">
                    <a:lumMod val="50000"/>
                  </a:schemeClr>
                </a:solidFill>
              </a:rPr>
              <a:pPr/>
              <a:t>101</a:t>
            </a:fld>
            <a:endParaRPr lang="en-GB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908720"/>
            <a:ext cx="6707188" cy="535531"/>
          </a:xfrm>
        </p:spPr>
        <p:txBody>
          <a:bodyPr/>
          <a:lstStyle/>
          <a:p>
            <a:r>
              <a:rPr lang="en-GB" sz="3200" b="1" dirty="0" smtClean="0">
                <a:effectLst/>
                <a:latin typeface="+mn-lt"/>
              </a:rPr>
              <a:t>Techniques</a:t>
            </a:r>
            <a:endParaRPr lang="en-US" sz="3200" b="1" dirty="0" smtClean="0">
              <a:effectLst/>
              <a:latin typeface="+mn-lt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1763688" y="1819404"/>
            <a:ext cx="8229600" cy="471338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Lewin’s Change Model</a:t>
            </a:r>
            <a:endParaRPr lang="en-GB" sz="2400" dirty="0">
              <a:latin typeface="+mn-lt"/>
            </a:endParaRPr>
          </a:p>
          <a:p>
            <a:pPr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Lewin’s Force-Field Model</a:t>
            </a:r>
          </a:p>
          <a:p>
            <a:pPr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Kotter's </a:t>
            </a:r>
            <a:r>
              <a:rPr lang="en-GB" sz="2400" dirty="0">
                <a:latin typeface="+mn-lt"/>
              </a:rPr>
              <a:t>8 </a:t>
            </a:r>
            <a:r>
              <a:rPr lang="en-GB" sz="2400" dirty="0" smtClean="0">
                <a:latin typeface="+mn-lt"/>
              </a:rPr>
              <a:t>Step Change Model</a:t>
            </a:r>
          </a:p>
          <a:p>
            <a:pPr>
              <a:lnSpc>
                <a:spcPct val="150000"/>
              </a:lnSpc>
            </a:pPr>
            <a:endParaRPr lang="en-GB" sz="2400" dirty="0" smtClean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102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2" name="Rectangle 4"/>
          <p:cNvSpPr>
            <a:spLocks noGrp="1" noChangeArrowheads="1"/>
          </p:cNvSpPr>
          <p:nvPr>
            <p:ph type="title"/>
          </p:nvPr>
        </p:nvSpPr>
        <p:spPr>
          <a:xfrm>
            <a:off x="1772819" y="1522393"/>
            <a:ext cx="6707188" cy="535531"/>
          </a:xfrm>
        </p:spPr>
        <p:txBody>
          <a:bodyPr/>
          <a:lstStyle/>
          <a:p>
            <a:pPr eaLnBrk="1" hangingPunct="1">
              <a:defRPr/>
            </a:pPr>
            <a:r>
              <a:rPr lang="en-GB" sz="3200" b="1" dirty="0">
                <a:latin typeface="+mn-lt"/>
              </a:rPr>
              <a:t>Lewin’s </a:t>
            </a:r>
            <a:r>
              <a:rPr lang="en-GB" sz="3200" b="1" dirty="0" smtClean="0">
                <a:latin typeface="+mn-lt"/>
              </a:rPr>
              <a:t> Change Model</a:t>
            </a:r>
            <a:endParaRPr lang="en-GB" sz="3200" b="1" dirty="0">
              <a:latin typeface="+mn-lt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103</a:t>
            </a:fld>
            <a:endParaRPr lang="en-GB" dirty="0"/>
          </a:p>
        </p:txBody>
      </p:sp>
      <p:sp>
        <p:nvSpPr>
          <p:cNvPr id="36867" name="Rectangle 7"/>
          <p:cNvSpPr>
            <a:spLocks noChangeArrowheads="1"/>
          </p:cNvSpPr>
          <p:nvPr/>
        </p:nvSpPr>
        <p:spPr bwMode="auto">
          <a:xfrm>
            <a:off x="6443663" y="2636838"/>
            <a:ext cx="2087562" cy="2087562"/>
          </a:xfrm>
          <a:prstGeom prst="rect">
            <a:avLst/>
          </a:prstGeom>
          <a:gradFill rotWithShape="1">
            <a:gsLst>
              <a:gs pos="0">
                <a:srgbClr val="FF33CC"/>
              </a:gs>
              <a:gs pos="100000">
                <a:srgbClr val="3399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lIns="91425" tIns="45713" rIns="91425" bIns="45713" anchor="ctr"/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REFREEZING</a:t>
            </a:r>
          </a:p>
        </p:txBody>
      </p:sp>
      <p:sp>
        <p:nvSpPr>
          <p:cNvPr id="36868" name="Rectangle 8"/>
          <p:cNvSpPr>
            <a:spLocks noChangeArrowheads="1"/>
          </p:cNvSpPr>
          <p:nvPr/>
        </p:nvSpPr>
        <p:spPr bwMode="auto">
          <a:xfrm>
            <a:off x="3419476" y="2636838"/>
            <a:ext cx="2087563" cy="2087562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rgbClr val="FF33CC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lIns="91425" tIns="45713" rIns="91425" bIns="45713" anchor="ctr"/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CHANGING</a:t>
            </a:r>
          </a:p>
        </p:txBody>
      </p:sp>
      <p:sp>
        <p:nvSpPr>
          <p:cNvPr id="36869" name="Rectangle 9"/>
          <p:cNvSpPr>
            <a:spLocks noChangeArrowheads="1"/>
          </p:cNvSpPr>
          <p:nvPr/>
        </p:nvSpPr>
        <p:spPr bwMode="auto">
          <a:xfrm>
            <a:off x="397491" y="2636838"/>
            <a:ext cx="2087562" cy="2087562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100000">
                <a:srgbClr val="FF33CC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lIns="91425" tIns="45713" rIns="91425" bIns="45713" anchor="ctr"/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UNFREEZING</a:t>
            </a:r>
          </a:p>
        </p:txBody>
      </p:sp>
      <p:sp>
        <p:nvSpPr>
          <p:cNvPr id="36870" name="AutoShape 10"/>
          <p:cNvSpPr>
            <a:spLocks noChangeArrowheads="1"/>
          </p:cNvSpPr>
          <p:nvPr/>
        </p:nvSpPr>
        <p:spPr bwMode="auto">
          <a:xfrm>
            <a:off x="2482851" y="3141664"/>
            <a:ext cx="936625" cy="1150937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33CC"/>
          </a:solidFill>
          <a:ln w="9525">
            <a:noFill/>
            <a:miter lim="800000"/>
            <a:headEnd/>
            <a:tailEnd/>
          </a:ln>
        </p:spPr>
        <p:txBody>
          <a:bodyPr wrap="none" lIns="91425" tIns="45713" rIns="91425" bIns="45713" anchor="ctr"/>
          <a:lstStyle/>
          <a:p>
            <a:endParaRPr lang="en-US"/>
          </a:p>
        </p:txBody>
      </p:sp>
      <p:sp>
        <p:nvSpPr>
          <p:cNvPr id="36871" name="AutoShape 11"/>
          <p:cNvSpPr>
            <a:spLocks noChangeArrowheads="1"/>
          </p:cNvSpPr>
          <p:nvPr/>
        </p:nvSpPr>
        <p:spPr bwMode="auto">
          <a:xfrm>
            <a:off x="5507039" y="3141664"/>
            <a:ext cx="936625" cy="1150937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33CC"/>
          </a:solidFill>
          <a:ln w="9525">
            <a:noFill/>
            <a:miter lim="800000"/>
            <a:headEnd/>
            <a:tailEnd/>
          </a:ln>
        </p:spPr>
        <p:txBody>
          <a:bodyPr wrap="none" lIns="91425" tIns="45713" rIns="91425" bIns="45713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693003"/>
            <a:ext cx="6851104" cy="535531"/>
          </a:xfrm>
        </p:spPr>
        <p:txBody>
          <a:bodyPr/>
          <a:lstStyle/>
          <a:p>
            <a:pPr eaLnBrk="1" hangingPunct="1">
              <a:defRPr/>
            </a:pPr>
            <a:r>
              <a:rPr lang="en-GB" sz="32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Lewin’s Force-Field Model</a:t>
            </a:r>
            <a:endParaRPr lang="en-GB" sz="32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0" name="Slide Number Placeholder 2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>
                <a:solidFill>
                  <a:schemeClr val="accent5">
                    <a:lumMod val="50000"/>
                  </a:schemeClr>
                </a:solidFill>
              </a:rPr>
              <a:pPr/>
              <a:t>104</a:t>
            </a:fld>
            <a:endParaRPr lang="en-GB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3555" name="Rectangle 4"/>
          <p:cNvSpPr>
            <a:spLocks noChangeArrowheads="1"/>
          </p:cNvSpPr>
          <p:nvPr/>
        </p:nvSpPr>
        <p:spPr bwMode="auto">
          <a:xfrm>
            <a:off x="7812361" y="1268761"/>
            <a:ext cx="71438" cy="4392613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 wrap="none" lIns="91425" tIns="45713" rIns="91425" bIns="45713" anchor="ctr"/>
          <a:lstStyle/>
          <a:p>
            <a:endParaRPr lang="en-US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3556" name="Rectangle 5"/>
          <p:cNvSpPr>
            <a:spLocks noChangeArrowheads="1"/>
          </p:cNvSpPr>
          <p:nvPr/>
        </p:nvSpPr>
        <p:spPr bwMode="auto">
          <a:xfrm>
            <a:off x="3059833" y="1340769"/>
            <a:ext cx="45719" cy="4320604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 wrap="none" lIns="91425" tIns="45713" rIns="91425" bIns="45713" anchor="ctr"/>
          <a:lstStyle/>
          <a:p>
            <a:endParaRPr lang="en-US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3557" name="Rectangle 6"/>
          <p:cNvSpPr>
            <a:spLocks noChangeArrowheads="1"/>
          </p:cNvSpPr>
          <p:nvPr/>
        </p:nvSpPr>
        <p:spPr bwMode="auto">
          <a:xfrm>
            <a:off x="5940424" y="1628801"/>
            <a:ext cx="503783" cy="3960788"/>
          </a:xfrm>
          <a:prstGeom prst="rect">
            <a:avLst/>
          </a:prstGeom>
          <a:solidFill>
            <a:schemeClr val="accent2">
              <a:lumMod val="60000"/>
              <a:lumOff val="40000"/>
              <a:alpha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91425" tIns="45713" rIns="91425" bIns="45713" anchor="ctr"/>
          <a:lstStyle/>
          <a:p>
            <a:endParaRPr lang="en-US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3558" name="Rectangle 7"/>
          <p:cNvSpPr>
            <a:spLocks noChangeArrowheads="1"/>
          </p:cNvSpPr>
          <p:nvPr/>
        </p:nvSpPr>
        <p:spPr bwMode="auto">
          <a:xfrm>
            <a:off x="611561" y="1628801"/>
            <a:ext cx="502865" cy="3960788"/>
          </a:xfrm>
          <a:prstGeom prst="rect">
            <a:avLst/>
          </a:prstGeom>
          <a:noFill/>
          <a:ln w="9525">
            <a:solidFill>
              <a:srgbClr val="000099">
                <a:alpha val="50195"/>
              </a:srgbClr>
            </a:solidFill>
            <a:miter lim="800000"/>
            <a:headEnd/>
            <a:tailEnd/>
          </a:ln>
        </p:spPr>
        <p:txBody>
          <a:bodyPr wrap="none" lIns="91425" tIns="45713" rIns="91425" bIns="45713" anchor="ctr"/>
          <a:lstStyle/>
          <a:p>
            <a:endParaRPr lang="en-US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3559" name="Text Box 8"/>
          <p:cNvSpPr txBox="1">
            <a:spLocks noChangeArrowheads="1"/>
          </p:cNvSpPr>
          <p:nvPr/>
        </p:nvSpPr>
        <p:spPr bwMode="auto">
          <a:xfrm>
            <a:off x="1835697" y="5805265"/>
            <a:ext cx="216023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5" tIns="45713" rIns="91425" bIns="45713">
            <a:spAutoFit/>
          </a:bodyPr>
          <a:lstStyle/>
          <a:p>
            <a:pPr>
              <a:spcBef>
                <a:spcPct val="50000"/>
              </a:spcBef>
            </a:pPr>
            <a:r>
              <a:rPr lang="en-GB" b="1" dirty="0">
                <a:solidFill>
                  <a:schemeClr val="accent5">
                    <a:lumMod val="50000"/>
                  </a:schemeClr>
                </a:solidFill>
              </a:rPr>
              <a:t>Current State</a:t>
            </a:r>
          </a:p>
        </p:txBody>
      </p:sp>
      <p:sp>
        <p:nvSpPr>
          <p:cNvPr id="23560" name="Text Box 9"/>
          <p:cNvSpPr txBox="1">
            <a:spLocks noChangeArrowheads="1"/>
          </p:cNvSpPr>
          <p:nvPr/>
        </p:nvSpPr>
        <p:spPr bwMode="auto">
          <a:xfrm>
            <a:off x="6732242" y="5805489"/>
            <a:ext cx="241176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5" tIns="45713" rIns="91425" bIns="45713">
            <a:spAutoFit/>
          </a:bodyPr>
          <a:lstStyle/>
          <a:p>
            <a:pPr>
              <a:spcBef>
                <a:spcPct val="50000"/>
              </a:spcBef>
            </a:pPr>
            <a:r>
              <a:rPr lang="en-GB" b="1" dirty="0">
                <a:solidFill>
                  <a:schemeClr val="accent5">
                    <a:lumMod val="50000"/>
                  </a:schemeClr>
                </a:solidFill>
              </a:rPr>
              <a:t>Desired State</a:t>
            </a:r>
          </a:p>
        </p:txBody>
      </p:sp>
      <p:sp>
        <p:nvSpPr>
          <p:cNvPr id="23561" name="AutoShape 10"/>
          <p:cNvSpPr>
            <a:spLocks noChangeArrowheads="1"/>
          </p:cNvSpPr>
          <p:nvPr/>
        </p:nvSpPr>
        <p:spPr bwMode="auto">
          <a:xfrm>
            <a:off x="3923928" y="5877273"/>
            <a:ext cx="2736850" cy="28892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5" tIns="45713" rIns="91425" bIns="45713" anchor="ctr"/>
          <a:lstStyle/>
          <a:p>
            <a:endParaRPr lang="en-GB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3562" name="Text Box 12"/>
          <p:cNvSpPr txBox="1">
            <a:spLocks noChangeArrowheads="1"/>
          </p:cNvSpPr>
          <p:nvPr/>
        </p:nvSpPr>
        <p:spPr bwMode="auto">
          <a:xfrm>
            <a:off x="6013452" y="1916114"/>
            <a:ext cx="358775" cy="35655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lIns="91425" tIns="45713" rIns="91425" bIns="45713">
            <a:spAutoFit/>
          </a:bodyPr>
          <a:lstStyle/>
          <a:p>
            <a:pPr algn="ctr"/>
            <a:r>
              <a:rPr lang="en-GB" sz="1400" b="1" dirty="0">
                <a:solidFill>
                  <a:schemeClr val="accent5">
                    <a:lumMod val="50000"/>
                  </a:schemeClr>
                </a:solidFill>
              </a:rPr>
              <a:t>R</a:t>
            </a:r>
          </a:p>
          <a:p>
            <a:pPr algn="ctr"/>
            <a:r>
              <a:rPr lang="en-GB" sz="1400" b="1" dirty="0">
                <a:solidFill>
                  <a:schemeClr val="accent5">
                    <a:lumMod val="50000"/>
                  </a:schemeClr>
                </a:solidFill>
              </a:rPr>
              <a:t>E</a:t>
            </a:r>
          </a:p>
          <a:p>
            <a:pPr algn="ctr"/>
            <a:r>
              <a:rPr lang="en-GB" sz="1400" b="1" dirty="0">
                <a:solidFill>
                  <a:schemeClr val="accent5">
                    <a:lumMod val="50000"/>
                  </a:schemeClr>
                </a:solidFill>
              </a:rPr>
              <a:t>S</a:t>
            </a:r>
          </a:p>
          <a:p>
            <a:pPr algn="ctr"/>
            <a:r>
              <a:rPr lang="en-GB" sz="1400" b="1" dirty="0">
                <a:solidFill>
                  <a:schemeClr val="accent5">
                    <a:lumMod val="50000"/>
                  </a:schemeClr>
                </a:solidFill>
              </a:rPr>
              <a:t>I</a:t>
            </a:r>
          </a:p>
          <a:p>
            <a:pPr algn="ctr"/>
            <a:r>
              <a:rPr lang="en-GB" sz="1400" b="1" dirty="0">
                <a:solidFill>
                  <a:schemeClr val="accent5">
                    <a:lumMod val="50000"/>
                  </a:schemeClr>
                </a:solidFill>
              </a:rPr>
              <a:t>S</a:t>
            </a:r>
          </a:p>
          <a:p>
            <a:pPr algn="ctr"/>
            <a:r>
              <a:rPr lang="en-GB" sz="1400" b="1" dirty="0">
                <a:solidFill>
                  <a:schemeClr val="accent5">
                    <a:lumMod val="50000"/>
                  </a:schemeClr>
                </a:solidFill>
              </a:rPr>
              <a:t>T</a:t>
            </a:r>
          </a:p>
          <a:p>
            <a:pPr algn="ctr"/>
            <a:r>
              <a:rPr lang="en-GB" sz="1400" b="1" dirty="0">
                <a:solidFill>
                  <a:schemeClr val="accent5">
                    <a:lumMod val="50000"/>
                  </a:schemeClr>
                </a:solidFill>
              </a:rPr>
              <a:t>I</a:t>
            </a:r>
          </a:p>
          <a:p>
            <a:pPr algn="ctr"/>
            <a:r>
              <a:rPr lang="en-GB" sz="1400" b="1" dirty="0">
                <a:solidFill>
                  <a:schemeClr val="accent5">
                    <a:lumMod val="50000"/>
                  </a:schemeClr>
                </a:solidFill>
              </a:rPr>
              <a:t>N</a:t>
            </a:r>
          </a:p>
          <a:p>
            <a:pPr algn="ctr"/>
            <a:r>
              <a:rPr lang="en-GB" sz="1400" b="1" dirty="0">
                <a:solidFill>
                  <a:schemeClr val="accent5">
                    <a:lumMod val="50000"/>
                  </a:schemeClr>
                </a:solidFill>
              </a:rPr>
              <a:t>G</a:t>
            </a:r>
          </a:p>
          <a:p>
            <a:pPr algn="ctr"/>
            <a:endParaRPr lang="en-GB" sz="14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GB" sz="1400" b="1" dirty="0">
                <a:solidFill>
                  <a:schemeClr val="accent5">
                    <a:lumMod val="50000"/>
                  </a:schemeClr>
                </a:solidFill>
              </a:rPr>
              <a:t>F</a:t>
            </a:r>
          </a:p>
          <a:p>
            <a:pPr algn="ctr"/>
            <a:r>
              <a:rPr lang="en-GB" sz="1400" b="1" dirty="0">
                <a:solidFill>
                  <a:schemeClr val="accent5">
                    <a:lumMod val="50000"/>
                  </a:schemeClr>
                </a:solidFill>
              </a:rPr>
              <a:t>O</a:t>
            </a:r>
          </a:p>
          <a:p>
            <a:pPr algn="ctr"/>
            <a:r>
              <a:rPr lang="en-GB" sz="1400" b="1" dirty="0">
                <a:solidFill>
                  <a:schemeClr val="accent5">
                    <a:lumMod val="50000"/>
                  </a:schemeClr>
                </a:solidFill>
              </a:rPr>
              <a:t>R</a:t>
            </a:r>
          </a:p>
          <a:p>
            <a:pPr algn="ctr"/>
            <a:r>
              <a:rPr lang="en-GB" sz="1400" b="1" dirty="0">
                <a:solidFill>
                  <a:schemeClr val="accent5">
                    <a:lumMod val="50000"/>
                  </a:schemeClr>
                </a:solidFill>
              </a:rPr>
              <a:t>C</a:t>
            </a:r>
          </a:p>
          <a:p>
            <a:pPr algn="ctr"/>
            <a:r>
              <a:rPr lang="en-GB" sz="1400" b="1" dirty="0">
                <a:solidFill>
                  <a:schemeClr val="accent5">
                    <a:lumMod val="50000"/>
                  </a:schemeClr>
                </a:solidFill>
              </a:rPr>
              <a:t>E</a:t>
            </a:r>
          </a:p>
          <a:p>
            <a:pPr algn="ctr"/>
            <a:r>
              <a:rPr lang="en-GB" sz="1400" b="1" dirty="0">
                <a:solidFill>
                  <a:schemeClr val="accent5">
                    <a:lumMod val="50000"/>
                  </a:schemeClr>
                </a:solidFill>
              </a:rPr>
              <a:t>S</a:t>
            </a:r>
          </a:p>
        </p:txBody>
      </p:sp>
      <p:sp>
        <p:nvSpPr>
          <p:cNvPr id="23563" name="Text Box 13"/>
          <p:cNvSpPr txBox="1">
            <a:spLocks noChangeArrowheads="1"/>
          </p:cNvSpPr>
          <p:nvPr/>
        </p:nvSpPr>
        <p:spPr bwMode="auto">
          <a:xfrm>
            <a:off x="684214" y="2133600"/>
            <a:ext cx="358775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13" rIns="91425" bIns="45713">
            <a:spAutoFit/>
          </a:bodyPr>
          <a:lstStyle/>
          <a:p>
            <a:pPr algn="ctr"/>
            <a:r>
              <a:rPr lang="en-GB" sz="1400" b="1" dirty="0">
                <a:solidFill>
                  <a:schemeClr val="accent5">
                    <a:lumMod val="50000"/>
                  </a:schemeClr>
                </a:solidFill>
              </a:rPr>
              <a:t>D</a:t>
            </a:r>
          </a:p>
          <a:p>
            <a:pPr algn="ctr"/>
            <a:r>
              <a:rPr lang="en-GB" sz="1400" b="1" dirty="0">
                <a:solidFill>
                  <a:schemeClr val="accent5">
                    <a:lumMod val="50000"/>
                  </a:schemeClr>
                </a:solidFill>
              </a:rPr>
              <a:t>R</a:t>
            </a:r>
          </a:p>
          <a:p>
            <a:pPr algn="ctr"/>
            <a:r>
              <a:rPr lang="en-GB" sz="1400" b="1" dirty="0">
                <a:solidFill>
                  <a:schemeClr val="accent5">
                    <a:lumMod val="50000"/>
                  </a:schemeClr>
                </a:solidFill>
              </a:rPr>
              <a:t>I</a:t>
            </a:r>
          </a:p>
          <a:p>
            <a:pPr algn="ctr"/>
            <a:r>
              <a:rPr lang="en-GB" sz="1400" b="1" dirty="0">
                <a:solidFill>
                  <a:schemeClr val="accent5">
                    <a:lumMod val="50000"/>
                  </a:schemeClr>
                </a:solidFill>
              </a:rPr>
              <a:t>V</a:t>
            </a:r>
          </a:p>
          <a:p>
            <a:pPr algn="ctr"/>
            <a:r>
              <a:rPr lang="en-GB" sz="1400" b="1" dirty="0">
                <a:solidFill>
                  <a:schemeClr val="accent5">
                    <a:lumMod val="50000"/>
                  </a:schemeClr>
                </a:solidFill>
              </a:rPr>
              <a:t>I</a:t>
            </a:r>
          </a:p>
          <a:p>
            <a:pPr algn="ctr"/>
            <a:r>
              <a:rPr lang="en-GB" sz="1400" b="1" dirty="0">
                <a:solidFill>
                  <a:schemeClr val="accent5">
                    <a:lumMod val="50000"/>
                  </a:schemeClr>
                </a:solidFill>
              </a:rPr>
              <a:t>N</a:t>
            </a:r>
          </a:p>
          <a:p>
            <a:pPr algn="ctr"/>
            <a:r>
              <a:rPr lang="en-GB" sz="1400" b="1" dirty="0">
                <a:solidFill>
                  <a:schemeClr val="accent5">
                    <a:lumMod val="50000"/>
                  </a:schemeClr>
                </a:solidFill>
              </a:rPr>
              <a:t>G</a:t>
            </a:r>
          </a:p>
          <a:p>
            <a:pPr algn="ctr"/>
            <a:endParaRPr lang="en-GB" sz="14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GB" sz="1400" b="1" dirty="0">
                <a:solidFill>
                  <a:schemeClr val="accent5">
                    <a:lumMod val="50000"/>
                  </a:schemeClr>
                </a:solidFill>
              </a:rPr>
              <a:t>F</a:t>
            </a:r>
          </a:p>
          <a:p>
            <a:pPr algn="ctr"/>
            <a:r>
              <a:rPr lang="en-GB" sz="1400" b="1" dirty="0">
                <a:solidFill>
                  <a:schemeClr val="accent5">
                    <a:lumMod val="50000"/>
                  </a:schemeClr>
                </a:solidFill>
              </a:rPr>
              <a:t>O</a:t>
            </a:r>
          </a:p>
          <a:p>
            <a:pPr algn="ctr"/>
            <a:r>
              <a:rPr lang="en-GB" sz="1400" b="1" dirty="0">
                <a:solidFill>
                  <a:schemeClr val="accent5">
                    <a:lumMod val="50000"/>
                  </a:schemeClr>
                </a:solidFill>
              </a:rPr>
              <a:t>R</a:t>
            </a:r>
          </a:p>
          <a:p>
            <a:pPr algn="ctr"/>
            <a:r>
              <a:rPr lang="en-GB" sz="1400" b="1" dirty="0">
                <a:solidFill>
                  <a:schemeClr val="accent5">
                    <a:lumMod val="50000"/>
                  </a:schemeClr>
                </a:solidFill>
              </a:rPr>
              <a:t>C</a:t>
            </a:r>
          </a:p>
          <a:p>
            <a:pPr algn="ctr"/>
            <a:r>
              <a:rPr lang="en-GB" sz="1400" b="1" dirty="0">
                <a:solidFill>
                  <a:schemeClr val="accent5">
                    <a:lumMod val="50000"/>
                  </a:schemeClr>
                </a:solidFill>
              </a:rPr>
              <a:t>E</a:t>
            </a:r>
          </a:p>
          <a:p>
            <a:pPr algn="ctr"/>
            <a:r>
              <a:rPr lang="en-GB" sz="1400" b="1" dirty="0" smtClean="0">
                <a:solidFill>
                  <a:schemeClr val="accent5">
                    <a:lumMod val="50000"/>
                  </a:schemeClr>
                </a:solidFill>
              </a:rPr>
              <a:t>S</a:t>
            </a:r>
            <a:endParaRPr lang="en-GB" sz="1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3564" name="Line 14"/>
          <p:cNvSpPr>
            <a:spLocks noChangeShapeType="1"/>
          </p:cNvSpPr>
          <p:nvPr/>
        </p:nvSpPr>
        <p:spPr bwMode="auto">
          <a:xfrm>
            <a:off x="1187451" y="2060574"/>
            <a:ext cx="1728366" cy="274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 type="triangle" w="lg" len="med"/>
          </a:ln>
        </p:spPr>
        <p:txBody>
          <a:bodyPr lIns="91425" tIns="45713" rIns="91425" bIns="45713"/>
          <a:lstStyle/>
          <a:p>
            <a:endParaRPr lang="en-GB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3565" name="Line 15"/>
          <p:cNvSpPr>
            <a:spLocks noChangeShapeType="1"/>
          </p:cNvSpPr>
          <p:nvPr/>
        </p:nvSpPr>
        <p:spPr bwMode="auto">
          <a:xfrm>
            <a:off x="1187624" y="2852936"/>
            <a:ext cx="1728192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lg" len="lg"/>
          </a:ln>
        </p:spPr>
        <p:txBody>
          <a:bodyPr lIns="91425" tIns="45713" rIns="91425" bIns="45713"/>
          <a:lstStyle/>
          <a:p>
            <a:endParaRPr lang="en-GB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3566" name="Line 16"/>
          <p:cNvSpPr>
            <a:spLocks noChangeShapeType="1"/>
          </p:cNvSpPr>
          <p:nvPr/>
        </p:nvSpPr>
        <p:spPr bwMode="auto">
          <a:xfrm>
            <a:off x="1187624" y="3573016"/>
            <a:ext cx="1728366" cy="124"/>
          </a:xfrm>
          <a:prstGeom prst="line">
            <a:avLst/>
          </a:prstGeom>
          <a:noFill/>
          <a:ln w="9525">
            <a:solidFill>
              <a:schemeClr val="bg1"/>
            </a:solidFill>
            <a:prstDash val="dash"/>
            <a:round/>
            <a:headEnd/>
            <a:tailEnd type="triangle" w="med" len="med"/>
          </a:ln>
        </p:spPr>
        <p:txBody>
          <a:bodyPr lIns="91425" tIns="45713" rIns="91425" bIns="45713"/>
          <a:lstStyle/>
          <a:p>
            <a:endParaRPr lang="en-GB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3567" name="Line 17"/>
          <p:cNvSpPr>
            <a:spLocks noChangeShapeType="1"/>
          </p:cNvSpPr>
          <p:nvPr/>
        </p:nvSpPr>
        <p:spPr bwMode="auto">
          <a:xfrm>
            <a:off x="1187624" y="4509120"/>
            <a:ext cx="1728366" cy="5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lIns="91425" tIns="45713" rIns="91425" bIns="45713"/>
          <a:lstStyle/>
          <a:p>
            <a:endParaRPr lang="en-GB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3568" name="Line 18"/>
          <p:cNvSpPr>
            <a:spLocks noChangeShapeType="1"/>
          </p:cNvSpPr>
          <p:nvPr/>
        </p:nvSpPr>
        <p:spPr bwMode="auto">
          <a:xfrm flipV="1">
            <a:off x="1187451" y="5229200"/>
            <a:ext cx="1728366" cy="2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lIns="91425" tIns="45713" rIns="91425" bIns="45713"/>
          <a:lstStyle/>
          <a:p>
            <a:endParaRPr lang="en-GB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3569" name="Text Box 20"/>
          <p:cNvSpPr txBox="1">
            <a:spLocks noChangeArrowheads="1"/>
          </p:cNvSpPr>
          <p:nvPr/>
        </p:nvSpPr>
        <p:spPr bwMode="auto">
          <a:xfrm>
            <a:off x="1187625" y="3933056"/>
            <a:ext cx="187238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5" tIns="45713" rIns="91425" bIns="45713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Managerial </a:t>
            </a:r>
            <a:r>
              <a:rPr lang="en-GB" sz="1400" dirty="0" smtClean="0">
                <a:solidFill>
                  <a:schemeClr val="accent5">
                    <a:lumMod val="50000"/>
                  </a:schemeClr>
                </a:solidFill>
              </a:rPr>
              <a:t>support (pressure)</a:t>
            </a:r>
            <a:endParaRPr lang="en-GB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3570" name="Text Box 21"/>
          <p:cNvSpPr txBox="1">
            <a:spLocks noChangeArrowheads="1"/>
          </p:cNvSpPr>
          <p:nvPr/>
        </p:nvSpPr>
        <p:spPr bwMode="auto">
          <a:xfrm>
            <a:off x="1187624" y="3140969"/>
            <a:ext cx="15843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5" tIns="45713" rIns="91425" bIns="45713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Incentives</a:t>
            </a:r>
          </a:p>
        </p:txBody>
      </p:sp>
      <p:sp>
        <p:nvSpPr>
          <p:cNvPr id="23571" name="Text Box 22"/>
          <p:cNvSpPr txBox="1">
            <a:spLocks noChangeArrowheads="1"/>
          </p:cNvSpPr>
          <p:nvPr/>
        </p:nvSpPr>
        <p:spPr bwMode="auto">
          <a:xfrm>
            <a:off x="1187625" y="2420889"/>
            <a:ext cx="165618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5" tIns="45713" rIns="91425" bIns="45713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New </a:t>
            </a:r>
            <a:r>
              <a:rPr lang="en-GB" sz="1400" dirty="0" smtClean="0">
                <a:solidFill>
                  <a:schemeClr val="accent5">
                    <a:lumMod val="50000"/>
                  </a:schemeClr>
                </a:solidFill>
              </a:rPr>
              <a:t>technology</a:t>
            </a:r>
            <a:endParaRPr lang="en-GB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3572" name="Text Box 23"/>
          <p:cNvSpPr txBox="1">
            <a:spLocks noChangeArrowheads="1"/>
          </p:cNvSpPr>
          <p:nvPr/>
        </p:nvSpPr>
        <p:spPr bwMode="auto">
          <a:xfrm>
            <a:off x="1187624" y="1700809"/>
            <a:ext cx="172836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5" tIns="45713" rIns="91425" bIns="45713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Competition</a:t>
            </a:r>
          </a:p>
        </p:txBody>
      </p:sp>
      <p:sp>
        <p:nvSpPr>
          <p:cNvPr id="23573" name="Line 24"/>
          <p:cNvSpPr>
            <a:spLocks noChangeShapeType="1"/>
          </p:cNvSpPr>
          <p:nvPr/>
        </p:nvSpPr>
        <p:spPr bwMode="auto">
          <a:xfrm flipH="1" flipV="1">
            <a:off x="3275855" y="5229200"/>
            <a:ext cx="2592288" cy="0"/>
          </a:xfrm>
          <a:prstGeom prst="line">
            <a:avLst/>
          </a:prstGeom>
          <a:noFill/>
          <a:ln w="25400">
            <a:solidFill>
              <a:srgbClr val="000099">
                <a:alpha val="74901"/>
              </a:srgbClr>
            </a:solidFill>
            <a:round/>
            <a:headEnd/>
            <a:tailEnd type="triangle" w="lg" len="med"/>
          </a:ln>
        </p:spPr>
        <p:txBody>
          <a:bodyPr lIns="91425" tIns="45713" rIns="91425" bIns="45713"/>
          <a:lstStyle/>
          <a:p>
            <a:endParaRPr lang="en-GB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3574" name="Line 25"/>
          <p:cNvSpPr>
            <a:spLocks noChangeShapeType="1"/>
          </p:cNvSpPr>
          <p:nvPr/>
        </p:nvSpPr>
        <p:spPr bwMode="auto">
          <a:xfrm flipH="1">
            <a:off x="3347863" y="3068960"/>
            <a:ext cx="2520281" cy="0"/>
          </a:xfrm>
          <a:prstGeom prst="line">
            <a:avLst/>
          </a:prstGeom>
          <a:noFill/>
          <a:ln w="9525">
            <a:solidFill>
              <a:srgbClr val="000099">
                <a:alpha val="74901"/>
              </a:srgbClr>
            </a:solidFill>
            <a:round/>
            <a:headEnd/>
            <a:tailEnd type="triangle" w="med" len="med"/>
          </a:ln>
        </p:spPr>
        <p:txBody>
          <a:bodyPr lIns="91425" tIns="45713" rIns="91425" bIns="45713"/>
          <a:lstStyle/>
          <a:p>
            <a:endParaRPr lang="en-GB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3575" name="Line 26"/>
          <p:cNvSpPr>
            <a:spLocks noChangeShapeType="1"/>
          </p:cNvSpPr>
          <p:nvPr/>
        </p:nvSpPr>
        <p:spPr bwMode="auto">
          <a:xfrm flipH="1" flipV="1">
            <a:off x="3275855" y="4149080"/>
            <a:ext cx="2592288" cy="0"/>
          </a:xfrm>
          <a:prstGeom prst="line">
            <a:avLst/>
          </a:prstGeom>
          <a:noFill/>
          <a:ln w="19050">
            <a:solidFill>
              <a:srgbClr val="000099">
                <a:alpha val="74901"/>
              </a:srgbClr>
            </a:solidFill>
            <a:round/>
            <a:headEnd/>
            <a:tailEnd type="triangle" w="lg" len="lg"/>
          </a:ln>
        </p:spPr>
        <p:txBody>
          <a:bodyPr lIns="91425" tIns="45713" rIns="91425" bIns="45713"/>
          <a:lstStyle/>
          <a:p>
            <a:endParaRPr lang="en-GB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3576" name="Line 27"/>
          <p:cNvSpPr>
            <a:spLocks noChangeShapeType="1"/>
          </p:cNvSpPr>
          <p:nvPr/>
        </p:nvSpPr>
        <p:spPr bwMode="auto">
          <a:xfrm flipH="1">
            <a:off x="3275857" y="2060848"/>
            <a:ext cx="2592288" cy="0"/>
          </a:xfrm>
          <a:prstGeom prst="line">
            <a:avLst/>
          </a:prstGeom>
          <a:noFill/>
          <a:ln w="9525">
            <a:solidFill>
              <a:srgbClr val="000099">
                <a:alpha val="74901"/>
              </a:srgbClr>
            </a:solidFill>
            <a:round/>
            <a:headEnd/>
            <a:tailEnd type="triangle" w="med" len="med"/>
          </a:ln>
        </p:spPr>
        <p:txBody>
          <a:bodyPr lIns="91425" tIns="45713" rIns="91425" bIns="45713"/>
          <a:lstStyle/>
          <a:p>
            <a:endParaRPr lang="en-GB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3577" name="Text Box 28"/>
          <p:cNvSpPr txBox="1">
            <a:spLocks noChangeArrowheads="1"/>
          </p:cNvSpPr>
          <p:nvPr/>
        </p:nvSpPr>
        <p:spPr bwMode="auto">
          <a:xfrm>
            <a:off x="3419873" y="4869161"/>
            <a:ext cx="2447924" cy="308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13" rIns="91425" bIns="45713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Established </a:t>
            </a:r>
            <a:r>
              <a:rPr lang="en-GB" sz="1400" dirty="0" smtClean="0">
                <a:solidFill>
                  <a:schemeClr val="accent5">
                    <a:lumMod val="50000"/>
                  </a:schemeClr>
                </a:solidFill>
              </a:rPr>
              <a:t>work </a:t>
            </a:r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p</a:t>
            </a:r>
            <a:r>
              <a:rPr lang="en-GB" sz="1400" dirty="0" smtClean="0">
                <a:solidFill>
                  <a:schemeClr val="accent5">
                    <a:lumMod val="50000"/>
                  </a:schemeClr>
                </a:solidFill>
              </a:rPr>
              <a:t>atterns</a:t>
            </a:r>
            <a:endParaRPr lang="en-GB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3578" name="Text Box 29"/>
          <p:cNvSpPr txBox="1">
            <a:spLocks noChangeArrowheads="1"/>
          </p:cNvSpPr>
          <p:nvPr/>
        </p:nvSpPr>
        <p:spPr bwMode="auto">
          <a:xfrm>
            <a:off x="3347865" y="3789041"/>
            <a:ext cx="2447924" cy="308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13" rIns="91425" bIns="45713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Complacency</a:t>
            </a:r>
          </a:p>
        </p:txBody>
      </p:sp>
      <p:sp>
        <p:nvSpPr>
          <p:cNvPr id="23579" name="Text Box 30"/>
          <p:cNvSpPr txBox="1">
            <a:spLocks noChangeArrowheads="1"/>
          </p:cNvSpPr>
          <p:nvPr/>
        </p:nvSpPr>
        <p:spPr bwMode="auto">
          <a:xfrm>
            <a:off x="3347864" y="2636913"/>
            <a:ext cx="2519362" cy="308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13" rIns="91425" bIns="45713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Job </a:t>
            </a:r>
            <a:r>
              <a:rPr lang="en-GB" sz="1400" dirty="0" smtClean="0">
                <a:solidFill>
                  <a:schemeClr val="accent5">
                    <a:lumMod val="50000"/>
                  </a:schemeClr>
                </a:solidFill>
              </a:rPr>
              <a:t>insecurity</a:t>
            </a:r>
            <a:endParaRPr lang="en-GB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3580" name="Text Box 31"/>
          <p:cNvSpPr txBox="1">
            <a:spLocks noChangeArrowheads="1"/>
          </p:cNvSpPr>
          <p:nvPr/>
        </p:nvSpPr>
        <p:spPr bwMode="auto">
          <a:xfrm>
            <a:off x="3347865" y="1700808"/>
            <a:ext cx="2447924" cy="308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13" rIns="91425" bIns="45713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Skills </a:t>
            </a:r>
            <a:r>
              <a:rPr lang="en-GB" sz="1400" dirty="0" smtClean="0">
                <a:solidFill>
                  <a:schemeClr val="accent5">
                    <a:lumMod val="50000"/>
                  </a:schemeClr>
                </a:solidFill>
              </a:rPr>
              <a:t>deficit</a:t>
            </a:r>
            <a:endParaRPr lang="en-GB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3581" name="Text Box 32"/>
          <p:cNvSpPr txBox="1">
            <a:spLocks noChangeArrowheads="1"/>
          </p:cNvSpPr>
          <p:nvPr/>
        </p:nvSpPr>
        <p:spPr bwMode="auto">
          <a:xfrm>
            <a:off x="1187450" y="4869161"/>
            <a:ext cx="15843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5" tIns="45713" rIns="91425" bIns="45713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New </a:t>
            </a:r>
            <a:r>
              <a:rPr lang="en-GB" sz="1400" dirty="0" smtClean="0">
                <a:solidFill>
                  <a:schemeClr val="accent5">
                    <a:lumMod val="50000"/>
                  </a:schemeClr>
                </a:solidFill>
              </a:rPr>
              <a:t>people</a:t>
            </a:r>
            <a:endParaRPr lang="en-GB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7" grpId="0" animBg="1"/>
      <p:bldP spid="23558" grpId="0" animBg="1"/>
      <p:bldP spid="23572" grpId="0"/>
      <p:bldP spid="23572" grpId="1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0140"/>
            <a:ext cx="7415213" cy="535531"/>
          </a:xfrm>
        </p:spPr>
        <p:txBody>
          <a:bodyPr/>
          <a:lstStyle/>
          <a:p>
            <a:r>
              <a:rPr lang="en-GB" sz="3200" b="1" dirty="0">
                <a:latin typeface="+mn-lt"/>
              </a:rPr>
              <a:t>Force Field </a:t>
            </a:r>
            <a:r>
              <a:rPr lang="en-GB" sz="3200" b="1" dirty="0" smtClean="0">
                <a:latin typeface="+mn-lt"/>
              </a:rPr>
              <a:t>Analysis</a:t>
            </a:r>
            <a:endParaRPr lang="en-GB" sz="32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105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577915"/>
            <a:ext cx="5014395" cy="449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11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33234" y="1268760"/>
            <a:ext cx="9468544" cy="757130"/>
          </a:xfrm>
        </p:spPr>
        <p:txBody>
          <a:bodyPr/>
          <a:lstStyle/>
          <a:p>
            <a:pPr algn="ctr"/>
            <a:r>
              <a:rPr lang="en-GB" sz="24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Example: You </a:t>
            </a:r>
            <a:r>
              <a:rPr lang="en-GB" sz="24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are a manager deciding whether to install new manufacturing equipment in your factory</a:t>
            </a:r>
            <a:endParaRPr lang="en-GB" sz="24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106</a:t>
            </a:fld>
            <a:endParaRPr lang="en-GB" dirty="0"/>
          </a:p>
        </p:txBody>
      </p:sp>
      <p:pic>
        <p:nvPicPr>
          <p:cNvPr id="5" name="Content Placeholder 4" descr="ForceField"/>
          <p:cNvPicPr>
            <a:picLocks noGrp="1"/>
          </p:cNvPicPr>
          <p:nvPr>
            <p:ph idx="1"/>
          </p:nvPr>
        </p:nvPicPr>
        <p:blipFill rotWithShape="1">
          <a:blip r:embed="rId3" cstate="print"/>
          <a:srcRect l="-1152" t="9899"/>
          <a:stretch/>
        </p:blipFill>
        <p:spPr bwMode="auto">
          <a:xfrm>
            <a:off x="1691680" y="2209949"/>
            <a:ext cx="6120680" cy="4511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894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0141"/>
            <a:ext cx="7415213" cy="535531"/>
          </a:xfrm>
        </p:spPr>
        <p:txBody>
          <a:bodyPr/>
          <a:lstStyle/>
          <a:p>
            <a:r>
              <a:rPr lang="en-GB" sz="3200" b="1" dirty="0">
                <a:latin typeface="+mn-lt"/>
              </a:rPr>
              <a:t>Kotter's 8 </a:t>
            </a:r>
            <a:r>
              <a:rPr lang="en-GB" sz="3200" b="1" dirty="0" smtClean="0">
                <a:latin typeface="+mn-lt"/>
              </a:rPr>
              <a:t>Step Change Model</a:t>
            </a:r>
            <a:endParaRPr lang="en-GB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12776"/>
            <a:ext cx="7886700" cy="4351338"/>
          </a:xfrm>
        </p:spPr>
        <p:txBody>
          <a:bodyPr/>
          <a:lstStyle/>
          <a:p>
            <a:pPr lvl="1">
              <a:lnSpc>
                <a:spcPct val="150000"/>
              </a:lnSpc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Step 1: Create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Urgency</a:t>
            </a:r>
          </a:p>
          <a:p>
            <a:pPr lvl="1">
              <a:lnSpc>
                <a:spcPct val="150000"/>
              </a:lnSpc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Step 2: Form a Powerful Coalition</a:t>
            </a:r>
          </a:p>
          <a:p>
            <a:pPr lvl="1">
              <a:lnSpc>
                <a:spcPct val="150000"/>
              </a:lnSpc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Step 3: Create a Vision for Change</a:t>
            </a:r>
          </a:p>
          <a:p>
            <a:pPr lvl="1">
              <a:lnSpc>
                <a:spcPct val="150000"/>
              </a:lnSpc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Step 4: Communicate the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Vision</a:t>
            </a:r>
          </a:p>
          <a:p>
            <a:pPr lvl="1">
              <a:lnSpc>
                <a:spcPct val="150000"/>
              </a:lnSpc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Step 5: Remove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Obstacles</a:t>
            </a:r>
          </a:p>
          <a:p>
            <a:pPr lvl="1">
              <a:lnSpc>
                <a:spcPct val="150000"/>
              </a:lnSpc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Step 6: Create Short-Term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Wins</a:t>
            </a:r>
          </a:p>
          <a:p>
            <a:pPr lvl="1">
              <a:lnSpc>
                <a:spcPct val="150000"/>
              </a:lnSpc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Step 7: Build on the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Change</a:t>
            </a:r>
          </a:p>
          <a:p>
            <a:pPr lvl="1">
              <a:lnSpc>
                <a:spcPct val="150000"/>
              </a:lnSpc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Step 8: Anchor the Changes in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Culture</a:t>
            </a:r>
            <a:endParaRPr lang="en-GB" sz="2400" dirty="0">
              <a:solidFill>
                <a:schemeClr val="accent5">
                  <a:lumMod val="50000"/>
                </a:schemeClr>
              </a:solidFill>
              <a:latin typeface="+mn-lt"/>
              <a:ea typeface="ＭＳ Ｐゴシック" panose="020B0600070205080204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107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1316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8560" y="1484784"/>
            <a:ext cx="7886700" cy="4351338"/>
          </a:xfrm>
        </p:spPr>
        <p:txBody>
          <a:bodyPr/>
          <a:lstStyle/>
          <a:p>
            <a:pPr algn="ctr">
              <a:buNone/>
            </a:pPr>
            <a:endParaRPr lang="en-GB" sz="5400" b="1" dirty="0" smtClean="0">
              <a:latin typeface="+mn-lt"/>
            </a:endParaRPr>
          </a:p>
          <a:p>
            <a:pPr algn="ctr">
              <a:buNone/>
            </a:pPr>
            <a:r>
              <a:rPr lang="en-GB" sz="5400" b="1" dirty="0" smtClean="0">
                <a:latin typeface="+mn-lt"/>
              </a:rPr>
              <a:t>Activities</a:t>
            </a:r>
          </a:p>
          <a:p>
            <a:pPr algn="ctr">
              <a:buNone/>
            </a:pPr>
            <a:endParaRPr lang="en-GB" sz="4000" b="1" dirty="0" smtClean="0">
              <a:solidFill>
                <a:schemeClr val="bg1">
                  <a:lumMod val="60000"/>
                  <a:lumOff val="40000"/>
                </a:schemeClr>
              </a:solidFill>
              <a:latin typeface="+mn-lt"/>
            </a:endParaRPr>
          </a:p>
          <a:p>
            <a:pPr algn="ctr">
              <a:buNone/>
            </a:pPr>
            <a:r>
              <a:rPr lang="en-GB" sz="40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</a:rPr>
              <a:t>(Workbook)</a:t>
            </a:r>
          </a:p>
          <a:p>
            <a:pPr>
              <a:buNone/>
            </a:pPr>
            <a:endParaRPr lang="en-GB" dirty="0" smtClean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108</a:t>
            </a:fld>
            <a:endParaRPr lang="en-GB" dirty="0"/>
          </a:p>
        </p:txBody>
      </p:sp>
      <p:pic>
        <p:nvPicPr>
          <p:cNvPr id="5" name="Picture 2" descr="cid:image002.png@01D1A9FA.C7170DB0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037280"/>
            <a:ext cx="4716016" cy="1316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GB" sz="3600" b="1" dirty="0" smtClean="0">
              <a:latin typeface="+mn-lt"/>
            </a:endParaRPr>
          </a:p>
          <a:p>
            <a:pPr algn="ctr">
              <a:buNone/>
            </a:pPr>
            <a:r>
              <a:rPr lang="en-GB" sz="3600" b="1" dirty="0" smtClean="0">
                <a:latin typeface="+mn-lt"/>
              </a:rPr>
              <a:t>Session 4</a:t>
            </a:r>
          </a:p>
          <a:p>
            <a:pPr algn="ctr">
              <a:buNone/>
            </a:pPr>
            <a:endParaRPr lang="en-GB" sz="3600" b="1" dirty="0" smtClean="0">
              <a:latin typeface="+mn-lt"/>
            </a:endParaRPr>
          </a:p>
          <a:p>
            <a:pPr algn="ctr">
              <a:buNone/>
            </a:pPr>
            <a:r>
              <a:rPr lang="en-GB" sz="3600" b="1" dirty="0" smtClean="0">
                <a:latin typeface="+mn-lt"/>
              </a:rPr>
              <a:t>Problem Solving and Decision Making</a:t>
            </a:r>
            <a:endParaRPr lang="en-GB" sz="3600" b="1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109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idx="1"/>
          </p:nvPr>
        </p:nvSpPr>
        <p:spPr>
          <a:xfrm>
            <a:off x="899592" y="1608908"/>
            <a:ext cx="8640762" cy="5112567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ct val="50000"/>
              </a:spcAft>
              <a:buFontTx/>
              <a:buNone/>
            </a:pPr>
            <a:r>
              <a:rPr lang="en-GB" sz="2400" b="1" dirty="0" smtClean="0">
                <a:latin typeface="+mn-lt"/>
              </a:rPr>
              <a:t>In the workplace: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latin typeface="+mn-lt"/>
              </a:rPr>
              <a:t>Clinical Governance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latin typeface="+mn-lt"/>
              </a:rPr>
              <a:t>HR policies and Staff Governance guidance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400" dirty="0">
                <a:latin typeface="+mn-lt"/>
              </a:rPr>
              <a:t>E</a:t>
            </a:r>
            <a:r>
              <a:rPr lang="en-GB" sz="2400" dirty="0" smtClean="0">
                <a:latin typeface="+mn-lt"/>
              </a:rPr>
              <a:t>quality legislation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ct val="50000"/>
              </a:spcAft>
              <a:buFontTx/>
              <a:buNone/>
            </a:pPr>
            <a:endParaRPr lang="en-GB" sz="2400" b="1" dirty="0" smtClean="0">
              <a:latin typeface="+mn-lt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spcAft>
                <a:spcPct val="50000"/>
              </a:spcAft>
              <a:buFontTx/>
              <a:buNone/>
            </a:pPr>
            <a:r>
              <a:rPr lang="en-GB" sz="2400" b="1" dirty="0" smtClean="0">
                <a:latin typeface="+mn-lt"/>
              </a:rPr>
              <a:t>Personally:</a:t>
            </a:r>
            <a:endParaRPr lang="en-GB" sz="2400" dirty="0" smtClean="0">
              <a:latin typeface="+mn-lt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GB" sz="2400" dirty="0" smtClean="0">
                <a:latin typeface="+mn-lt"/>
              </a:rPr>
              <a:t>Be aware of influences on your communication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GB" sz="2400" dirty="0" smtClean="0">
                <a:latin typeface="+mn-lt"/>
              </a:rPr>
              <a:t>Use </a:t>
            </a:r>
            <a:r>
              <a:rPr lang="en-GB" sz="2400" dirty="0">
                <a:latin typeface="+mn-lt"/>
              </a:rPr>
              <a:t>the Accessible Information </a:t>
            </a:r>
            <a:r>
              <a:rPr lang="en-GB" sz="2400" dirty="0" smtClean="0">
                <a:latin typeface="+mn-lt"/>
              </a:rPr>
              <a:t>Policy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ct val="50000"/>
              </a:spcAft>
            </a:pPr>
            <a:r>
              <a:rPr lang="en-GB" sz="2400" dirty="0" smtClean="0">
                <a:latin typeface="+mn-lt"/>
              </a:rPr>
              <a:t>Be a good role model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43011" name="Text Box 4"/>
          <p:cNvSpPr txBox="1">
            <a:spLocks noChangeArrowheads="1"/>
          </p:cNvSpPr>
          <p:nvPr/>
        </p:nvSpPr>
        <p:spPr bwMode="auto">
          <a:xfrm>
            <a:off x="395536" y="548680"/>
            <a:ext cx="6768281" cy="584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5" tIns="45713" rIns="91425" bIns="45713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b="1" dirty="0" smtClean="0">
                <a:solidFill>
                  <a:srgbClr val="002060"/>
                </a:solidFill>
                <a:latin typeface="+mn-lt"/>
              </a:rPr>
              <a:t>Self-Awareness</a:t>
            </a:r>
            <a:endParaRPr lang="en-US" sz="3200" b="1" dirty="0">
              <a:solidFill>
                <a:srgbClr val="00206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1340768"/>
            <a:ext cx="7415213" cy="535531"/>
          </a:xfrm>
        </p:spPr>
        <p:txBody>
          <a:bodyPr/>
          <a:lstStyle/>
          <a:p>
            <a:r>
              <a:rPr lang="en-GB" sz="3200" b="1" dirty="0" smtClean="0">
                <a:latin typeface="+mn-lt"/>
              </a:rPr>
              <a:t>Learning Outcomes</a:t>
            </a:r>
          </a:p>
        </p:txBody>
      </p:sp>
      <p:sp>
        <p:nvSpPr>
          <p:cNvPr id="6146" name="Rectangle 3"/>
          <p:cNvSpPr>
            <a:spLocks noGrp="1" noChangeArrowheads="1"/>
          </p:cNvSpPr>
          <p:nvPr>
            <p:ph idx="1"/>
          </p:nvPr>
        </p:nvSpPr>
        <p:spPr>
          <a:xfrm>
            <a:off x="860425" y="2348880"/>
            <a:ext cx="8283575" cy="4968552"/>
          </a:xfrm>
        </p:spPr>
        <p:txBody>
          <a:bodyPr/>
          <a:lstStyle/>
          <a:p>
            <a:pPr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latin typeface="+mn-lt"/>
              </a:rPr>
              <a:t>V</a:t>
            </a:r>
            <a:r>
              <a:rPr lang="en-US" sz="2400" dirty="0" smtClean="0">
                <a:latin typeface="+mn-lt"/>
              </a:rPr>
              <a:t>alue </a:t>
            </a:r>
            <a:r>
              <a:rPr lang="en-US" sz="2400" dirty="0">
                <a:latin typeface="+mn-lt"/>
              </a:rPr>
              <a:t>of adopting a culture of improvement</a:t>
            </a:r>
          </a:p>
          <a:p>
            <a:pPr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 dirty="0">
                <a:latin typeface="+mn-lt"/>
              </a:rPr>
              <a:t>P</a:t>
            </a:r>
            <a:r>
              <a:rPr lang="en-GB" sz="2400" dirty="0" smtClean="0">
                <a:latin typeface="+mn-lt"/>
              </a:rPr>
              <a:t>roblem </a:t>
            </a:r>
            <a:r>
              <a:rPr lang="en-GB" sz="2400" dirty="0">
                <a:latin typeface="+mn-lt"/>
              </a:rPr>
              <a:t>solving and decision </a:t>
            </a:r>
            <a:r>
              <a:rPr lang="en-GB" sz="2400" dirty="0" smtClean="0">
                <a:latin typeface="+mn-lt"/>
              </a:rPr>
              <a:t>making tools </a:t>
            </a:r>
            <a:r>
              <a:rPr lang="en-GB" sz="2400" dirty="0">
                <a:latin typeface="+mn-lt"/>
              </a:rPr>
              <a:t>and </a:t>
            </a:r>
            <a:r>
              <a:rPr lang="en-GB" sz="2400" dirty="0" smtClean="0">
                <a:latin typeface="+mn-lt"/>
              </a:rPr>
              <a:t>techniques</a:t>
            </a:r>
          </a:p>
          <a:p>
            <a:pPr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+mn-lt"/>
              </a:rPr>
              <a:t>Use the problem solving steps</a:t>
            </a:r>
            <a:endParaRPr lang="en-GB" sz="2400" dirty="0">
              <a:latin typeface="+mn-lt"/>
            </a:endParaRPr>
          </a:p>
        </p:txBody>
      </p:sp>
      <p:sp>
        <p:nvSpPr>
          <p:cNvPr id="35844" name="Slide Number Placeholder 4"/>
          <p:cNvSpPr>
            <a:spLocks noGrp="1"/>
          </p:cNvSpPr>
          <p:nvPr>
            <p:ph type="sldNum" sz="quarter" idx="10"/>
          </p:nvPr>
        </p:nvSpPr>
        <p:spPr bwMode="auto"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2E415862-AADB-463F-A943-115E664C7FD0}" type="slidenum">
              <a:rPr lang="en-GB">
                <a:ea typeface="ＭＳ Ｐゴシック" pitchFamily="34" charset="-128"/>
              </a:rPr>
              <a:pPr>
                <a:defRPr/>
              </a:pPr>
              <a:t>110</a:t>
            </a:fld>
            <a:endParaRPr lang="en-GB">
              <a:ea typeface="ＭＳ Ｐゴシック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256533"/>
            <a:ext cx="6707188" cy="535531"/>
          </a:xfrm>
        </p:spPr>
        <p:txBody>
          <a:bodyPr/>
          <a:lstStyle/>
          <a:p>
            <a:r>
              <a:rPr lang="en-GB" sz="3200" b="1" dirty="0" smtClean="0">
                <a:latin typeface="+mn-lt"/>
              </a:rPr>
              <a:t>What counts as a problem?</a:t>
            </a:r>
            <a:endParaRPr lang="en-GB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5696" y="2060848"/>
            <a:ext cx="8568952" cy="4929411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Deviation </a:t>
            </a:r>
            <a:endParaRPr lang="en-GB" sz="2400" dirty="0">
              <a:latin typeface="+mn-lt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Potential </a:t>
            </a:r>
            <a:endParaRPr lang="en-GB" sz="2400" dirty="0">
              <a:latin typeface="+mn-lt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Improvement</a:t>
            </a:r>
            <a:endParaRPr lang="en-GB" sz="24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111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5"/>
          <p:cNvSpPr>
            <a:spLocks noGrp="1" noChangeArrowheads="1"/>
          </p:cNvSpPr>
          <p:nvPr>
            <p:ph type="title"/>
          </p:nvPr>
        </p:nvSpPr>
        <p:spPr>
          <a:xfrm>
            <a:off x="381363" y="590007"/>
            <a:ext cx="6707188" cy="535531"/>
          </a:xfrm>
        </p:spPr>
        <p:txBody>
          <a:bodyPr/>
          <a:lstStyle/>
          <a:p>
            <a:pPr eaLnBrk="1" hangingPunct="1"/>
            <a:r>
              <a:rPr lang="en-GB" sz="3200" b="1" dirty="0" smtClean="0">
                <a:latin typeface="+mn-lt"/>
              </a:rPr>
              <a:t>Improvement in NHS</a:t>
            </a:r>
          </a:p>
        </p:txBody>
      </p:sp>
      <p:sp>
        <p:nvSpPr>
          <p:cNvPr id="6146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118015"/>
            <a:ext cx="8283575" cy="5111774"/>
          </a:xfrm>
        </p:spPr>
        <p:txBody>
          <a:bodyPr/>
          <a:lstStyle/>
          <a:p>
            <a:pPr>
              <a:buNone/>
            </a:pPr>
            <a:endParaRPr lang="en-GB" sz="2400" i="1" dirty="0" smtClean="0">
              <a:latin typeface="+mn-lt"/>
            </a:endParaRPr>
          </a:p>
          <a:p>
            <a:pPr>
              <a:buNone/>
            </a:pPr>
            <a:r>
              <a:rPr lang="en-GB" sz="2400" b="1" dirty="0" smtClean="0">
                <a:latin typeface="+mn-lt"/>
              </a:rPr>
              <a:t>Quality Improvement</a:t>
            </a:r>
          </a:p>
          <a:p>
            <a:pPr>
              <a:buNone/>
            </a:pPr>
            <a:endParaRPr lang="en-GB" sz="2400" b="1" dirty="0" smtClean="0">
              <a:latin typeface="+mn-lt"/>
            </a:endParaRPr>
          </a:p>
          <a:p>
            <a:pPr lvl="1"/>
            <a:r>
              <a:rPr lang="en-GB" sz="2400" dirty="0" smtClean="0">
                <a:latin typeface="+mn-lt"/>
              </a:rPr>
              <a:t>Health; Better patient outcomes</a:t>
            </a:r>
          </a:p>
          <a:p>
            <a:pPr lvl="1"/>
            <a:r>
              <a:rPr lang="en-GB" sz="2400" dirty="0" smtClean="0">
                <a:latin typeface="+mn-lt"/>
              </a:rPr>
              <a:t>Care; Better system performance</a:t>
            </a:r>
          </a:p>
          <a:p>
            <a:pPr lvl="1"/>
            <a:r>
              <a:rPr lang="en-GB" sz="2400" dirty="0" smtClean="0">
                <a:latin typeface="+mn-lt"/>
              </a:rPr>
              <a:t>Learning; Better professional development</a:t>
            </a:r>
          </a:p>
          <a:p>
            <a:pPr marL="0" indent="0">
              <a:buNone/>
            </a:pPr>
            <a:endParaRPr lang="en-GB" sz="2400" dirty="0" smtClean="0">
              <a:latin typeface="+mn-lt"/>
            </a:endParaRPr>
          </a:p>
          <a:p>
            <a:pPr marL="0" indent="0">
              <a:buNone/>
            </a:pPr>
            <a:r>
              <a:rPr lang="en-GB" sz="2400" b="1" dirty="0" smtClean="0">
                <a:latin typeface="+mn-lt"/>
              </a:rPr>
              <a:t>Continuous Improvement</a:t>
            </a:r>
          </a:p>
        </p:txBody>
      </p:sp>
      <p:sp>
        <p:nvSpPr>
          <p:cNvPr id="35844" name="Slide Number Placeholder 4"/>
          <p:cNvSpPr>
            <a:spLocks noGrp="1"/>
          </p:cNvSpPr>
          <p:nvPr>
            <p:ph type="sldNum" sz="quarter" idx="10"/>
          </p:nvPr>
        </p:nvSpPr>
        <p:spPr bwMode="auto"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2E415862-AADB-463F-A943-115E664C7FD0}" type="slidenum">
              <a:rPr lang="en-GB">
                <a:ea typeface="ＭＳ Ｐゴシック" pitchFamily="34" charset="-128"/>
              </a:rPr>
              <a:pPr>
                <a:defRPr/>
              </a:pPr>
              <a:t>112</a:t>
            </a:fld>
            <a:endParaRPr lang="en-GB">
              <a:ea typeface="ＭＳ Ｐゴシック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175232" y="2132856"/>
            <a:ext cx="7526337" cy="37306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/>
          <a:p>
            <a:pPr lvl="1">
              <a:spcBef>
                <a:spcPts val="600"/>
              </a:spcBef>
              <a:spcAft>
                <a:spcPct val="60000"/>
              </a:spcAft>
            </a:pPr>
            <a:r>
              <a:rPr lang="en-GB" sz="2400" dirty="0" smtClean="0">
                <a:latin typeface="+mn-lt"/>
                <a:ea typeface="ＭＳ Ｐゴシック" pitchFamily="34" charset="-128"/>
              </a:rPr>
              <a:t>Tackling the ‘wrong’ problem</a:t>
            </a:r>
          </a:p>
          <a:p>
            <a:pPr lvl="1">
              <a:spcBef>
                <a:spcPts val="600"/>
              </a:spcBef>
              <a:spcAft>
                <a:spcPct val="60000"/>
              </a:spcAft>
            </a:pPr>
            <a:r>
              <a:rPr lang="en-GB" sz="2400" dirty="0" smtClean="0">
                <a:latin typeface="+mn-lt"/>
                <a:ea typeface="ＭＳ Ｐゴシック" pitchFamily="34" charset="-128"/>
              </a:rPr>
              <a:t>Making assumptions</a:t>
            </a:r>
          </a:p>
          <a:p>
            <a:pPr lvl="1">
              <a:spcBef>
                <a:spcPts val="600"/>
              </a:spcBef>
              <a:spcAft>
                <a:spcPct val="60000"/>
              </a:spcAft>
            </a:pPr>
            <a:r>
              <a:rPr lang="en-GB" sz="2400" dirty="0" smtClean="0">
                <a:latin typeface="+mn-lt"/>
                <a:ea typeface="ＭＳ Ｐゴシック" pitchFamily="34" charset="-128"/>
              </a:rPr>
              <a:t>Jumping to solutions</a:t>
            </a:r>
          </a:p>
          <a:p>
            <a:pPr lvl="1"/>
            <a:r>
              <a:rPr lang="en-GB" sz="2400" dirty="0" smtClean="0">
                <a:latin typeface="+mn-lt"/>
                <a:ea typeface="ＭＳ Ｐゴシック" pitchFamily="34" charset="-128"/>
              </a:rPr>
              <a:t>Failing to seek expert advice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113</a:t>
            </a:fld>
            <a:endParaRPr lang="en-GB" dirty="0"/>
          </a:p>
        </p:txBody>
      </p:sp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395536" y="1040441"/>
            <a:ext cx="4424609" cy="584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5" tIns="45713" rIns="91425" bIns="45713">
            <a:spAutoFit/>
          </a:bodyPr>
          <a:lstStyle/>
          <a:p>
            <a:pPr>
              <a:buNone/>
            </a:pP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+mj-ea"/>
                <a:cs typeface="+mj-cs"/>
              </a:rPr>
              <a:t>Common M</a:t>
            </a:r>
            <a:r>
              <a:rPr lang="en-GB" sz="32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j-ea"/>
                <a:cs typeface="+mj-cs"/>
              </a:rPr>
              <a:t>istakes</a:t>
            </a:r>
            <a:endParaRPr lang="en-GB" sz="3200" b="1" dirty="0">
              <a:solidFill>
                <a:schemeClr val="accent5">
                  <a:lumMod val="50000"/>
                </a:schemeClr>
              </a:solidFill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45952"/>
            <a:ext cx="6707188" cy="535531"/>
          </a:xfrm>
        </p:spPr>
        <p:txBody>
          <a:bodyPr/>
          <a:lstStyle/>
          <a:p>
            <a:pPr eaLnBrk="1" hangingPunct="1">
              <a:defRPr/>
            </a:pPr>
            <a:r>
              <a:rPr lang="en-GB" sz="3200" b="1" dirty="0" smtClean="0">
                <a:latin typeface="+mn-lt"/>
              </a:rPr>
              <a:t>PDSA Model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114</a:t>
            </a:fld>
            <a:endParaRPr lang="en-GB" dirty="0"/>
          </a:p>
        </p:txBody>
      </p:sp>
      <p:pic>
        <p:nvPicPr>
          <p:cNvPr id="37891" name="Picture 2" descr="s_02_mfi_nofill_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59" y="1341438"/>
            <a:ext cx="4046191" cy="5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Text Box 3"/>
          <p:cNvSpPr txBox="1">
            <a:spLocks noChangeArrowheads="1"/>
          </p:cNvSpPr>
          <p:nvPr/>
        </p:nvSpPr>
        <p:spPr bwMode="auto">
          <a:xfrm>
            <a:off x="5940152" y="5949280"/>
            <a:ext cx="295232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5" tIns="45713" rIns="91425" bIns="45713">
            <a:spAutoFit/>
          </a:bodyPr>
          <a:lstStyle/>
          <a:p>
            <a:r>
              <a:rPr lang="en-US" sz="1600" dirty="0">
                <a:solidFill>
                  <a:schemeClr val="bg2"/>
                </a:solidFill>
              </a:rPr>
              <a:t>The Improvement Guide, API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49105"/>
            <a:ext cx="7415213" cy="535531"/>
          </a:xfrm>
        </p:spPr>
        <p:txBody>
          <a:bodyPr/>
          <a:lstStyle/>
          <a:p>
            <a:r>
              <a:rPr lang="en-GB" sz="3200" b="1" dirty="0" smtClean="0">
                <a:latin typeface="+mn-lt"/>
                <a:ea typeface="ＭＳ Ｐゴシック" pitchFamily="34" charset="-128"/>
              </a:rPr>
              <a:t>Problem </a:t>
            </a:r>
            <a:r>
              <a:rPr lang="en-GB" sz="3200" b="1" dirty="0">
                <a:latin typeface="+mn-lt"/>
                <a:ea typeface="ＭＳ Ｐゴシック" pitchFamily="34" charset="-128"/>
              </a:rPr>
              <a:t>S</a:t>
            </a:r>
            <a:r>
              <a:rPr lang="en-GB" sz="3200" b="1" dirty="0" smtClean="0">
                <a:latin typeface="+mn-lt"/>
                <a:ea typeface="ＭＳ Ｐゴシック" pitchFamily="34" charset="-128"/>
              </a:rPr>
              <a:t>olving Steps</a:t>
            </a:r>
            <a:endParaRPr lang="en-GB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559" y="1844824"/>
            <a:ext cx="7886700" cy="4351338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en-GB" sz="2400" dirty="0">
                <a:latin typeface="+mn-lt"/>
                <a:ea typeface="ＭＳ Ｐゴシック" pitchFamily="34" charset="-128"/>
              </a:rPr>
              <a:t>Step 1: Identify the </a:t>
            </a:r>
            <a:r>
              <a:rPr lang="en-GB" sz="2400" dirty="0" smtClean="0">
                <a:latin typeface="+mn-lt"/>
                <a:ea typeface="ＭＳ Ｐゴシック" pitchFamily="34" charset="-128"/>
              </a:rPr>
              <a:t>problem</a:t>
            </a:r>
            <a:endParaRPr lang="en-GB" sz="2400" dirty="0">
              <a:latin typeface="+mn-lt"/>
              <a:ea typeface="ＭＳ Ｐゴシック" pitchFamily="34" charset="-128"/>
            </a:endParaRPr>
          </a:p>
          <a:p>
            <a:pPr>
              <a:lnSpc>
                <a:spcPct val="150000"/>
              </a:lnSpc>
              <a:buNone/>
            </a:pPr>
            <a:r>
              <a:rPr lang="en-GB" sz="2400" dirty="0">
                <a:latin typeface="+mn-lt"/>
                <a:ea typeface="ＭＳ Ｐゴシック" pitchFamily="34" charset="-128"/>
              </a:rPr>
              <a:t>Step 2: Define the </a:t>
            </a:r>
            <a:r>
              <a:rPr lang="en-GB" sz="2400" dirty="0" smtClean="0">
                <a:latin typeface="+mn-lt"/>
                <a:ea typeface="ＭＳ Ｐゴシック" pitchFamily="34" charset="-128"/>
              </a:rPr>
              <a:t>problem</a:t>
            </a:r>
            <a:endParaRPr lang="en-GB" sz="2400" dirty="0">
              <a:latin typeface="+mn-lt"/>
              <a:ea typeface="ＭＳ Ｐゴシック" pitchFamily="34" charset="-128"/>
            </a:endParaRPr>
          </a:p>
          <a:p>
            <a:pPr>
              <a:lnSpc>
                <a:spcPct val="150000"/>
              </a:lnSpc>
              <a:buNone/>
            </a:pPr>
            <a:r>
              <a:rPr lang="en-GB" sz="2400" dirty="0">
                <a:latin typeface="+mn-lt"/>
                <a:ea typeface="ＭＳ Ｐゴシック" pitchFamily="34" charset="-128"/>
              </a:rPr>
              <a:t>Step 3: Diagnose </a:t>
            </a:r>
            <a:r>
              <a:rPr lang="en-GB" sz="2400" dirty="0" smtClean="0">
                <a:latin typeface="+mn-lt"/>
                <a:ea typeface="ＭＳ Ｐゴシック" pitchFamily="34" charset="-128"/>
              </a:rPr>
              <a:t>root causes</a:t>
            </a:r>
            <a:endParaRPr lang="en-GB" sz="2400" dirty="0">
              <a:latin typeface="+mn-lt"/>
              <a:ea typeface="ＭＳ Ｐゴシック" pitchFamily="34" charset="-128"/>
            </a:endParaRPr>
          </a:p>
          <a:p>
            <a:pPr>
              <a:lnSpc>
                <a:spcPct val="150000"/>
              </a:lnSpc>
              <a:buNone/>
            </a:pPr>
            <a:r>
              <a:rPr lang="en-GB" sz="2400" dirty="0">
                <a:latin typeface="+mn-lt"/>
                <a:ea typeface="ＭＳ Ｐゴシック" pitchFamily="34" charset="-128"/>
              </a:rPr>
              <a:t>Step 4: Generate </a:t>
            </a:r>
            <a:r>
              <a:rPr lang="en-GB" sz="2400" dirty="0" smtClean="0">
                <a:latin typeface="+mn-lt"/>
                <a:ea typeface="ＭＳ Ｐゴシック" pitchFamily="34" charset="-128"/>
              </a:rPr>
              <a:t>options/solutions</a:t>
            </a:r>
            <a:endParaRPr lang="en-GB" sz="2400" dirty="0">
              <a:latin typeface="+mn-lt"/>
              <a:ea typeface="ＭＳ Ｐゴシック" pitchFamily="34" charset="-128"/>
            </a:endParaRPr>
          </a:p>
          <a:p>
            <a:pPr>
              <a:lnSpc>
                <a:spcPct val="150000"/>
              </a:lnSpc>
              <a:buNone/>
            </a:pPr>
            <a:r>
              <a:rPr lang="en-GB" sz="2400" dirty="0">
                <a:latin typeface="+mn-lt"/>
                <a:ea typeface="ＭＳ Ｐゴシック" pitchFamily="34" charset="-128"/>
              </a:rPr>
              <a:t>Step 5: </a:t>
            </a:r>
            <a:r>
              <a:rPr lang="en-GB" sz="2400" dirty="0">
                <a:latin typeface="+mn-lt"/>
              </a:rPr>
              <a:t>Evaluate options and select the best</a:t>
            </a:r>
          </a:p>
          <a:p>
            <a:pPr>
              <a:lnSpc>
                <a:spcPct val="150000"/>
              </a:lnSpc>
              <a:buNone/>
            </a:pPr>
            <a:r>
              <a:rPr lang="en-GB" sz="2400" dirty="0">
                <a:latin typeface="+mn-lt"/>
                <a:ea typeface="ＭＳ Ｐゴシック" pitchFamily="34" charset="-128"/>
              </a:rPr>
              <a:t>Step 6: 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Implement decision and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evaluate</a:t>
            </a:r>
            <a:endParaRPr lang="en-GB" sz="24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115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0144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755576" y="1886248"/>
            <a:ext cx="8568952" cy="446449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0474" tIns="44443" rIns="90474" bIns="44443" numCol="1" anchor="t" anchorCtr="0" compatLnSpc="1">
            <a:prstTxWarp prst="textNoShape">
              <a:avLst/>
            </a:prstTxWarp>
          </a:bodyPr>
          <a:lstStyle/>
          <a:p>
            <a:pPr marL="380938" indent="-380938">
              <a:lnSpc>
                <a:spcPct val="110000"/>
              </a:lnSpc>
              <a:spcBef>
                <a:spcPct val="40000"/>
              </a:spcBef>
              <a:buFont typeface="Wingdings" pitchFamily="2" charset="2"/>
              <a:buAutoNum type="arabicPeriod"/>
            </a:pP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How do you know there is a problem? </a:t>
            </a:r>
          </a:p>
          <a:p>
            <a:pPr marL="380938" indent="-380938">
              <a:lnSpc>
                <a:spcPct val="110000"/>
              </a:lnSpc>
              <a:spcBef>
                <a:spcPct val="40000"/>
              </a:spcBef>
              <a:buFont typeface="Wingdings" pitchFamily="2" charset="2"/>
              <a:buAutoNum type="arabicPeriod"/>
            </a:pP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What is the impact of the problem?</a:t>
            </a:r>
            <a:endParaRPr lang="en-GB" sz="2400" dirty="0" smtClean="0">
              <a:solidFill>
                <a:schemeClr val="accent5">
                  <a:lumMod val="50000"/>
                </a:schemeClr>
              </a:solidFill>
              <a:latin typeface="+mn-lt"/>
              <a:ea typeface="ＭＳ Ｐゴシック" pitchFamily="34" charset="-128"/>
            </a:endParaRPr>
          </a:p>
          <a:p>
            <a:pPr marL="380938" indent="-380938">
              <a:lnSpc>
                <a:spcPct val="110000"/>
              </a:lnSpc>
              <a:spcBef>
                <a:spcPct val="40000"/>
              </a:spcBef>
              <a:buFont typeface="Wingdings" pitchFamily="2" charset="2"/>
              <a:buAutoNum type="arabicPeriod"/>
            </a:pP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Is the problem stated objectively?</a:t>
            </a:r>
          </a:p>
          <a:p>
            <a:pPr marL="380938" indent="-380938">
              <a:lnSpc>
                <a:spcPct val="110000"/>
              </a:lnSpc>
              <a:spcBef>
                <a:spcPct val="40000"/>
              </a:spcBef>
              <a:buFont typeface="Wingdings" pitchFamily="2" charset="2"/>
              <a:buAutoNum type="arabicPeriod"/>
            </a:pP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What is the scope of the problem?</a:t>
            </a:r>
          </a:p>
          <a:p>
            <a:pPr marL="380938" indent="-380938">
              <a:lnSpc>
                <a:spcPct val="110000"/>
              </a:lnSpc>
              <a:spcBef>
                <a:spcPct val="40000"/>
              </a:spcBef>
              <a:buFont typeface="Wingdings" pitchFamily="2" charset="2"/>
              <a:buAutoNum type="arabicPeriod"/>
            </a:pP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Is there an implied solution in your problem or goal statement that you need to remove?</a:t>
            </a:r>
          </a:p>
          <a:p>
            <a:pPr marL="380938" indent="-380938" algn="ctr">
              <a:lnSpc>
                <a:spcPct val="110000"/>
              </a:lnSpc>
              <a:spcBef>
                <a:spcPct val="40000"/>
              </a:spcBef>
              <a:buNone/>
            </a:pPr>
            <a:endParaRPr lang="en-US" sz="2400" dirty="0" smtClean="0">
              <a:solidFill>
                <a:schemeClr val="accent5">
                  <a:lumMod val="50000"/>
                </a:schemeClr>
              </a:solidFill>
              <a:latin typeface="+mn-lt"/>
              <a:ea typeface="ＭＳ Ｐゴシック" pitchFamily="34" charset="-12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116</a:t>
            </a:fld>
            <a:endParaRPr lang="en-GB" dirty="0"/>
          </a:p>
        </p:txBody>
      </p:sp>
      <p:sp>
        <p:nvSpPr>
          <p:cNvPr id="30723" name="Rectangle 5"/>
          <p:cNvSpPr>
            <a:spLocks noChangeArrowheads="1"/>
          </p:cNvSpPr>
          <p:nvPr/>
        </p:nvSpPr>
        <p:spPr bwMode="auto">
          <a:xfrm>
            <a:off x="323528" y="1003261"/>
            <a:ext cx="6840334" cy="584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5" tIns="45713" rIns="91425" bIns="45713">
            <a:spAutoFit/>
          </a:bodyPr>
          <a:lstStyle/>
          <a:p>
            <a:pPr>
              <a:buNone/>
            </a:pP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Step </a:t>
            </a:r>
            <a:r>
              <a:rPr lang="en-GB" sz="32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1; 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Identify the P</a:t>
            </a:r>
            <a:r>
              <a:rPr lang="en-GB" sz="32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roblem</a:t>
            </a:r>
            <a:endParaRPr lang="en-GB" sz="32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0387" grpId="0" uiExpand="1" build="p" autoUpdateAnimBg="0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043608" y="1896939"/>
            <a:ext cx="8267700" cy="482453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ct val="60000"/>
              </a:spcAft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Involve stakeholders</a:t>
            </a:r>
          </a:p>
          <a:p>
            <a:pPr>
              <a:spcBef>
                <a:spcPct val="0"/>
              </a:spcBef>
              <a:spcAft>
                <a:spcPct val="60000"/>
              </a:spcAft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Gather and analyse information</a:t>
            </a:r>
          </a:p>
          <a:p>
            <a:pPr>
              <a:spcBef>
                <a:spcPct val="0"/>
              </a:spcBef>
              <a:spcAft>
                <a:spcPct val="60000"/>
              </a:spcAft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Talk with people who are familiar with the problem</a:t>
            </a:r>
          </a:p>
          <a:p>
            <a:pPr>
              <a:spcBef>
                <a:spcPct val="0"/>
              </a:spcBef>
              <a:spcAft>
                <a:spcPct val="60000"/>
              </a:spcAft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Clarify what it is/is not (Problem Definition Tool)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117</a:t>
            </a:fld>
            <a:endParaRPr lang="en-GB" dirty="0"/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323528" y="908720"/>
            <a:ext cx="6598281" cy="584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5" tIns="45713" rIns="91425" bIns="45713">
            <a:spAutoFit/>
          </a:bodyPr>
          <a:lstStyle/>
          <a:p>
            <a:pPr>
              <a:buNone/>
            </a:pP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Step </a:t>
            </a:r>
            <a:r>
              <a:rPr lang="en-GB" sz="32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2; 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Define the </a:t>
            </a:r>
            <a:r>
              <a:rPr lang="en-GB" sz="32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Problem</a:t>
            </a:r>
            <a:endParaRPr lang="en-GB" sz="32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1105758"/>
            <a:ext cx="6661248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GB" sz="3200" b="1" kern="1200" dirty="0" smtClean="0">
                <a:latin typeface="+mn-lt"/>
                <a:ea typeface="+mn-ea"/>
                <a:cs typeface="+mn-cs"/>
              </a:rPr>
              <a:t>Step 3; Diagnose Root Causes</a:t>
            </a:r>
          </a:p>
        </p:txBody>
      </p:sp>
      <p:sp>
        <p:nvSpPr>
          <p:cNvPr id="44034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187624" y="2035870"/>
            <a:ext cx="8229600" cy="432048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200000"/>
              </a:lnSpc>
              <a:spcBef>
                <a:spcPts val="0"/>
              </a:spcBef>
              <a:buNone/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Root Cause Analysis 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T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echniques:</a:t>
            </a:r>
          </a:p>
          <a:p>
            <a:pPr lvl="1">
              <a:lnSpc>
                <a:spcPct val="200000"/>
              </a:lnSpc>
              <a:spcBef>
                <a:spcPts val="0"/>
              </a:spcBef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5 Whys</a:t>
            </a:r>
          </a:p>
          <a:p>
            <a:pPr lvl="1">
              <a:lnSpc>
                <a:spcPct val="200000"/>
              </a:lnSpc>
              <a:spcBef>
                <a:spcPts val="0"/>
              </a:spcBef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Cause and Effect Diagram 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(Ishikawa/Fishbone) </a:t>
            </a:r>
            <a:endParaRPr lang="en-GB" sz="2400" dirty="0" smtClean="0">
              <a:solidFill>
                <a:schemeClr val="accent5">
                  <a:lumMod val="50000"/>
                </a:schemeClr>
              </a:solidFill>
              <a:latin typeface="+mn-lt"/>
              <a:ea typeface="ＭＳ Ｐゴシック" pitchFamily="34" charset="-128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118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7858" y="981378"/>
            <a:ext cx="7128792" cy="510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spcBef>
                <a:spcPct val="20000"/>
              </a:spcBef>
            </a:pPr>
            <a:r>
              <a:rPr lang="en-GB" sz="32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5 Whys</a:t>
            </a:r>
            <a:endParaRPr lang="en-GB" sz="3200" b="1" kern="1200" dirty="0" smtClean="0">
              <a:latin typeface="+mn-lt"/>
              <a:ea typeface="+mn-ea"/>
              <a:cs typeface="+mn-cs"/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899592" y="1126994"/>
            <a:ext cx="8640960" cy="54594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ct val="40000"/>
              </a:spcAft>
              <a:buNone/>
            </a:pPr>
            <a:r>
              <a:rPr lang="en-GB" sz="2400" b="1" dirty="0" smtClean="0">
                <a:solidFill>
                  <a:schemeClr val="bg1"/>
                </a:solidFill>
                <a:latin typeface="+mn-lt"/>
                <a:ea typeface="ＭＳ Ｐゴシック" pitchFamily="34" charset="-128"/>
              </a:rPr>
              <a:t>Example of 5 Whys: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Patient was late in theatre, causing a delay. </a:t>
            </a:r>
            <a:r>
              <a:rPr lang="en-GB" sz="2400" b="1" i="1" dirty="0" smtClean="0">
                <a:latin typeface="+mn-lt"/>
              </a:rPr>
              <a:t>Why?</a:t>
            </a:r>
            <a:r>
              <a:rPr lang="en-GB" sz="2400" b="1" dirty="0" smtClean="0">
                <a:latin typeface="+mn-lt"/>
              </a:rPr>
              <a:t> </a:t>
            </a:r>
            <a:endParaRPr lang="en-GB" sz="2400" dirty="0" smtClean="0">
              <a:latin typeface="+mn-lt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There was a long wait for a trolley. </a:t>
            </a:r>
            <a:r>
              <a:rPr lang="en-GB" sz="2400" b="1" i="1" dirty="0" smtClean="0">
                <a:latin typeface="+mn-lt"/>
              </a:rPr>
              <a:t>Why?</a:t>
            </a:r>
            <a:r>
              <a:rPr lang="en-GB" sz="2400" b="1" dirty="0" smtClean="0">
                <a:latin typeface="+mn-lt"/>
              </a:rPr>
              <a:t> </a:t>
            </a:r>
            <a:endParaRPr lang="en-GB" sz="2400" dirty="0" smtClean="0">
              <a:latin typeface="+mn-lt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A replacement trolley had to be found. </a:t>
            </a:r>
            <a:r>
              <a:rPr lang="en-GB" sz="2400" b="1" i="1" dirty="0" smtClean="0">
                <a:latin typeface="+mn-lt"/>
              </a:rPr>
              <a:t>Why?</a:t>
            </a:r>
            <a:r>
              <a:rPr lang="en-GB" sz="2400" b="1" dirty="0" smtClean="0">
                <a:latin typeface="+mn-lt"/>
              </a:rPr>
              <a:t> </a:t>
            </a:r>
            <a:endParaRPr lang="en-GB" sz="2400" dirty="0" smtClean="0">
              <a:latin typeface="+mn-lt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The original trolley's safety rail was worn and had eventually broken. </a:t>
            </a:r>
            <a:r>
              <a:rPr lang="en-GB" sz="2400" b="1" i="1" dirty="0" smtClean="0">
                <a:latin typeface="+mn-lt"/>
              </a:rPr>
              <a:t>Why?</a:t>
            </a:r>
            <a:r>
              <a:rPr lang="en-GB" sz="2400" b="1" dirty="0" smtClean="0">
                <a:latin typeface="+mn-lt"/>
              </a:rPr>
              <a:t> </a:t>
            </a:r>
            <a:endParaRPr lang="en-GB" sz="2400" dirty="0" smtClean="0">
              <a:latin typeface="+mn-lt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It had not been regularly checked for wear. </a:t>
            </a:r>
            <a:r>
              <a:rPr lang="en-GB" sz="2400" b="1" i="1" dirty="0" smtClean="0">
                <a:latin typeface="+mn-lt"/>
              </a:rPr>
              <a:t>Why?</a:t>
            </a:r>
            <a:r>
              <a:rPr lang="en-GB" sz="2400" b="1" dirty="0" smtClean="0">
                <a:latin typeface="+mn-lt"/>
              </a:rPr>
              <a:t> </a:t>
            </a:r>
            <a:endParaRPr lang="en-GB" sz="2400" dirty="0" smtClean="0">
              <a:latin typeface="+mn-lt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+mn-lt"/>
              </a:rPr>
              <a:t>There is no equipment maintenance schedule. </a:t>
            </a:r>
            <a:endParaRPr lang="en-GB" sz="2400" dirty="0">
              <a:latin typeface="+mn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119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962993"/>
            <a:ext cx="6768281" cy="535531"/>
          </a:xfrm>
        </p:spPr>
        <p:txBody>
          <a:bodyPr/>
          <a:lstStyle/>
          <a:p>
            <a:pPr algn="l" eaLnBrk="1" hangingPunct="1"/>
            <a:r>
              <a:rPr lang="en-GB" sz="3200" b="1" dirty="0" smtClean="0">
                <a:latin typeface="+mn-lt"/>
              </a:rPr>
              <a:t>Active listening</a:t>
            </a:r>
          </a:p>
        </p:txBody>
      </p:sp>
      <p:sp>
        <p:nvSpPr>
          <p:cNvPr id="345091" name="Rectangle 3"/>
          <p:cNvSpPr>
            <a:spLocks noGrp="1" noChangeArrowheads="1"/>
          </p:cNvSpPr>
          <p:nvPr>
            <p:ph idx="1"/>
          </p:nvPr>
        </p:nvSpPr>
        <p:spPr>
          <a:xfrm>
            <a:off x="1403648" y="1659486"/>
            <a:ext cx="8569325" cy="5041429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GB" sz="2400" dirty="0" smtClean="0">
                <a:latin typeface="+mn-lt"/>
              </a:rPr>
              <a:t>Listen to understand</a:t>
            </a:r>
          </a:p>
          <a:p>
            <a:pPr>
              <a:lnSpc>
                <a:spcPct val="200000"/>
              </a:lnSpc>
            </a:pPr>
            <a:r>
              <a:rPr lang="en-GB" sz="2400" dirty="0" smtClean="0">
                <a:latin typeface="+mn-lt"/>
              </a:rPr>
              <a:t>Show that you are listening</a:t>
            </a:r>
          </a:p>
          <a:p>
            <a:pPr>
              <a:lnSpc>
                <a:spcPct val="200000"/>
              </a:lnSpc>
            </a:pPr>
            <a:r>
              <a:rPr lang="en-GB" sz="2400" dirty="0" smtClean="0">
                <a:latin typeface="+mn-lt"/>
              </a:rPr>
              <a:t>Suspend judgment</a:t>
            </a:r>
          </a:p>
          <a:p>
            <a:pPr>
              <a:lnSpc>
                <a:spcPct val="200000"/>
              </a:lnSpc>
            </a:pPr>
            <a:r>
              <a:rPr lang="en-GB" sz="2400" dirty="0" smtClean="0">
                <a:latin typeface="+mn-lt"/>
              </a:rPr>
              <a:t>Feedback</a:t>
            </a:r>
          </a:p>
          <a:p>
            <a:pPr>
              <a:lnSpc>
                <a:spcPct val="200000"/>
              </a:lnSpc>
            </a:pPr>
            <a:r>
              <a:rPr lang="en-GB" sz="2400" dirty="0" smtClean="0">
                <a:latin typeface="+mn-lt"/>
              </a:rPr>
              <a:t>Respond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12</a:t>
            </a:fld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-180528" y="91666"/>
            <a:ext cx="110892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>
              <a:lnSpc>
                <a:spcPct val="200000"/>
              </a:lnSpc>
              <a:spcBef>
                <a:spcPts val="0"/>
              </a:spcBef>
            </a:pP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Cause and Effect </a:t>
            </a:r>
            <a:r>
              <a:rPr lang="en-GB" sz="32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Diagram </a:t>
            </a: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  <a:ea typeface="ＭＳ Ｐゴシック" pitchFamily="34" charset="-128"/>
              </a:rPr>
              <a:t>(Ishikawa/Fishbone) </a:t>
            </a:r>
            <a:endParaRPr lang="en-GB" sz="2000" b="1" dirty="0">
              <a:solidFill>
                <a:schemeClr val="accent5">
                  <a:lumMod val="50000"/>
                </a:schemeClr>
              </a:solidFill>
              <a:latin typeface="+mn-lt"/>
              <a:ea typeface="ＭＳ Ｐゴシック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120</a:t>
            </a:fld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7308303" y="2636912"/>
            <a:ext cx="1761729" cy="2215977"/>
          </a:xfrm>
          <a:prstGeom prst="rect">
            <a:avLst/>
          </a:prstGeom>
          <a:solidFill>
            <a:srgbClr val="FF0000"/>
          </a:solidFill>
          <a:ln>
            <a:solidFill>
              <a:schemeClr val="bg2"/>
            </a:solidFill>
          </a:ln>
        </p:spPr>
        <p:txBody>
          <a:bodyPr wrap="square" lIns="91425" tIns="45713" rIns="91425" bIns="45713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2"/>
                </a:solidFill>
                <a:latin typeface="+mn-lt"/>
              </a:rPr>
              <a:t>Clinics Running Late and lengthy waits for patients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9552" y="1484784"/>
            <a:ext cx="2016224" cy="461665"/>
          </a:xfrm>
          <a:prstGeom prst="rect">
            <a:avLst/>
          </a:prstGeom>
          <a:solidFill>
            <a:srgbClr val="00B0F0"/>
          </a:solidFill>
          <a:ln>
            <a:solidFill>
              <a:schemeClr val="bg2"/>
            </a:solidFill>
          </a:ln>
        </p:spPr>
        <p:txBody>
          <a:bodyPr wrap="square" lIns="91425" tIns="45713" rIns="91425" bIns="45713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2"/>
                </a:solidFill>
                <a:latin typeface="+mn-lt"/>
              </a:rPr>
              <a:t>Environment</a:t>
            </a:r>
            <a:endParaRPr lang="en-GB" b="1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51921" y="1484784"/>
            <a:ext cx="2016224" cy="461665"/>
          </a:xfrm>
          <a:prstGeom prst="rect">
            <a:avLst/>
          </a:prstGeom>
          <a:solidFill>
            <a:srgbClr val="00B0F0"/>
          </a:solidFill>
          <a:ln>
            <a:solidFill>
              <a:schemeClr val="bg2"/>
            </a:solidFill>
          </a:ln>
        </p:spPr>
        <p:txBody>
          <a:bodyPr wrap="square" lIns="91425" tIns="45713" rIns="91425" bIns="45713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2"/>
                </a:solidFill>
                <a:latin typeface="+mn-lt"/>
              </a:rPr>
              <a:t>Procedures</a:t>
            </a:r>
            <a:endParaRPr lang="en-GB" b="1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51921" y="5589241"/>
            <a:ext cx="2016224" cy="461665"/>
          </a:xfrm>
          <a:prstGeom prst="rect">
            <a:avLst/>
          </a:prstGeom>
          <a:solidFill>
            <a:srgbClr val="00B0F0"/>
          </a:solidFill>
          <a:ln>
            <a:solidFill>
              <a:schemeClr val="bg2"/>
            </a:solidFill>
          </a:ln>
        </p:spPr>
        <p:txBody>
          <a:bodyPr wrap="square" lIns="91425" tIns="45713" rIns="91425" bIns="45713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2"/>
                </a:solidFill>
                <a:latin typeface="+mn-lt"/>
              </a:rPr>
              <a:t>People</a:t>
            </a:r>
            <a:endParaRPr lang="en-GB" b="1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9552" y="5517233"/>
            <a:ext cx="2016224" cy="461665"/>
          </a:xfrm>
          <a:prstGeom prst="rect">
            <a:avLst/>
          </a:prstGeom>
          <a:solidFill>
            <a:srgbClr val="00B0F0"/>
          </a:solidFill>
          <a:ln>
            <a:solidFill>
              <a:schemeClr val="bg2"/>
            </a:solidFill>
          </a:ln>
        </p:spPr>
        <p:txBody>
          <a:bodyPr wrap="square" lIns="91425" tIns="45713" rIns="91425" bIns="45713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2"/>
                </a:solidFill>
                <a:latin typeface="+mn-lt"/>
              </a:rPr>
              <a:t>Equipment</a:t>
            </a:r>
            <a:endParaRPr lang="en-GB" b="1" dirty="0">
              <a:solidFill>
                <a:schemeClr val="bg2"/>
              </a:solidFill>
              <a:latin typeface="+mn-lt"/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>
            <a:off x="4250431" y="1997259"/>
            <a:ext cx="2160240" cy="1728192"/>
          </a:xfrm>
          <a:prstGeom prst="straightConnector1">
            <a:avLst/>
          </a:prstGeom>
          <a:solidFill>
            <a:srgbClr val="FFFFFF"/>
          </a:solidFill>
          <a:ln w="3175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flipV="1">
            <a:off x="1873956" y="3748988"/>
            <a:ext cx="5362340" cy="21501"/>
          </a:xfrm>
          <a:prstGeom prst="straightConnector1">
            <a:avLst/>
          </a:prstGeom>
          <a:solidFill>
            <a:srgbClr val="FFFFFF"/>
          </a:solidFill>
          <a:ln w="3175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V="1">
            <a:off x="4283968" y="3789041"/>
            <a:ext cx="2160240" cy="1656184"/>
          </a:xfrm>
          <a:prstGeom prst="straightConnector1">
            <a:avLst/>
          </a:prstGeom>
          <a:solidFill>
            <a:srgbClr val="FFFFFF"/>
          </a:solidFill>
          <a:ln w="3175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V="1">
            <a:off x="1509194" y="3814296"/>
            <a:ext cx="2304256" cy="1656184"/>
          </a:xfrm>
          <a:prstGeom prst="straightConnector1">
            <a:avLst/>
          </a:prstGeom>
          <a:solidFill>
            <a:srgbClr val="FFFFFF"/>
          </a:solidFill>
          <a:ln w="3175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>
            <a:off x="1513135" y="1981579"/>
            <a:ext cx="2304256" cy="1728192"/>
          </a:xfrm>
          <a:prstGeom prst="straightConnector1">
            <a:avLst/>
          </a:prstGeom>
          <a:solidFill>
            <a:srgbClr val="FFFFFF"/>
          </a:solidFill>
          <a:ln w="3175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7" name="TextBox 36"/>
          <p:cNvSpPr txBox="1"/>
          <p:nvPr/>
        </p:nvSpPr>
        <p:spPr>
          <a:xfrm>
            <a:off x="251519" y="2492896"/>
            <a:ext cx="1512168" cy="46166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13" rIns="91425" bIns="45713" rtlCol="0">
            <a:spAutoFit/>
          </a:bodyPr>
          <a:lstStyle/>
          <a:p>
            <a:r>
              <a:rPr lang="en-GB" sz="1200" dirty="0" smtClean="0">
                <a:solidFill>
                  <a:schemeClr val="accent5">
                    <a:lumMod val="50000"/>
                  </a:schemeClr>
                </a:solidFill>
              </a:rPr>
              <a:t>Not enough treatment rooms</a:t>
            </a:r>
            <a:endParaRPr lang="en-GB" sz="1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95536" y="3212977"/>
            <a:ext cx="1512168" cy="46166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13" rIns="91425" bIns="45713" rtlCol="0">
            <a:spAutoFit/>
          </a:bodyPr>
          <a:lstStyle/>
          <a:p>
            <a:r>
              <a:rPr lang="en-GB" sz="1200" dirty="0" smtClean="0">
                <a:solidFill>
                  <a:schemeClr val="accent5">
                    <a:lumMod val="50000"/>
                  </a:schemeClr>
                </a:solidFill>
              </a:rPr>
              <a:t>Small inner-city environment</a:t>
            </a:r>
            <a:endParaRPr lang="en-GB" sz="1200" dirty="0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40" name="Straight Arrow Connector 39"/>
          <p:cNvCxnSpPr/>
          <p:nvPr/>
        </p:nvCxnSpPr>
        <p:spPr bwMode="auto">
          <a:xfrm flipH="1">
            <a:off x="5220072" y="2636912"/>
            <a:ext cx="792088" cy="0"/>
          </a:xfrm>
          <a:prstGeom prst="straightConnector1">
            <a:avLst/>
          </a:prstGeom>
          <a:solidFill>
            <a:srgbClr val="FFFF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/>
          <p:nvPr/>
        </p:nvCxnSpPr>
        <p:spPr bwMode="auto">
          <a:xfrm flipV="1">
            <a:off x="1403648" y="2852936"/>
            <a:ext cx="360040" cy="288032"/>
          </a:xfrm>
          <a:prstGeom prst="straightConnector1">
            <a:avLst/>
          </a:prstGeom>
          <a:solidFill>
            <a:srgbClr val="FFFF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6" name="TextBox 45"/>
          <p:cNvSpPr txBox="1"/>
          <p:nvPr/>
        </p:nvSpPr>
        <p:spPr>
          <a:xfrm>
            <a:off x="2483768" y="2060849"/>
            <a:ext cx="1440160" cy="461665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r>
              <a:rPr lang="en-GB" sz="1200" dirty="0" smtClean="0">
                <a:solidFill>
                  <a:schemeClr val="accent5">
                    <a:lumMod val="50000"/>
                  </a:schemeClr>
                </a:solidFill>
              </a:rPr>
              <a:t>Transport arrives early</a:t>
            </a:r>
            <a:endParaRPr lang="en-GB" sz="1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915817" y="2636913"/>
            <a:ext cx="1440160" cy="276999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r>
              <a:rPr lang="en-GB" sz="1200" dirty="0" smtClean="0">
                <a:solidFill>
                  <a:schemeClr val="accent5">
                    <a:lumMod val="50000"/>
                  </a:schemeClr>
                </a:solidFill>
              </a:rPr>
              <a:t>Poor scheduling</a:t>
            </a:r>
            <a:endParaRPr lang="en-GB" sz="1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084168" y="2492896"/>
            <a:ext cx="1152128" cy="461665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r>
              <a:rPr lang="en-GB" sz="1200" dirty="0" smtClean="0">
                <a:solidFill>
                  <a:schemeClr val="accent5">
                    <a:lumMod val="50000"/>
                  </a:schemeClr>
                </a:solidFill>
              </a:rPr>
              <a:t>Too much paperwork</a:t>
            </a:r>
            <a:endParaRPr lang="en-GB" sz="1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347864" y="2924945"/>
            <a:ext cx="1440160" cy="461665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r>
              <a:rPr lang="en-GB" sz="1200" dirty="0" smtClean="0">
                <a:solidFill>
                  <a:schemeClr val="accent5">
                    <a:lumMod val="50000"/>
                  </a:schemeClr>
                </a:solidFill>
              </a:rPr>
              <a:t>Lengthy booking process</a:t>
            </a:r>
            <a:endParaRPr lang="en-GB" sz="1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156176" y="1916833"/>
            <a:ext cx="1440160" cy="276999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r>
              <a:rPr lang="en-GB" sz="1200" dirty="0" smtClean="0">
                <a:solidFill>
                  <a:schemeClr val="accent5">
                    <a:lumMod val="50000"/>
                  </a:schemeClr>
                </a:solidFill>
              </a:rPr>
              <a:t>Not computerised</a:t>
            </a:r>
            <a:endParaRPr lang="en-GB" sz="1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995937" y="3429001"/>
            <a:ext cx="1440160" cy="276999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r>
              <a:rPr lang="en-GB" sz="1200" dirty="0" smtClean="0">
                <a:solidFill>
                  <a:schemeClr val="accent5">
                    <a:lumMod val="50000"/>
                  </a:schemeClr>
                </a:solidFill>
              </a:rPr>
              <a:t>Not computerised</a:t>
            </a:r>
            <a:endParaRPr lang="en-GB" sz="1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51520" y="3861050"/>
            <a:ext cx="1584176" cy="276999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r>
              <a:rPr lang="en-GB" sz="1200" dirty="0" smtClean="0">
                <a:solidFill>
                  <a:schemeClr val="accent5">
                    <a:lumMod val="50000"/>
                  </a:schemeClr>
                </a:solidFill>
              </a:rPr>
              <a:t>Poor maintenance</a:t>
            </a:r>
            <a:endParaRPr lang="en-GB" sz="1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971601" y="4293097"/>
            <a:ext cx="1440160" cy="276999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r>
              <a:rPr lang="en-GB" sz="1200" dirty="0" smtClean="0">
                <a:solidFill>
                  <a:schemeClr val="accent5">
                    <a:lumMod val="50000"/>
                  </a:schemeClr>
                </a:solidFill>
              </a:rPr>
              <a:t>Broken lifts</a:t>
            </a:r>
            <a:endParaRPr lang="en-GB" sz="1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23529" y="4797153"/>
            <a:ext cx="1440160" cy="461665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r>
              <a:rPr lang="en-GB" sz="1200" dirty="0" smtClean="0">
                <a:solidFill>
                  <a:schemeClr val="accent5">
                    <a:lumMod val="50000"/>
                  </a:schemeClr>
                </a:solidFill>
              </a:rPr>
              <a:t>Not enough wheelchairs</a:t>
            </a:r>
            <a:endParaRPr lang="en-GB" sz="1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707904" y="4077072"/>
            <a:ext cx="1440160" cy="461665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r>
              <a:rPr lang="en-GB" sz="1200" dirty="0" smtClean="0">
                <a:solidFill>
                  <a:schemeClr val="accent5">
                    <a:lumMod val="50000"/>
                  </a:schemeClr>
                </a:solidFill>
              </a:rPr>
              <a:t>Unexpected patients</a:t>
            </a:r>
            <a:endParaRPr lang="en-GB" sz="1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771800" y="4725145"/>
            <a:ext cx="1440160" cy="276999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r>
              <a:rPr lang="en-GB" sz="1200" dirty="0" smtClean="0">
                <a:solidFill>
                  <a:schemeClr val="accent5">
                    <a:lumMod val="50000"/>
                  </a:schemeClr>
                </a:solidFill>
              </a:rPr>
              <a:t>Queue jumping</a:t>
            </a:r>
            <a:endParaRPr lang="en-GB" sz="1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156177" y="4365104"/>
            <a:ext cx="1080120" cy="461665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r>
              <a:rPr lang="en-GB" sz="1200" dirty="0" smtClean="0">
                <a:solidFill>
                  <a:schemeClr val="accent5">
                    <a:lumMod val="50000"/>
                  </a:schemeClr>
                </a:solidFill>
              </a:rPr>
              <a:t>Staff unavailable</a:t>
            </a:r>
            <a:endParaRPr lang="en-GB" sz="1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724129" y="5013177"/>
            <a:ext cx="1440160" cy="461665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r>
              <a:rPr lang="en-GB" sz="1200" dirty="0" smtClean="0">
                <a:solidFill>
                  <a:schemeClr val="accent5">
                    <a:lumMod val="50000"/>
                  </a:schemeClr>
                </a:solidFill>
              </a:rPr>
              <a:t>Long term sickness absence</a:t>
            </a:r>
            <a:endParaRPr lang="en-GB" sz="1200" dirty="0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60" name="Straight Arrow Connector 59"/>
          <p:cNvCxnSpPr/>
          <p:nvPr/>
        </p:nvCxnSpPr>
        <p:spPr bwMode="auto">
          <a:xfrm>
            <a:off x="3419872" y="2348881"/>
            <a:ext cx="936104" cy="1"/>
          </a:xfrm>
          <a:prstGeom prst="straightConnector1">
            <a:avLst/>
          </a:prstGeom>
          <a:solidFill>
            <a:srgbClr val="FFFF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2" name="Straight Arrow Connector 61"/>
          <p:cNvCxnSpPr/>
          <p:nvPr/>
        </p:nvCxnSpPr>
        <p:spPr bwMode="auto">
          <a:xfrm>
            <a:off x="4716017" y="3140969"/>
            <a:ext cx="720080" cy="1"/>
          </a:xfrm>
          <a:prstGeom prst="straightConnector1">
            <a:avLst/>
          </a:prstGeom>
          <a:solidFill>
            <a:srgbClr val="FFFF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3" name="Straight Arrow Connector 62"/>
          <p:cNvCxnSpPr/>
          <p:nvPr/>
        </p:nvCxnSpPr>
        <p:spPr bwMode="auto">
          <a:xfrm flipV="1">
            <a:off x="3491880" y="2420888"/>
            <a:ext cx="576064" cy="216024"/>
          </a:xfrm>
          <a:prstGeom prst="straightConnector1">
            <a:avLst/>
          </a:prstGeom>
          <a:solidFill>
            <a:srgbClr val="FFFF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4" name="Straight Arrow Connector 63"/>
          <p:cNvCxnSpPr/>
          <p:nvPr/>
        </p:nvCxnSpPr>
        <p:spPr bwMode="auto">
          <a:xfrm flipV="1">
            <a:off x="4572000" y="3212976"/>
            <a:ext cx="504056" cy="216024"/>
          </a:xfrm>
          <a:prstGeom prst="straightConnector1">
            <a:avLst/>
          </a:prstGeom>
          <a:solidFill>
            <a:srgbClr val="FFFF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9" name="Straight Arrow Connector 68"/>
          <p:cNvCxnSpPr/>
          <p:nvPr/>
        </p:nvCxnSpPr>
        <p:spPr bwMode="auto">
          <a:xfrm>
            <a:off x="1475656" y="2708921"/>
            <a:ext cx="720080" cy="1"/>
          </a:xfrm>
          <a:prstGeom prst="straightConnector1">
            <a:avLst/>
          </a:prstGeom>
          <a:solidFill>
            <a:srgbClr val="FFFF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0" name="Straight Arrow Connector 69"/>
          <p:cNvCxnSpPr/>
          <p:nvPr/>
        </p:nvCxnSpPr>
        <p:spPr bwMode="auto">
          <a:xfrm flipH="1">
            <a:off x="5724128" y="2276872"/>
            <a:ext cx="792088" cy="216024"/>
          </a:xfrm>
          <a:prstGeom prst="straightConnector1">
            <a:avLst/>
          </a:prstGeom>
          <a:solidFill>
            <a:srgbClr val="FFFF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/>
          <p:nvPr/>
        </p:nvCxnSpPr>
        <p:spPr bwMode="auto">
          <a:xfrm>
            <a:off x="1907705" y="4437113"/>
            <a:ext cx="720080" cy="1"/>
          </a:xfrm>
          <a:prstGeom prst="straightConnector1">
            <a:avLst/>
          </a:prstGeom>
          <a:solidFill>
            <a:srgbClr val="FFFF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" name="Straight Arrow Connector 41"/>
          <p:cNvCxnSpPr/>
          <p:nvPr/>
        </p:nvCxnSpPr>
        <p:spPr bwMode="auto">
          <a:xfrm>
            <a:off x="1259633" y="5013177"/>
            <a:ext cx="720080" cy="1"/>
          </a:xfrm>
          <a:prstGeom prst="straightConnector1">
            <a:avLst/>
          </a:prstGeom>
          <a:solidFill>
            <a:srgbClr val="FFFF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/>
          <p:nvPr/>
        </p:nvCxnSpPr>
        <p:spPr bwMode="auto">
          <a:xfrm>
            <a:off x="1331640" y="4149080"/>
            <a:ext cx="864096" cy="216024"/>
          </a:xfrm>
          <a:prstGeom prst="straightConnector1">
            <a:avLst/>
          </a:prstGeom>
          <a:solidFill>
            <a:srgbClr val="FFFF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9" name="Straight Arrow Connector 58"/>
          <p:cNvCxnSpPr/>
          <p:nvPr/>
        </p:nvCxnSpPr>
        <p:spPr bwMode="auto">
          <a:xfrm>
            <a:off x="4716017" y="4221089"/>
            <a:ext cx="720080" cy="1"/>
          </a:xfrm>
          <a:prstGeom prst="straightConnector1">
            <a:avLst/>
          </a:prstGeom>
          <a:solidFill>
            <a:srgbClr val="FFFF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1" name="Straight Arrow Connector 60"/>
          <p:cNvCxnSpPr/>
          <p:nvPr/>
        </p:nvCxnSpPr>
        <p:spPr bwMode="auto">
          <a:xfrm>
            <a:off x="4067944" y="4869161"/>
            <a:ext cx="720080" cy="1"/>
          </a:xfrm>
          <a:prstGeom prst="straightConnector1">
            <a:avLst/>
          </a:prstGeom>
          <a:solidFill>
            <a:srgbClr val="FFFF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5" name="Straight Arrow Connector 64"/>
          <p:cNvCxnSpPr/>
          <p:nvPr/>
        </p:nvCxnSpPr>
        <p:spPr bwMode="auto">
          <a:xfrm flipH="1">
            <a:off x="5436096" y="4653136"/>
            <a:ext cx="576064" cy="0"/>
          </a:xfrm>
          <a:prstGeom prst="straightConnector1">
            <a:avLst/>
          </a:prstGeom>
          <a:solidFill>
            <a:srgbClr val="FFFF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/>
          <p:nvPr/>
        </p:nvCxnSpPr>
        <p:spPr bwMode="auto">
          <a:xfrm flipH="1" flipV="1">
            <a:off x="5724129" y="4725144"/>
            <a:ext cx="288032" cy="288032"/>
          </a:xfrm>
          <a:prstGeom prst="straightConnector1">
            <a:avLst/>
          </a:prstGeom>
          <a:solidFill>
            <a:srgbClr val="FFFFFF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37" grpId="0"/>
      <p:bldP spid="38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23529" y="254971"/>
            <a:ext cx="6840760" cy="754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5" tIns="45713" rIns="91425" bIns="45713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GB" sz="32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</a:rPr>
              <a:t>Step 4; Generate </a:t>
            </a:r>
            <a:r>
              <a:rPr lang="en-GB" sz="32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Options/Solutions</a:t>
            </a:r>
            <a:endParaRPr lang="en-GB" sz="32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11560" y="1182291"/>
            <a:ext cx="8820472" cy="5001419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Brainstorming</a:t>
            </a:r>
          </a:p>
          <a:p>
            <a:pPr lvl="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Six to twelve people </a:t>
            </a:r>
            <a:endParaRPr lang="en-GB" sz="2400" dirty="0" smtClean="0">
              <a:solidFill>
                <a:schemeClr val="accent5">
                  <a:lumMod val="50000"/>
                </a:schemeClr>
              </a:solidFill>
              <a:latin typeface="+mn-lt"/>
              <a:ea typeface="ＭＳ Ｐゴシック" panose="020B0600070205080204" pitchFamily="34" charset="-128"/>
            </a:endParaRPr>
          </a:p>
          <a:p>
            <a:pPr lvl="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L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asts 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for a fixed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period</a:t>
            </a:r>
          </a:p>
          <a:p>
            <a:pPr lvl="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A chair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to 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define the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problem and 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maintain control </a:t>
            </a:r>
            <a:endParaRPr lang="en-GB" sz="2400" dirty="0" smtClean="0">
              <a:solidFill>
                <a:schemeClr val="accent5">
                  <a:lumMod val="50000"/>
                </a:schemeClr>
              </a:solidFill>
              <a:latin typeface="+mn-lt"/>
              <a:ea typeface="ＭＳ Ｐゴシック" panose="020B0600070205080204" pitchFamily="34" charset="-128"/>
            </a:endParaRPr>
          </a:p>
          <a:p>
            <a:pPr lvl="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A scribe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to 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note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and record 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all ideas </a:t>
            </a:r>
            <a:endParaRPr lang="en-GB" sz="2400" dirty="0" smtClean="0">
              <a:solidFill>
                <a:schemeClr val="accent5">
                  <a:lumMod val="50000"/>
                </a:schemeClr>
              </a:solidFill>
              <a:latin typeface="+mn-lt"/>
              <a:ea typeface="ＭＳ Ｐゴシック" panose="020B0600070205080204" pitchFamily="34" charset="-128"/>
            </a:endParaRPr>
          </a:p>
          <a:p>
            <a:pPr lvl="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Active participation is encouraged </a:t>
            </a:r>
            <a:endParaRPr lang="en-GB" sz="2400" dirty="0" smtClean="0">
              <a:solidFill>
                <a:schemeClr val="accent5">
                  <a:lumMod val="50000"/>
                </a:schemeClr>
              </a:solidFill>
              <a:latin typeface="+mn-lt"/>
              <a:ea typeface="ＭＳ Ｐゴシック" panose="020B0600070205080204" pitchFamily="34" charset="-128"/>
            </a:endParaRPr>
          </a:p>
          <a:p>
            <a:pPr lvl="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Do not discuss 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or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criticise ideas</a:t>
            </a:r>
          </a:p>
          <a:p>
            <a:pPr lvl="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D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evelop 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the maximum number of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ideas</a:t>
            </a:r>
          </a:p>
          <a:p>
            <a:pPr lvl="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Evaluate 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ideas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 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after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session (not during)</a:t>
            </a:r>
            <a:endParaRPr lang="en-GB" sz="2400" dirty="0">
              <a:solidFill>
                <a:schemeClr val="accent5">
                  <a:lumMod val="50000"/>
                </a:schemeClr>
              </a:solidFill>
              <a:latin typeface="+mn-lt"/>
              <a:ea typeface="ＭＳ Ｐゴシック" panose="020B0600070205080204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121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2696"/>
            <a:ext cx="7415213" cy="535531"/>
          </a:xfrm>
        </p:spPr>
        <p:txBody>
          <a:bodyPr/>
          <a:lstStyle/>
          <a:p>
            <a:r>
              <a:rPr lang="en-GB" sz="32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Brainstorming</a:t>
            </a:r>
            <a:endParaRPr lang="en-GB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16619"/>
            <a:ext cx="7886700" cy="4351338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Determining the best </a:t>
            </a:r>
            <a:r>
              <a:rPr lang="en-GB" sz="24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options:</a:t>
            </a:r>
            <a:endParaRPr lang="en-GB" sz="2400" dirty="0">
              <a:solidFill>
                <a:schemeClr val="accent5">
                  <a:lumMod val="50000"/>
                </a:schemeClr>
              </a:solidFill>
              <a:latin typeface="+mn-lt"/>
              <a:ea typeface="ＭＳ Ｐゴシック" panose="020B0600070205080204" pitchFamily="34" charset="-128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4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24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Cluster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 similar or related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ideas</a:t>
            </a:r>
            <a:endParaRPr lang="en-GB" sz="2400" dirty="0">
              <a:solidFill>
                <a:schemeClr val="accent5">
                  <a:lumMod val="50000"/>
                </a:schemeClr>
              </a:solidFill>
              <a:latin typeface="+mn-lt"/>
              <a:ea typeface="ＭＳ Ｐゴシック" pitchFamily="34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24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Condense 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ideas</a:t>
            </a:r>
            <a:endParaRPr lang="en-GB" sz="2400" b="1" dirty="0">
              <a:solidFill>
                <a:schemeClr val="accent5">
                  <a:lumMod val="50000"/>
                </a:schemeClr>
              </a:solidFill>
              <a:latin typeface="+mn-lt"/>
              <a:ea typeface="ＭＳ Ｐゴシック" pitchFamily="34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24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Refine/Improve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 ideas</a:t>
            </a:r>
            <a:endParaRPr lang="en-GB" sz="2400" dirty="0">
              <a:solidFill>
                <a:schemeClr val="accent5">
                  <a:lumMod val="50000"/>
                </a:schemeClr>
              </a:solidFill>
              <a:latin typeface="+mn-lt"/>
              <a:ea typeface="ＭＳ Ｐゴシック" pitchFamily="34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24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Reduce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 your list of possible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solutions</a:t>
            </a:r>
            <a:endParaRPr lang="en-GB" sz="2400" dirty="0">
              <a:solidFill>
                <a:schemeClr val="accent5">
                  <a:lumMod val="50000"/>
                </a:schemeClr>
              </a:solidFill>
              <a:latin typeface="+mn-lt"/>
              <a:ea typeface="ＭＳ Ｐゴシック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122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0824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62" y="1484784"/>
            <a:ext cx="8434388" cy="535531"/>
          </a:xfrm>
        </p:spPr>
        <p:txBody>
          <a:bodyPr/>
          <a:lstStyle/>
          <a:p>
            <a:r>
              <a:rPr lang="en-US" sz="3200" b="1" dirty="0">
                <a:latin typeface="+mn-lt"/>
              </a:rPr>
              <a:t>Step </a:t>
            </a:r>
            <a:r>
              <a:rPr lang="en-US" sz="3200" b="1" dirty="0" smtClean="0">
                <a:latin typeface="+mn-lt"/>
              </a:rPr>
              <a:t>5; </a:t>
            </a:r>
            <a:r>
              <a:rPr lang="en-GB" sz="3200" b="1" dirty="0" smtClean="0">
                <a:latin typeface="+mn-lt"/>
              </a:rPr>
              <a:t>Evaluate Options </a:t>
            </a:r>
            <a:r>
              <a:rPr lang="en-GB" sz="3200" b="1" dirty="0">
                <a:latin typeface="+mn-lt"/>
              </a:rPr>
              <a:t>and </a:t>
            </a:r>
            <a:r>
              <a:rPr lang="en-GB" sz="3200" b="1" dirty="0" smtClean="0">
                <a:latin typeface="+mn-lt"/>
              </a:rPr>
              <a:t>Select </a:t>
            </a:r>
            <a:r>
              <a:rPr lang="en-GB" sz="3200" b="1" dirty="0">
                <a:latin typeface="+mn-lt"/>
              </a:rPr>
              <a:t>the </a:t>
            </a:r>
            <a:r>
              <a:rPr lang="en-GB" sz="3200" b="1" dirty="0" smtClean="0">
                <a:latin typeface="+mn-lt"/>
              </a:rPr>
              <a:t>Best</a:t>
            </a:r>
            <a:endParaRPr lang="en-GB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632" y="2370137"/>
            <a:ext cx="8424936" cy="43513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Tools to use:</a:t>
            </a:r>
            <a:endParaRPr lang="en-GB" sz="2400" dirty="0">
              <a:solidFill>
                <a:schemeClr val="accent5">
                  <a:lumMod val="50000"/>
                </a:schemeClr>
              </a:solidFill>
              <a:latin typeface="+mn-lt"/>
              <a:ea typeface="ＭＳ Ｐゴシック" panose="020B0600070205080204" pitchFamily="34" charset="-128"/>
            </a:endParaRPr>
          </a:p>
          <a:p>
            <a:pPr lvl="1">
              <a:lnSpc>
                <a:spcPct val="150000"/>
              </a:lnSpc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Selection 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Matrix (Benefits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vs Effort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)</a:t>
            </a:r>
          </a:p>
          <a:p>
            <a:pPr lvl="1">
              <a:lnSpc>
                <a:spcPct val="150000"/>
              </a:lnSpc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Paired Comparison Analysis</a:t>
            </a:r>
          </a:p>
          <a:p>
            <a:pPr lvl="1">
              <a:lnSpc>
                <a:spcPct val="150000"/>
              </a:lnSpc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Weighting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and Scoring</a:t>
            </a:r>
            <a:endParaRPr lang="en-GB" sz="24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123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387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0141"/>
            <a:ext cx="7415213" cy="535531"/>
          </a:xfrm>
        </p:spPr>
        <p:txBody>
          <a:bodyPr/>
          <a:lstStyle/>
          <a:p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Selection Matrix (Benefits vs Effort</a:t>
            </a:r>
            <a:r>
              <a:rPr lang="en-GB" sz="32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)</a:t>
            </a:r>
            <a:endParaRPr lang="en-GB" sz="3200" b="1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124</a:t>
            </a:fld>
            <a:endParaRPr lang="en-GB" dirty="0"/>
          </a:p>
        </p:txBody>
      </p:sp>
      <p:pic>
        <p:nvPicPr>
          <p:cNvPr id="2054" name="Picture 6" descr="Using Prioritization Matrices to Inform UX Decisions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38" y="1700808"/>
            <a:ext cx="6809629" cy="4476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879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39553" y="2204865"/>
            <a:ext cx="7362825" cy="35179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0474" tIns="44443" rIns="90474" bIns="44443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lnSpc>
                <a:spcPct val="110000"/>
              </a:lnSpc>
              <a:spcBef>
                <a:spcPct val="60000"/>
              </a:spcBef>
              <a:buNone/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Steps:</a:t>
            </a:r>
          </a:p>
          <a:p>
            <a:pPr lvl="1">
              <a:lnSpc>
                <a:spcPct val="110000"/>
              </a:lnSpc>
              <a:spcBef>
                <a:spcPct val="60000"/>
              </a:spcBef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Action planning</a:t>
            </a:r>
          </a:p>
          <a:p>
            <a:pPr lvl="1">
              <a:lnSpc>
                <a:spcPct val="110000"/>
              </a:lnSpc>
              <a:spcBef>
                <a:spcPct val="60000"/>
              </a:spcBef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Communication strategy</a:t>
            </a:r>
          </a:p>
          <a:p>
            <a:pPr lvl="1">
              <a:lnSpc>
                <a:spcPct val="110000"/>
              </a:lnSpc>
              <a:spcBef>
                <a:spcPct val="60000"/>
              </a:spcBef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Contingency planning (Risk Management)</a:t>
            </a:r>
          </a:p>
          <a:p>
            <a:pPr lvl="1">
              <a:lnSpc>
                <a:spcPct val="110000"/>
              </a:lnSpc>
              <a:spcBef>
                <a:spcPct val="60000"/>
              </a:spcBef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Monitoring, review and evaluation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125</a:t>
            </a:fld>
            <a:endParaRPr lang="en-GB" dirty="0"/>
          </a:p>
        </p:txBody>
      </p:sp>
      <p:sp>
        <p:nvSpPr>
          <p:cNvPr id="76804" name="Text Box 5"/>
          <p:cNvSpPr txBox="1">
            <a:spLocks noChangeArrowheads="1"/>
          </p:cNvSpPr>
          <p:nvPr/>
        </p:nvSpPr>
        <p:spPr bwMode="auto">
          <a:xfrm>
            <a:off x="539552" y="1412778"/>
            <a:ext cx="6953250" cy="646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13" rIns="91425" bIns="45713">
            <a:spAutoFit/>
          </a:bodyPr>
          <a:lstStyle/>
          <a:p>
            <a:pPr>
              <a:spcBef>
                <a:spcPct val="50000"/>
              </a:spcBef>
              <a:buNone/>
            </a:pPr>
            <a:r>
              <a:rPr lang="en-GB" sz="3600" b="1" dirty="0">
                <a:solidFill>
                  <a:schemeClr val="bg1"/>
                </a:solidFill>
              </a:rPr>
              <a:t>Key elements:</a:t>
            </a:r>
          </a:p>
        </p:txBody>
      </p:sp>
      <p:sp>
        <p:nvSpPr>
          <p:cNvPr id="5" name="Rectangle 27"/>
          <p:cNvSpPr>
            <a:spLocks noChangeArrowheads="1"/>
          </p:cNvSpPr>
          <p:nvPr/>
        </p:nvSpPr>
        <p:spPr bwMode="auto">
          <a:xfrm>
            <a:off x="373175" y="1010931"/>
            <a:ext cx="7101657" cy="584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5" tIns="45713" rIns="91425" bIns="45713">
            <a:spAutoFit/>
          </a:bodyPr>
          <a:lstStyle/>
          <a:p>
            <a:pPr>
              <a:buNone/>
            </a:pP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Step </a:t>
            </a:r>
            <a:r>
              <a:rPr lang="en-GB" sz="32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6; Implement Decision and Evaluate</a:t>
            </a:r>
            <a:endParaRPr lang="en-GB" sz="32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3022" y="1233545"/>
            <a:ext cx="8208912" cy="581675"/>
          </a:xfrm>
          <a:noFill/>
          <a:ln>
            <a:miter lim="800000"/>
            <a:headEnd/>
            <a:tailEnd/>
          </a:ln>
        </p:spPr>
        <p:txBody>
          <a:bodyPr vert="horz" wrap="square" lIns="91425" tIns="45713" rIns="91425" bIns="91425" numCol="1" anchor="b" anchorCtr="0" compatLnSpc="1">
            <a:prstTxWarp prst="textNoShape">
              <a:avLst/>
            </a:prstTxWarp>
          </a:bodyPr>
          <a:lstStyle/>
          <a:p>
            <a:pPr algn="ctr"/>
            <a:r>
              <a:rPr lang="en-GB" sz="32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Action Planning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2454" y="2120572"/>
            <a:ext cx="4608512" cy="4525963"/>
          </a:xfrm>
          <a:noFill/>
          <a:ln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sz="24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  <a:hlinkClick r:id="rId3" action="ppaction://hlinksldjump"/>
              </a:rPr>
              <a:t>SMART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  <a:hlinkClick r:id="rId3" action="ppaction://hlinksldjump"/>
              </a:rPr>
              <a:t>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actions</a:t>
            </a:r>
          </a:p>
          <a:p>
            <a:pPr eaLnBrk="1" hangingPunct="1"/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Break tasks down </a:t>
            </a:r>
          </a:p>
          <a:p>
            <a:pPr eaLnBrk="1" hangingPunct="1"/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Allocate responsibilities</a:t>
            </a:r>
          </a:p>
          <a:p>
            <a:pPr eaLnBrk="1" hangingPunct="1"/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Agree timescales</a:t>
            </a:r>
          </a:p>
          <a:p>
            <a:pPr eaLnBrk="1" hangingPunct="1"/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Prioritise</a:t>
            </a:r>
          </a:p>
          <a:p>
            <a:pPr eaLnBrk="1" hangingPunct="1"/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Identify resource implications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126</a:t>
            </a:fld>
            <a:endParaRPr lang="en-GB" dirty="0"/>
          </a:p>
        </p:txBody>
      </p:sp>
      <p:sp>
        <p:nvSpPr>
          <p:cNvPr id="77828" name="Rectangle 5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4930966" y="2120572"/>
            <a:ext cx="4356100" cy="3905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Set review dates</a:t>
            </a:r>
          </a:p>
          <a:p>
            <a:pPr eaLnBrk="1" hangingPunct="1"/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Plan </a:t>
            </a:r>
            <a:r>
              <a:rPr lang="en-GB" sz="24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communication</a:t>
            </a:r>
          </a:p>
          <a:p>
            <a:pPr eaLnBrk="1" hangingPunct="1"/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Give adequate warning</a:t>
            </a:r>
          </a:p>
          <a:p>
            <a:pPr eaLnBrk="1" hangingPunct="1"/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Realistic timescales</a:t>
            </a:r>
          </a:p>
          <a:p>
            <a:pPr eaLnBrk="1" hangingPunct="1"/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Maintain effective teams</a:t>
            </a:r>
          </a:p>
          <a:p>
            <a:pPr eaLnBrk="1" hangingPunct="1"/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Enlist help of enthusiasts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18437" y="1012658"/>
            <a:ext cx="6707188" cy="5355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sz="3200" b="1" dirty="0" smtClean="0">
                <a:latin typeface="+mn-lt"/>
                <a:ea typeface="ＭＳ Ｐゴシック" pitchFamily="34" charset="-128"/>
              </a:rPr>
              <a:t>Contingency Planning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127</a:t>
            </a:fld>
            <a:endParaRPr lang="en-GB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0139493"/>
              </p:ext>
            </p:extLst>
          </p:nvPr>
        </p:nvGraphicFramePr>
        <p:xfrm>
          <a:off x="395536" y="1888373"/>
          <a:ext cx="8352928" cy="4183620"/>
        </p:xfrm>
        <a:graphic>
          <a:graphicData uri="http://schemas.openxmlformats.org/drawingml/2006/table">
            <a:tbl>
              <a:tblPr/>
              <a:tblGrid>
                <a:gridCol w="2088232"/>
                <a:gridCol w="2088232"/>
                <a:gridCol w="2088232"/>
                <a:gridCol w="2088232"/>
              </a:tblGrid>
              <a:tr h="311901">
                <a:tc>
                  <a:txBody>
                    <a:bodyPr/>
                    <a:lstStyle/>
                    <a:p>
                      <a:pPr algn="ctr" eaLnBrk="0" fontAlgn="base" hangingPunct="0">
                        <a:spcBef>
                          <a:spcPts val="575"/>
                        </a:spcBef>
                        <a:spcAft>
                          <a:spcPts val="0"/>
                        </a:spcAft>
                      </a:pPr>
                      <a:r>
                        <a:rPr lang="en-GB" sz="24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MS PGothic"/>
                          <a:cs typeface="Times New Roman"/>
                        </a:rPr>
                        <a:t>Risk</a:t>
                      </a:r>
                      <a:endParaRPr lang="en-GB" sz="2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Arial Unicode MS"/>
                        <a:cs typeface="Times New Roman"/>
                      </a:endParaRPr>
                    </a:p>
                  </a:txBody>
                  <a:tcPr marL="66126" marR="66126" marT="33063" marB="33063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base" hangingPunct="0">
                        <a:spcBef>
                          <a:spcPts val="575"/>
                        </a:spcBef>
                        <a:spcAft>
                          <a:spcPts val="0"/>
                        </a:spcAft>
                      </a:pPr>
                      <a:r>
                        <a:rPr lang="en-GB" sz="24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MS PGothic"/>
                          <a:cs typeface="Times New Roman"/>
                        </a:rPr>
                        <a:t>L</a:t>
                      </a:r>
                      <a:r>
                        <a:rPr lang="en-GB" sz="24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MS PGothic"/>
                          <a:cs typeface="Times New Roman"/>
                        </a:rPr>
                        <a:t> (0 – 10)</a:t>
                      </a:r>
                      <a:endParaRPr lang="en-GB" sz="2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Arial Unicode MS"/>
                        <a:cs typeface="Times New Roman"/>
                      </a:endParaRPr>
                    </a:p>
                  </a:txBody>
                  <a:tcPr marL="66126" marR="66126" marT="33063" marB="330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base" hangingPunct="0">
                        <a:spcBef>
                          <a:spcPts val="575"/>
                        </a:spcBef>
                        <a:spcAft>
                          <a:spcPts val="0"/>
                        </a:spcAft>
                      </a:pPr>
                      <a:r>
                        <a:rPr lang="en-GB" sz="24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MS PGothic"/>
                          <a:cs typeface="Times New Roman"/>
                        </a:rPr>
                        <a:t>I </a:t>
                      </a:r>
                      <a:r>
                        <a:rPr lang="en-GB" sz="24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MS PGothic"/>
                          <a:cs typeface="Times New Roman"/>
                        </a:rPr>
                        <a:t>(0 – 10)</a:t>
                      </a:r>
                      <a:endParaRPr lang="en-GB" sz="2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Arial Unicode MS"/>
                        <a:cs typeface="Times New Roman"/>
                      </a:endParaRPr>
                    </a:p>
                  </a:txBody>
                  <a:tcPr marL="66126" marR="66126" marT="33063" marB="330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base" hangingPunct="0">
                        <a:spcBef>
                          <a:spcPts val="575"/>
                        </a:spcBef>
                        <a:spcAft>
                          <a:spcPts val="0"/>
                        </a:spcAft>
                      </a:pPr>
                      <a:r>
                        <a:rPr lang="en-GB" sz="24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MS PGothic"/>
                          <a:cs typeface="Times New Roman"/>
                        </a:rPr>
                        <a:t>Mitigation</a:t>
                      </a:r>
                      <a:endParaRPr lang="en-GB" sz="2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Arial Unicode MS"/>
                        <a:cs typeface="Times New Roman"/>
                      </a:endParaRPr>
                    </a:p>
                  </a:txBody>
                  <a:tcPr marL="66126" marR="66126" marT="33063" marB="330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07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Key person goes off </a:t>
                      </a:r>
                      <a:r>
                        <a:rPr lang="en-GB" sz="18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sick/leaves</a:t>
                      </a:r>
                      <a:endParaRPr lang="en-GB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Arial Unicode MS"/>
                        <a:cs typeface="Times New Roman"/>
                      </a:endParaRPr>
                    </a:p>
                  </a:txBody>
                  <a:tcPr marL="66126" marR="66126" marT="33063" marB="33063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endParaRPr lang="en-GB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Arial Unicode MS"/>
                        <a:cs typeface="Times New Roman"/>
                      </a:endParaRPr>
                    </a:p>
                  </a:txBody>
                  <a:tcPr marL="66126" marR="66126" marT="33063" marB="330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8</a:t>
                      </a:r>
                      <a:endParaRPr lang="en-GB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Arial Unicode MS"/>
                        <a:cs typeface="Times New Roman"/>
                      </a:endParaRPr>
                    </a:p>
                  </a:txBody>
                  <a:tcPr marL="66126" marR="66126" marT="33063" marB="330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Key person keeps detailed progress notes; has regular update meetings with identified colleague</a:t>
                      </a:r>
                      <a:endParaRPr lang="en-GB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Arial Unicode MS"/>
                        <a:cs typeface="Times New Roman"/>
                      </a:endParaRPr>
                    </a:p>
                  </a:txBody>
                  <a:tcPr marL="66126" marR="66126" marT="33063" marB="330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1266"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6126" marR="66126" marT="33063" marB="33063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6126" marR="66126" marT="33063" marB="330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6126" marR="66126" marT="33063" marB="330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6126" marR="66126" marT="33063" marB="330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9211"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6126" marR="66126" marT="33063" marB="33063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6126" marR="66126" marT="33063" marB="330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6126" marR="66126" marT="33063" marB="330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6126" marR="66126" marT="33063" marB="330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9211"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6126" marR="66126" marT="33063" marB="33063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6126" marR="66126" marT="33063" marB="330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6126" marR="66126" marT="33063" marB="330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6126" marR="66126" marT="33063" marB="3306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Text Box 54"/>
          <p:cNvSpPr txBox="1">
            <a:spLocks noChangeArrowheads="1"/>
          </p:cNvSpPr>
          <p:nvPr/>
        </p:nvSpPr>
        <p:spPr bwMode="auto">
          <a:xfrm>
            <a:off x="1187624" y="6075575"/>
            <a:ext cx="7086600" cy="46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13" rIns="91425" bIns="45713">
            <a:spAutoFit/>
          </a:bodyPr>
          <a:lstStyle/>
          <a:p>
            <a:pPr>
              <a:spcBef>
                <a:spcPct val="50000"/>
              </a:spcBef>
              <a:buNone/>
            </a:pPr>
            <a:r>
              <a:rPr lang="en-GB" sz="2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L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= Likelihood				</a:t>
            </a:r>
            <a:r>
              <a:rPr lang="en-GB" sz="2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I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= Impact</a:t>
            </a:r>
          </a:p>
        </p:txBody>
      </p:sp>
      <p:sp>
        <p:nvSpPr>
          <p:cNvPr id="11" name="Rectangle 27"/>
          <p:cNvSpPr>
            <a:spLocks noChangeArrowheads="1"/>
          </p:cNvSpPr>
          <p:nvPr/>
        </p:nvSpPr>
        <p:spPr bwMode="auto">
          <a:xfrm>
            <a:off x="539553" y="332656"/>
            <a:ext cx="6495689" cy="677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5" tIns="45713" rIns="91425" bIns="45713">
            <a:spAutoFit/>
          </a:bodyPr>
          <a:lstStyle/>
          <a:p>
            <a:pPr>
              <a:buNone/>
            </a:pPr>
            <a:r>
              <a:rPr lang="en-GB" sz="3800" b="1" dirty="0">
                <a:solidFill>
                  <a:schemeClr val="bg1"/>
                </a:solidFill>
              </a:rPr>
              <a:t>Step 6 – </a:t>
            </a:r>
            <a:r>
              <a:rPr lang="en-GB" sz="3600" b="1" dirty="0">
                <a:solidFill>
                  <a:schemeClr val="bg1"/>
                </a:solidFill>
              </a:rPr>
              <a:t>Implement </a:t>
            </a:r>
            <a:r>
              <a:rPr lang="en-GB" sz="3600" b="1" dirty="0" smtClean="0">
                <a:solidFill>
                  <a:schemeClr val="bg1"/>
                </a:solidFill>
              </a:rPr>
              <a:t>decision</a:t>
            </a:r>
            <a:endParaRPr lang="en-GB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4"/>
          <p:cNvSpPr>
            <a:spLocks noChangeArrowheads="1"/>
          </p:cNvSpPr>
          <p:nvPr/>
        </p:nvSpPr>
        <p:spPr bwMode="auto">
          <a:xfrm>
            <a:off x="2051720" y="1196753"/>
            <a:ext cx="5087060" cy="649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5" tIns="45713" rIns="91425" bIns="45713">
            <a:spAutoFit/>
          </a:bodyPr>
          <a:lstStyle/>
          <a:p>
            <a:pPr>
              <a:buNone/>
            </a:pPr>
            <a:r>
              <a:rPr lang="en-GB" sz="3600" b="1" dirty="0">
                <a:solidFill>
                  <a:schemeClr val="bg1"/>
                </a:solidFill>
              </a:rPr>
              <a:t>Evaluate the </a:t>
            </a:r>
            <a:r>
              <a:rPr lang="en-GB" sz="3600" b="1" dirty="0" smtClean="0">
                <a:solidFill>
                  <a:schemeClr val="bg1"/>
                </a:solidFill>
              </a:rPr>
              <a:t>progress</a:t>
            </a:r>
            <a:endParaRPr lang="en-GB" sz="3600" b="1" dirty="0">
              <a:solidFill>
                <a:schemeClr val="bg1"/>
              </a:solidFill>
            </a:endParaRPr>
          </a:p>
        </p:txBody>
      </p:sp>
      <p:graphicFrame>
        <p:nvGraphicFramePr>
          <p:cNvPr id="97440" name="Group 1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107459"/>
              </p:ext>
            </p:extLst>
          </p:nvPr>
        </p:nvGraphicFramePr>
        <p:xfrm>
          <a:off x="251521" y="1988842"/>
          <a:ext cx="8568953" cy="4305298"/>
        </p:xfrm>
        <a:graphic>
          <a:graphicData uri="http://schemas.openxmlformats.org/drawingml/2006/table">
            <a:tbl>
              <a:tblPr/>
              <a:tblGrid>
                <a:gridCol w="1337799"/>
                <a:gridCol w="2217929"/>
                <a:gridCol w="1351881"/>
                <a:gridCol w="3661344"/>
              </a:tblGrid>
              <a:tr h="52125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ＭＳ Ｐゴシック" pitchFamily="34" charset="-128"/>
                          <a:cs typeface="Times New Roman" pitchFamily="18" charset="0"/>
                        </a:rPr>
                        <a:t>Action Plan</a:t>
                      </a:r>
                      <a:endParaRPr kumimoji="0" lang="en-GB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ＭＳ Ｐゴシック" pitchFamily="34" charset="-128"/>
                          <a:cs typeface="Times New Roman" pitchFamily="18" charset="0"/>
                        </a:rPr>
                        <a:t>‘Desired goal’</a:t>
                      </a:r>
                      <a:endParaRPr kumimoji="0" lang="en-GB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774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ＭＳ Ｐゴシック" pitchFamily="34" charset="-128"/>
                          <a:cs typeface="Times New Roman" pitchFamily="18" charset="0"/>
                        </a:rPr>
                        <a:t>What</a:t>
                      </a:r>
                      <a:endParaRPr kumimoji="0" lang="en-GB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ＭＳ Ｐゴシック" pitchFamily="34" charset="-128"/>
                          <a:cs typeface="Times New Roman" pitchFamily="18" charset="0"/>
                        </a:rPr>
                        <a:t>SMART actions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ＭＳ Ｐゴシック" pitchFamily="34" charset="-128"/>
                          <a:cs typeface="Times New Roman" pitchFamily="18" charset="0"/>
                        </a:rPr>
                        <a:t>Milestones, targets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87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ＭＳ Ｐゴシック" pitchFamily="34" charset="-128"/>
                          <a:cs typeface="Times New Roman" pitchFamily="18" charset="0"/>
                        </a:rPr>
                        <a:t>Who</a:t>
                      </a:r>
                      <a:endParaRPr kumimoji="0" lang="en-GB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ＭＳ Ｐゴシック" pitchFamily="34" charset="-128"/>
                          <a:cs typeface="Times New Roman" pitchFamily="18" charset="0"/>
                        </a:rPr>
                        <a:t>Person(s) responsible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ＭＳ Ｐゴシック" pitchFamily="34" charset="-128"/>
                          <a:cs typeface="Times New Roman" pitchFamily="18" charset="0"/>
                        </a:rPr>
                        <a:t>Forum(s)?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79623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ＭＳ Ｐゴシック" pitchFamily="34" charset="-128"/>
                          <a:cs typeface="Times New Roman" pitchFamily="18" charset="0"/>
                        </a:rPr>
                        <a:t>When</a:t>
                      </a:r>
                      <a:endParaRPr kumimoji="0" lang="en-GB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ＭＳ Ｐゴシック" pitchFamily="34" charset="-128"/>
                          <a:cs typeface="Times New Roman" pitchFamily="18" charset="0"/>
                        </a:rPr>
                        <a:t>Target dates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ＭＳ Ｐゴシック" pitchFamily="34" charset="-128"/>
                          <a:cs typeface="Times New Roman" pitchFamily="18" charset="0"/>
                        </a:rPr>
                        <a:t>Regular progress reviews?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70104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ＭＳ Ｐゴシック" pitchFamily="34" charset="-128"/>
                          <a:cs typeface="Times New Roman" pitchFamily="18" charset="0"/>
                        </a:rPr>
                        <a:t>Where</a:t>
                      </a:r>
                      <a:endParaRPr kumimoji="0" lang="en-GB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ＭＳ Ｐゴシック" pitchFamily="34" charset="-128"/>
                          <a:cs typeface="Times New Roman" pitchFamily="18" charset="0"/>
                        </a:rPr>
                        <a:t>Team meetings?  Forum(s)?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66025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ＭＳ Ｐゴシック" pitchFamily="34" charset="-128"/>
                          <a:cs typeface="Times New Roman" pitchFamily="18" charset="0"/>
                        </a:rPr>
                        <a:t>How</a:t>
                      </a:r>
                      <a:endParaRPr kumimoji="0" lang="en-GB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ＭＳ Ｐゴシック" pitchFamily="34" charset="-128"/>
                          <a:cs typeface="Times New Roman" pitchFamily="18" charset="0"/>
                        </a:rPr>
                        <a:t>Success measures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128</a:t>
            </a:fld>
            <a:endParaRPr lang="en-GB" dirty="0"/>
          </a:p>
        </p:txBody>
      </p:sp>
      <p:sp>
        <p:nvSpPr>
          <p:cNvPr id="6" name="Rectangle 27"/>
          <p:cNvSpPr>
            <a:spLocks noChangeArrowheads="1"/>
          </p:cNvSpPr>
          <p:nvPr/>
        </p:nvSpPr>
        <p:spPr bwMode="auto">
          <a:xfrm>
            <a:off x="1331640" y="1134543"/>
            <a:ext cx="6956257" cy="584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5" tIns="45713" rIns="91425" bIns="45713">
            <a:spAutoFit/>
          </a:bodyPr>
          <a:lstStyle/>
          <a:p>
            <a:r>
              <a:rPr lang="en-GB" sz="32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Monitoring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, </a:t>
            </a:r>
            <a:r>
              <a:rPr lang="en-GB" sz="32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Reviewing 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and </a:t>
            </a:r>
            <a:r>
              <a:rPr lang="en-GB" sz="32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Evaluating</a:t>
            </a:r>
            <a:endParaRPr lang="en-GB" sz="32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7886700" cy="4351338"/>
          </a:xfrm>
        </p:spPr>
        <p:txBody>
          <a:bodyPr/>
          <a:lstStyle/>
          <a:p>
            <a:pPr algn="ctr">
              <a:buNone/>
            </a:pPr>
            <a:endParaRPr lang="en-GB" sz="5400" b="1" dirty="0" smtClean="0">
              <a:latin typeface="+mn-lt"/>
            </a:endParaRPr>
          </a:p>
          <a:p>
            <a:pPr algn="ctr">
              <a:buNone/>
            </a:pPr>
            <a:r>
              <a:rPr lang="en-GB" sz="5400" b="1" dirty="0" smtClean="0">
                <a:latin typeface="+mn-lt"/>
              </a:rPr>
              <a:t>Activities</a:t>
            </a:r>
          </a:p>
          <a:p>
            <a:pPr algn="ctr">
              <a:buNone/>
            </a:pPr>
            <a:endParaRPr lang="en-GB" sz="4000" b="1" dirty="0" smtClean="0">
              <a:solidFill>
                <a:schemeClr val="bg1">
                  <a:lumMod val="60000"/>
                  <a:lumOff val="40000"/>
                </a:schemeClr>
              </a:solidFill>
              <a:latin typeface="+mn-lt"/>
            </a:endParaRPr>
          </a:p>
          <a:p>
            <a:pPr algn="ctr">
              <a:buNone/>
            </a:pPr>
            <a:r>
              <a:rPr lang="en-GB" sz="40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</a:rPr>
              <a:t>(Workbook)</a:t>
            </a:r>
          </a:p>
          <a:p>
            <a:pPr>
              <a:buNone/>
            </a:pPr>
            <a:endParaRPr lang="en-GB" dirty="0" smtClean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129</a:t>
            </a:fld>
            <a:endParaRPr lang="en-GB" dirty="0"/>
          </a:p>
        </p:txBody>
      </p:sp>
      <p:pic>
        <p:nvPicPr>
          <p:cNvPr id="5" name="Picture 2" descr="cid:image002.png@01D1A9FA.C7170DB0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171" y="3933056"/>
            <a:ext cx="4716015" cy="1316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-180528" y="580858"/>
            <a:ext cx="6768281" cy="535531"/>
          </a:xfrm>
        </p:spPr>
        <p:txBody>
          <a:bodyPr/>
          <a:lstStyle/>
          <a:p>
            <a:pPr algn="l" eaLnBrk="1" hangingPunct="1"/>
            <a:r>
              <a:rPr lang="en-US" sz="3200" b="1" dirty="0" smtClean="0">
                <a:latin typeface="+mn-lt"/>
              </a:rPr>
              <a:t>Questioning</a:t>
            </a:r>
          </a:p>
        </p:txBody>
      </p:sp>
      <p:sp>
        <p:nvSpPr>
          <p:cNvPr id="44441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524245" y="2428054"/>
            <a:ext cx="4248472" cy="3987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dirty="0" smtClean="0">
                <a:latin typeface="+mn-lt"/>
              </a:rPr>
              <a:t>Questions we ought to use:</a:t>
            </a:r>
            <a:br>
              <a:rPr lang="en-GB" sz="2400" dirty="0" smtClean="0">
                <a:latin typeface="+mn-lt"/>
              </a:rPr>
            </a:br>
            <a:endParaRPr lang="en-GB" sz="2400" dirty="0" smtClean="0">
              <a:latin typeface="+mn-lt"/>
            </a:endParaRPr>
          </a:p>
          <a:p>
            <a:pPr lvl="1"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Char char="J"/>
            </a:pPr>
            <a:r>
              <a:rPr lang="en-GB" sz="2400" dirty="0" smtClean="0">
                <a:latin typeface="+mn-lt"/>
              </a:rPr>
              <a:t>   Open</a:t>
            </a:r>
          </a:p>
          <a:p>
            <a:pPr lvl="1"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Char char="J"/>
            </a:pPr>
            <a:r>
              <a:rPr lang="en-GB" sz="2400" dirty="0" smtClean="0">
                <a:latin typeface="+mn-lt"/>
              </a:rPr>
              <a:t>   Closed</a:t>
            </a:r>
          </a:p>
          <a:p>
            <a:pPr lvl="1"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Char char="J"/>
            </a:pPr>
            <a:r>
              <a:rPr lang="en-GB" sz="2400" dirty="0" smtClean="0">
                <a:latin typeface="+mn-lt"/>
              </a:rPr>
              <a:t>   Probing</a:t>
            </a:r>
          </a:p>
          <a:p>
            <a:pPr lvl="1"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Char char="J"/>
            </a:pPr>
            <a:r>
              <a:rPr lang="en-GB" sz="2400" dirty="0" smtClean="0">
                <a:latin typeface="+mn-lt"/>
              </a:rPr>
              <a:t>   Reflective</a:t>
            </a:r>
          </a:p>
          <a:p>
            <a:pPr lvl="1">
              <a:lnSpc>
                <a:spcPct val="150000"/>
              </a:lnSpc>
              <a:buClr>
                <a:schemeClr val="accent2"/>
              </a:buClr>
              <a:buFont typeface="Wingdings" pitchFamily="2" charset="2"/>
              <a:buChar char="J"/>
            </a:pPr>
            <a:r>
              <a:rPr lang="en-GB" sz="2400" dirty="0" smtClean="0">
                <a:latin typeface="+mn-lt"/>
              </a:rPr>
              <a:t>   Comparative</a:t>
            </a:r>
            <a:endParaRPr lang="en-US" sz="2400" dirty="0" smtClean="0">
              <a:latin typeface="+mn-lt"/>
            </a:endParaRPr>
          </a:p>
        </p:txBody>
      </p:sp>
      <p:sp>
        <p:nvSpPr>
          <p:cNvPr id="444420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699438" y="2452121"/>
            <a:ext cx="4642337" cy="3987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sz="2400" dirty="0" smtClean="0">
                <a:latin typeface="+mn-lt"/>
              </a:rPr>
              <a:t>Questions we ought to avoid:</a:t>
            </a:r>
            <a:br>
              <a:rPr lang="en-GB" sz="2400" dirty="0" smtClean="0">
                <a:latin typeface="+mn-lt"/>
              </a:rPr>
            </a:br>
            <a:endParaRPr lang="en-GB" sz="2400" dirty="0" smtClean="0">
              <a:latin typeface="+mn-lt"/>
            </a:endParaRPr>
          </a:p>
          <a:p>
            <a:pPr lvl="1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L"/>
            </a:pPr>
            <a:r>
              <a:rPr lang="en-GB" sz="2400" dirty="0" smtClean="0">
                <a:latin typeface="+mn-lt"/>
              </a:rPr>
              <a:t>   Leading</a:t>
            </a:r>
          </a:p>
          <a:p>
            <a:pPr lvl="1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L"/>
            </a:pPr>
            <a:r>
              <a:rPr lang="en-GB" sz="2400" dirty="0" smtClean="0">
                <a:latin typeface="+mn-lt"/>
              </a:rPr>
              <a:t>   Multiple</a:t>
            </a:r>
          </a:p>
          <a:p>
            <a:pPr lvl="1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L"/>
            </a:pPr>
            <a:r>
              <a:rPr lang="en-GB" sz="2400" dirty="0" smtClean="0">
                <a:latin typeface="+mn-lt"/>
              </a:rPr>
              <a:t>   Ambiguous</a:t>
            </a:r>
          </a:p>
          <a:p>
            <a:pPr lvl="1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L"/>
            </a:pPr>
            <a:r>
              <a:rPr lang="en-GB" sz="2400" dirty="0" smtClean="0">
                <a:latin typeface="+mn-lt"/>
              </a:rPr>
              <a:t>   Trick</a:t>
            </a:r>
          </a:p>
          <a:p>
            <a:pPr eaLnBrk="1" hangingPunct="1">
              <a:buClr>
                <a:srgbClr val="003366"/>
              </a:buClr>
              <a:buFont typeface="Wingdings" pitchFamily="2" charset="2"/>
              <a:buNone/>
            </a:pPr>
            <a:endParaRPr lang="en-US" sz="2400" dirty="0" smtClean="0">
              <a:latin typeface="+mn-l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444421" name="Rectangle 5"/>
          <p:cNvSpPr>
            <a:spLocks noChangeArrowheads="1"/>
          </p:cNvSpPr>
          <p:nvPr/>
        </p:nvSpPr>
        <p:spPr bwMode="auto">
          <a:xfrm>
            <a:off x="3419476" y="5610225"/>
            <a:ext cx="2164375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1425" tIns="45713" rIns="91425" bIns="45713">
            <a:spAutoFit/>
          </a:bodyPr>
          <a:lstStyle/>
          <a:p>
            <a:pPr>
              <a:spcBef>
                <a:spcPct val="20000"/>
              </a:spcBef>
              <a:buClr>
                <a:srgbClr val="003366"/>
              </a:buClr>
              <a:buFont typeface="Wingdings" pitchFamily="2" charset="2"/>
              <a:buNone/>
            </a:pPr>
            <a:r>
              <a:rPr lang="en-GB" sz="2800" dirty="0" smtClean="0">
                <a:solidFill>
                  <a:schemeClr val="bg2"/>
                </a:solidFill>
              </a:rPr>
              <a:t>Hypothetical</a:t>
            </a:r>
            <a:endParaRPr lang="en-US" sz="2800" dirty="0">
              <a:solidFill>
                <a:schemeClr val="bg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2176" y="1268760"/>
            <a:ext cx="8871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2060"/>
                </a:solidFill>
                <a:latin typeface="+mn-lt"/>
              </a:rPr>
              <a:t>Questioning is the ability to organize our thinking around what we </a:t>
            </a:r>
            <a:endParaRPr lang="en-GB" sz="2400" b="1" dirty="0" smtClean="0">
              <a:solidFill>
                <a:srgbClr val="002060"/>
              </a:solidFill>
              <a:latin typeface="+mn-lt"/>
            </a:endParaRPr>
          </a:p>
          <a:p>
            <a:r>
              <a:rPr lang="en-GB" sz="2400" b="1" dirty="0" smtClean="0">
                <a:solidFill>
                  <a:srgbClr val="002060"/>
                </a:solidFill>
                <a:latin typeface="+mn-lt"/>
              </a:rPr>
              <a:t>do not know.                                                                </a:t>
            </a:r>
            <a:r>
              <a:rPr lang="en-GB" sz="1800" b="1" dirty="0" smtClean="0">
                <a:solidFill>
                  <a:srgbClr val="002060"/>
                </a:solidFill>
                <a:latin typeface="+mn-lt"/>
              </a:rPr>
              <a:t>The </a:t>
            </a:r>
            <a:r>
              <a:rPr lang="en-GB" sz="1800" b="1" dirty="0">
                <a:solidFill>
                  <a:srgbClr val="002060"/>
                </a:solidFill>
                <a:latin typeface="+mn-lt"/>
              </a:rPr>
              <a:t>Right Question Institute</a:t>
            </a:r>
            <a:endParaRPr lang="en-GB" sz="1800" dirty="0">
              <a:solidFill>
                <a:srgbClr val="002060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44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4419" grpId="0" autoUpdateAnimBg="0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836712"/>
            <a:ext cx="7415213" cy="535531"/>
          </a:xfrm>
        </p:spPr>
        <p:txBody>
          <a:bodyPr/>
          <a:lstStyle/>
          <a:p>
            <a:r>
              <a:rPr lang="en-GB" sz="32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New Resources for Managers</a:t>
            </a:r>
            <a:endParaRPr lang="en-GB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628800"/>
            <a:ext cx="7886700" cy="4351338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 smtClean="0">
                <a:latin typeface="+mn-lt"/>
                <a:hlinkClick r:id="rId3"/>
              </a:rPr>
              <a:t>People Management Guide</a:t>
            </a:r>
            <a:r>
              <a:rPr lang="en-GB" sz="1800" dirty="0">
                <a:latin typeface="+mn-lt"/>
              </a:rPr>
              <a:t/>
            </a:r>
            <a:br>
              <a:rPr lang="en-GB" sz="1800" dirty="0">
                <a:latin typeface="+mn-lt"/>
              </a:rPr>
            </a:br>
            <a:endParaRPr lang="en-GB" sz="1800" dirty="0" smtClean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800" dirty="0" smtClean="0">
                <a:latin typeface="+mn-lt"/>
              </a:rPr>
              <a:t>Being </a:t>
            </a:r>
            <a:r>
              <a:rPr lang="en-GB" sz="1800" dirty="0">
                <a:latin typeface="+mn-lt"/>
              </a:rPr>
              <a:t>a Manager of People in NHSGGC – Responsibilities </a:t>
            </a:r>
            <a:r>
              <a:rPr lang="en-GB" sz="1800" dirty="0" smtClean="0">
                <a:latin typeface="+mn-lt"/>
              </a:rPr>
              <a:t>and </a:t>
            </a:r>
            <a:r>
              <a:rPr lang="en-GB" sz="1800" dirty="0">
                <a:latin typeface="+mn-lt"/>
              </a:rPr>
              <a:t>Guidance</a:t>
            </a:r>
            <a:endParaRPr lang="en-GB" sz="1800" dirty="0" smtClean="0">
              <a:latin typeface="+mn-lt"/>
            </a:endParaRPr>
          </a:p>
          <a:p>
            <a:pPr marL="800100" lvl="1" indent="-342900">
              <a:lnSpc>
                <a:spcPct val="100000"/>
              </a:lnSpc>
              <a:buFont typeface="+mj-lt"/>
              <a:buAutoNum type="arabicPeriod"/>
            </a:pPr>
            <a:r>
              <a:rPr lang="en-GB" sz="18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Staff Health, Safety and Wellbeing (</a:t>
            </a:r>
            <a:r>
              <a:rPr lang="en-GB" sz="180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ShaW</a:t>
            </a:r>
            <a:r>
              <a:rPr lang="en-GB" sz="18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)</a:t>
            </a:r>
          </a:p>
          <a:p>
            <a:pPr marL="800100" lvl="1" indent="-342900">
              <a:lnSpc>
                <a:spcPct val="100000"/>
              </a:lnSpc>
              <a:buFont typeface="+mj-lt"/>
              <a:buAutoNum type="arabicPeriod"/>
            </a:pPr>
            <a:r>
              <a:rPr lang="en-GB" sz="18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Staff Engagement</a:t>
            </a:r>
          </a:p>
          <a:p>
            <a:pPr marL="800100" lvl="1" indent="-342900">
              <a:lnSpc>
                <a:spcPct val="100000"/>
              </a:lnSpc>
              <a:buFont typeface="+mj-lt"/>
              <a:buAutoNum type="arabicPeriod"/>
            </a:pPr>
            <a:r>
              <a:rPr lang="en-GB" sz="18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Individual PDP&amp;R</a:t>
            </a:r>
          </a:p>
          <a:p>
            <a:pPr marL="800100" lvl="1" indent="-342900">
              <a:lnSpc>
                <a:spcPct val="100000"/>
              </a:lnSpc>
              <a:buFont typeface="+mj-lt"/>
              <a:buAutoNum type="arabicPeriod"/>
            </a:pPr>
            <a:r>
              <a:rPr lang="en-GB" sz="18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Service Performance, Team Meetings and Communications</a:t>
            </a:r>
          </a:p>
          <a:p>
            <a:pPr marL="800100" lvl="1" indent="-342900">
              <a:lnSpc>
                <a:spcPct val="100000"/>
              </a:lnSpc>
              <a:buFont typeface="+mj-lt"/>
              <a:buAutoNum type="arabicPeriod"/>
            </a:pPr>
            <a:r>
              <a:rPr lang="en-GB" sz="18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Team Development and i-Matter</a:t>
            </a:r>
          </a:p>
          <a:p>
            <a:pPr marL="800100" lvl="1" indent="-342900">
              <a:lnSpc>
                <a:spcPct val="100000"/>
              </a:lnSpc>
              <a:buFont typeface="+mj-lt"/>
              <a:buAutoNum type="arabicPeriod"/>
            </a:pPr>
            <a:r>
              <a:rPr lang="en-GB" sz="18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General HR Policy Awareness and Application</a:t>
            </a:r>
          </a:p>
          <a:p>
            <a:pPr marL="800100" lvl="1" indent="-342900">
              <a:lnSpc>
                <a:spcPct val="100000"/>
              </a:lnSpc>
              <a:buFont typeface="+mj-lt"/>
              <a:buAutoNum type="arabicPeriod"/>
            </a:pPr>
            <a:r>
              <a:rPr lang="en-GB" sz="18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Equalities</a:t>
            </a:r>
          </a:p>
          <a:p>
            <a:pPr marL="800100" lvl="1" indent="-342900">
              <a:lnSpc>
                <a:spcPct val="100000"/>
              </a:lnSpc>
              <a:buFont typeface="+mj-lt"/>
              <a:buAutoNum type="arabicPeriod"/>
            </a:pPr>
            <a:r>
              <a:rPr lang="en-GB" sz="18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Partnership Working and Managing Change</a:t>
            </a:r>
          </a:p>
          <a:p>
            <a:pPr marL="800100" lvl="1" indent="-342900">
              <a:lnSpc>
                <a:spcPct val="100000"/>
              </a:lnSpc>
              <a:buFont typeface="+mj-lt"/>
              <a:buAutoNum type="arabicPeriod"/>
            </a:pPr>
            <a:r>
              <a:rPr lang="en-GB" sz="18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Attendance Management and SSTS</a:t>
            </a:r>
          </a:p>
          <a:p>
            <a:pPr marL="800100" lvl="1" indent="-342900">
              <a:lnSpc>
                <a:spcPct val="100000"/>
              </a:lnSpc>
              <a:buFont typeface="+mj-lt"/>
              <a:buAutoNum type="arabicPeriod"/>
            </a:pPr>
            <a:r>
              <a:rPr lang="en-GB" sz="18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Recruitment and Retention</a:t>
            </a:r>
          </a:p>
          <a:p>
            <a:pPr marL="800100" lvl="1" indent="-342900">
              <a:lnSpc>
                <a:spcPct val="100000"/>
              </a:lnSpc>
              <a:buFont typeface="+mj-lt"/>
              <a:buAutoNum type="arabicPeriod"/>
            </a:pPr>
            <a:r>
              <a:rPr lang="en-GB" sz="18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Leadership Skills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1800" dirty="0">
              <a:solidFill>
                <a:schemeClr val="accent5">
                  <a:lumMod val="50000"/>
                </a:schemeClr>
              </a:solidFill>
              <a:latin typeface="+mn-lt"/>
              <a:ea typeface="ＭＳ Ｐゴシック" pitchFamily="34" charset="-128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1800" dirty="0">
              <a:solidFill>
                <a:schemeClr val="accent5">
                  <a:lumMod val="50000"/>
                </a:schemeClr>
              </a:solidFill>
              <a:latin typeface="+mn-lt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69446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65" y="980728"/>
            <a:ext cx="7415213" cy="535531"/>
          </a:xfrm>
        </p:spPr>
        <p:txBody>
          <a:bodyPr/>
          <a:lstStyle/>
          <a:p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itchFamily="34" charset="-128"/>
              </a:rPr>
              <a:t>New Resources for Managers</a:t>
            </a:r>
            <a:endParaRPr lang="en-GB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844824"/>
            <a:ext cx="7886700" cy="4351338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000" dirty="0" smtClean="0">
                <a:latin typeface="+mn-lt"/>
                <a:hlinkClick r:id="rId3"/>
              </a:rPr>
              <a:t>New Induction Pathway for New People Managers and Supervisors</a:t>
            </a:r>
            <a:endParaRPr lang="en-GB" sz="2000" dirty="0" smtClean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000" dirty="0">
              <a:solidFill>
                <a:schemeClr val="accent5">
                  <a:lumMod val="50000"/>
                </a:schemeClr>
              </a:solidFill>
              <a:latin typeface="+mn-lt"/>
              <a:ea typeface="ＭＳ Ｐゴシック" pitchFamily="34" charset="-128"/>
            </a:endParaRP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2000" dirty="0">
                <a:latin typeface="+mn-lt"/>
              </a:rPr>
              <a:t>People Management </a:t>
            </a:r>
            <a:r>
              <a:rPr lang="en-GB" sz="2000" dirty="0" smtClean="0">
                <a:latin typeface="+mn-lt"/>
              </a:rPr>
              <a:t>Guide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2000" dirty="0" smtClean="0">
                <a:latin typeface="+mn-lt"/>
              </a:rPr>
              <a:t>Equality </a:t>
            </a:r>
            <a:r>
              <a:rPr lang="en-GB" sz="2000" dirty="0">
                <a:latin typeface="+mn-lt"/>
              </a:rPr>
              <a:t>Law: A Manager’s Guide to Getting it Right in </a:t>
            </a:r>
            <a:r>
              <a:rPr lang="en-GB" sz="2000" dirty="0" smtClean="0">
                <a:latin typeface="+mn-lt"/>
              </a:rPr>
              <a:t>NHSGGC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2000" dirty="0" smtClean="0">
                <a:latin typeface="+mn-lt"/>
              </a:rPr>
              <a:t>People </a:t>
            </a:r>
            <a:r>
              <a:rPr lang="en-GB" sz="2000" dirty="0">
                <a:latin typeface="+mn-lt"/>
              </a:rPr>
              <a:t>Manager Self-Assessment </a:t>
            </a:r>
            <a:r>
              <a:rPr lang="en-GB" sz="2000" dirty="0" smtClean="0">
                <a:latin typeface="+mn-lt"/>
              </a:rPr>
              <a:t>Questionnaire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2000" dirty="0" smtClean="0">
                <a:latin typeface="+mn-lt"/>
              </a:rPr>
              <a:t>Systems </a:t>
            </a:r>
            <a:r>
              <a:rPr lang="en-GB" sz="2000" dirty="0">
                <a:latin typeface="+mn-lt"/>
              </a:rPr>
              <a:t>and Processes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400" dirty="0">
              <a:solidFill>
                <a:schemeClr val="accent5">
                  <a:lumMod val="50000"/>
                </a:schemeClr>
              </a:solidFill>
              <a:latin typeface="+mn-lt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2380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908720"/>
            <a:ext cx="6768281" cy="535531"/>
          </a:xfrm>
        </p:spPr>
        <p:txBody>
          <a:bodyPr/>
          <a:lstStyle/>
          <a:p>
            <a:pPr algn="l" eaLnBrk="1" hangingPunct="1"/>
            <a:r>
              <a:rPr lang="en-GB" sz="3200" b="1" dirty="0" smtClean="0">
                <a:latin typeface="+mn-lt"/>
              </a:rPr>
              <a:t>Non-Verbal Communication</a:t>
            </a:r>
          </a:p>
        </p:txBody>
      </p:sp>
      <p:sp>
        <p:nvSpPr>
          <p:cNvPr id="399364" name="Rectangle 4"/>
          <p:cNvSpPr>
            <a:spLocks noGrp="1" noChangeArrowheads="1"/>
          </p:cNvSpPr>
          <p:nvPr>
            <p:ph idx="1"/>
          </p:nvPr>
        </p:nvSpPr>
        <p:spPr>
          <a:xfrm>
            <a:off x="1907704" y="1766367"/>
            <a:ext cx="4176712" cy="4251324"/>
          </a:xfrm>
        </p:spPr>
        <p:txBody>
          <a:bodyPr/>
          <a:lstStyle/>
          <a:p>
            <a:pPr eaLnBrk="1" hangingPunct="1"/>
            <a:r>
              <a:rPr lang="en-US" sz="2400" dirty="0">
                <a:latin typeface="+mn-lt"/>
              </a:rPr>
              <a:t>E</a:t>
            </a:r>
            <a:r>
              <a:rPr lang="en-US" sz="2400" dirty="0" smtClean="0">
                <a:latin typeface="+mn-lt"/>
              </a:rPr>
              <a:t>ye contact</a:t>
            </a:r>
          </a:p>
          <a:p>
            <a:pPr eaLnBrk="1" hangingPunct="1"/>
            <a:r>
              <a:rPr lang="en-US" sz="2400" dirty="0">
                <a:latin typeface="+mn-lt"/>
              </a:rPr>
              <a:t>T</a:t>
            </a:r>
            <a:r>
              <a:rPr lang="en-US" sz="2400" dirty="0" smtClean="0">
                <a:latin typeface="+mn-lt"/>
              </a:rPr>
              <a:t>one of voice</a:t>
            </a:r>
          </a:p>
          <a:p>
            <a:pPr eaLnBrk="1" hangingPunct="1"/>
            <a:r>
              <a:rPr lang="en-US" sz="2400" dirty="0">
                <a:latin typeface="+mn-lt"/>
              </a:rPr>
              <a:t>F</a:t>
            </a:r>
            <a:r>
              <a:rPr lang="en-US" sz="2400" dirty="0" smtClean="0">
                <a:latin typeface="+mn-lt"/>
              </a:rPr>
              <a:t>acial expressions</a:t>
            </a:r>
          </a:p>
          <a:p>
            <a:pPr eaLnBrk="1" hangingPunct="1"/>
            <a:r>
              <a:rPr lang="en-US" sz="2400" dirty="0">
                <a:latin typeface="+mn-lt"/>
              </a:rPr>
              <a:t>B</a:t>
            </a:r>
            <a:r>
              <a:rPr lang="en-US" sz="2400" dirty="0" smtClean="0">
                <a:latin typeface="+mn-lt"/>
              </a:rPr>
              <a:t>ody language/</a:t>
            </a:r>
            <a:r>
              <a:rPr lang="en-GB" sz="2400" dirty="0" smtClean="0">
                <a:latin typeface="+mn-lt"/>
              </a:rPr>
              <a:t>posture</a:t>
            </a:r>
          </a:p>
          <a:p>
            <a:pPr eaLnBrk="1" hangingPunct="1"/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Gestures</a:t>
            </a:r>
            <a:endParaRPr lang="en-GB" sz="24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eaLnBrk="1" hangingPunct="1"/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Spatial distance</a:t>
            </a:r>
          </a:p>
          <a:p>
            <a:pPr eaLnBrk="1" hangingPunct="1"/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Touch</a:t>
            </a:r>
            <a:endParaRPr lang="en-US" sz="24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eaLnBrk="1" hangingPunct="1"/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Deliberate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silence</a:t>
            </a:r>
          </a:p>
          <a:p>
            <a:pPr marL="0" indent="0" eaLnBrk="1" hangingPunct="1">
              <a:buNone/>
            </a:pPr>
            <a:endParaRPr lang="en-US" sz="2400" dirty="0" smtClean="0">
              <a:latin typeface="+mn-lt"/>
            </a:endParaRPr>
          </a:p>
          <a:p>
            <a:pPr eaLnBrk="1" hangingPunct="1"/>
            <a:endParaRPr lang="en-GB" sz="2400" dirty="0" smtClean="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14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15</a:t>
            </a:fld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340768"/>
            <a:ext cx="7128792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2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5776" y="3285546"/>
            <a:ext cx="7415213" cy="590931"/>
          </a:xfrm>
        </p:spPr>
        <p:txBody>
          <a:bodyPr/>
          <a:lstStyle/>
          <a:p>
            <a:r>
              <a:rPr lang="en-GB" sz="3600" b="1" dirty="0" smtClean="0">
                <a:latin typeface="+mn-lt"/>
              </a:rPr>
              <a:t>Activity</a:t>
            </a:r>
            <a:endParaRPr lang="en-GB" sz="36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6561" y="1974511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en-GB" sz="3200" b="1" dirty="0">
                <a:latin typeface="+mn-lt"/>
              </a:rPr>
              <a:t>Are You Approachable at Work?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358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-180528" y="764704"/>
            <a:ext cx="7344816" cy="978729"/>
          </a:xfrm>
        </p:spPr>
        <p:txBody>
          <a:bodyPr/>
          <a:lstStyle/>
          <a:p>
            <a:pPr algn="l" eaLnBrk="1" hangingPunct="1"/>
            <a:r>
              <a:rPr lang="en-GB" sz="3200" b="1" dirty="0" smtClean="0">
                <a:latin typeface="+mn-lt"/>
              </a:rPr>
              <a:t>Communication Methods in Workplace</a:t>
            </a:r>
          </a:p>
        </p:txBody>
      </p:sp>
      <p:sp>
        <p:nvSpPr>
          <p:cNvPr id="402435" name="Rectangle 3"/>
          <p:cNvSpPr>
            <a:spLocks noGrp="1" noChangeArrowheads="1"/>
          </p:cNvSpPr>
          <p:nvPr>
            <p:ph idx="1"/>
          </p:nvPr>
        </p:nvSpPr>
        <p:spPr>
          <a:xfrm>
            <a:off x="1259632" y="1891854"/>
            <a:ext cx="8229600" cy="4464496"/>
          </a:xfrm>
        </p:spPr>
        <p:txBody>
          <a:bodyPr/>
          <a:lstStyle/>
          <a:p>
            <a:pPr eaLnBrk="1" hangingPunct="1"/>
            <a:r>
              <a:rPr lang="en-GB" sz="2400" dirty="0" smtClean="0">
                <a:latin typeface="+mn-lt"/>
              </a:rPr>
              <a:t>Face-to-Face (individual, groups)</a:t>
            </a:r>
          </a:p>
          <a:p>
            <a:pPr eaLnBrk="1" hangingPunct="1"/>
            <a:r>
              <a:rPr lang="en-GB" sz="2400" dirty="0" smtClean="0">
                <a:latin typeface="+mn-lt"/>
              </a:rPr>
              <a:t>Written (letters, memos)</a:t>
            </a:r>
          </a:p>
          <a:p>
            <a:pPr eaLnBrk="1" hangingPunct="1"/>
            <a:r>
              <a:rPr lang="en-GB" sz="2400" dirty="0" smtClean="0">
                <a:latin typeface="+mn-lt"/>
              </a:rPr>
              <a:t>Email</a:t>
            </a:r>
          </a:p>
          <a:p>
            <a:pPr eaLnBrk="1" hangingPunct="1"/>
            <a:r>
              <a:rPr lang="en-GB" sz="2400" dirty="0" smtClean="0">
                <a:latin typeface="+mn-lt"/>
              </a:rPr>
              <a:t>Telephone, walkie-talkie</a:t>
            </a:r>
          </a:p>
          <a:p>
            <a:pPr eaLnBrk="1" hangingPunct="1"/>
            <a:r>
              <a:rPr lang="en-GB" sz="2400" dirty="0" smtClean="0">
                <a:latin typeface="+mn-lt"/>
              </a:rPr>
              <a:t>Pager, mobile</a:t>
            </a:r>
          </a:p>
          <a:p>
            <a:pPr eaLnBrk="1" hangingPunct="1"/>
            <a:r>
              <a:rPr lang="en-GB" sz="2400" dirty="0" smtClean="0">
                <a:latin typeface="+mn-lt"/>
              </a:rPr>
              <a:t>Noticeboards</a:t>
            </a:r>
          </a:p>
          <a:p>
            <a:pPr eaLnBrk="1" hangingPunct="1"/>
            <a:r>
              <a:rPr lang="en-GB" sz="2400" dirty="0" smtClean="0">
                <a:latin typeface="+mn-lt"/>
              </a:rPr>
              <a:t>Social media</a:t>
            </a:r>
          </a:p>
          <a:p>
            <a:pPr eaLnBrk="1" hangingPunct="1"/>
            <a:r>
              <a:rPr lang="en-GB" sz="2400" dirty="0" smtClean="0">
                <a:latin typeface="+mn-lt"/>
              </a:rPr>
              <a:t>e-Health platforms (e.g. </a:t>
            </a:r>
            <a:r>
              <a:rPr lang="en-GB" sz="2400" dirty="0" err="1" smtClean="0">
                <a:latin typeface="+mn-lt"/>
              </a:rPr>
              <a:t>emis</a:t>
            </a:r>
            <a:r>
              <a:rPr lang="en-GB" sz="2400" dirty="0" smtClean="0">
                <a:latin typeface="+mn-lt"/>
              </a:rPr>
              <a:t>, </a:t>
            </a:r>
            <a:r>
              <a:rPr lang="en-GB" sz="2400" dirty="0" err="1" smtClean="0">
                <a:latin typeface="+mn-lt"/>
              </a:rPr>
              <a:t>eESS</a:t>
            </a:r>
            <a:r>
              <a:rPr lang="en-GB" sz="2400" dirty="0" smtClean="0">
                <a:latin typeface="+mn-lt"/>
              </a:rPr>
              <a:t>, </a:t>
            </a:r>
            <a:r>
              <a:rPr lang="en-GB" sz="2400" dirty="0" err="1" smtClean="0">
                <a:latin typeface="+mn-lt"/>
              </a:rPr>
              <a:t>Turas</a:t>
            </a:r>
            <a:r>
              <a:rPr lang="en-GB" sz="2400" dirty="0" smtClean="0">
                <a:latin typeface="+mn-lt"/>
              </a:rPr>
              <a:t>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17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03648" y="764704"/>
            <a:ext cx="8219256" cy="4713387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MS Teams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Zoom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Yammer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Team meetings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Huddles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Team/Core Brief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400" dirty="0" err="1" smtClean="0">
                <a:latin typeface="+mn-lt"/>
              </a:rPr>
              <a:t>i</a:t>
            </a:r>
            <a:r>
              <a:rPr lang="en-GB" sz="2400" dirty="0" smtClean="0">
                <a:latin typeface="+mn-lt"/>
              </a:rPr>
              <a:t>-Matter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Small Change Matters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en-GB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18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10" y="1412776"/>
            <a:ext cx="9036496" cy="4351338"/>
          </a:xfrm>
        </p:spPr>
        <p:txBody>
          <a:bodyPr/>
          <a:lstStyle/>
          <a:p>
            <a:pPr marL="0" indent="0" algn="ctr">
              <a:buNone/>
            </a:pPr>
            <a:endParaRPr lang="en-GB" b="1" dirty="0" smtClean="0">
              <a:latin typeface="+mn-lt"/>
            </a:endParaRPr>
          </a:p>
          <a:p>
            <a:pPr marL="0" indent="0" algn="ctr">
              <a:buNone/>
            </a:pPr>
            <a:r>
              <a:rPr lang="en-GB" sz="3200" b="1" dirty="0" smtClean="0">
                <a:latin typeface="+mn-lt"/>
              </a:rPr>
              <a:t>Principles </a:t>
            </a:r>
            <a:r>
              <a:rPr lang="en-GB" sz="3200" b="1" dirty="0">
                <a:latin typeface="+mn-lt"/>
              </a:rPr>
              <a:t>of an Effective Communications </a:t>
            </a:r>
            <a:r>
              <a:rPr lang="en-GB" sz="3200" b="1" dirty="0" smtClean="0">
                <a:latin typeface="+mn-lt"/>
              </a:rPr>
              <a:t>Strategy</a:t>
            </a:r>
            <a:endParaRPr lang="en-GB" sz="3200" b="1" dirty="0">
              <a:latin typeface="+mn-lt"/>
            </a:endParaRPr>
          </a:p>
          <a:p>
            <a:pPr marL="0" indent="0" algn="ctr">
              <a:buNone/>
            </a:pPr>
            <a:r>
              <a:rPr lang="en-GB" b="1" dirty="0">
                <a:latin typeface="+mn-lt"/>
              </a:rPr>
              <a:t/>
            </a:r>
            <a:br>
              <a:rPr lang="en-GB" b="1" dirty="0">
                <a:latin typeface="+mn-lt"/>
              </a:rPr>
            </a:br>
            <a:r>
              <a:rPr lang="en-GB" sz="2400" b="1" dirty="0" smtClean="0">
                <a:latin typeface="+mn-lt"/>
              </a:rPr>
              <a:t>“An </a:t>
            </a:r>
            <a:r>
              <a:rPr lang="en-GB" sz="2400" b="1" dirty="0">
                <a:latin typeface="+mn-lt"/>
              </a:rPr>
              <a:t>effective approach to internal communication </a:t>
            </a:r>
            <a:endParaRPr lang="en-GB" sz="2400" b="1" dirty="0" smtClean="0">
              <a:latin typeface="+mn-lt"/>
            </a:endParaRPr>
          </a:p>
          <a:p>
            <a:pPr marL="0" indent="0" algn="ctr">
              <a:buNone/>
            </a:pPr>
            <a:r>
              <a:rPr lang="en-GB" sz="2400" b="1" dirty="0" smtClean="0">
                <a:latin typeface="+mn-lt"/>
              </a:rPr>
              <a:t>will </a:t>
            </a:r>
            <a:r>
              <a:rPr lang="en-GB" sz="2400" b="1" dirty="0">
                <a:latin typeface="+mn-lt"/>
              </a:rPr>
              <a:t>be cohesive and strategic, and support a culture of </a:t>
            </a:r>
            <a:endParaRPr lang="en-GB" sz="2400" b="1" dirty="0" smtClean="0">
              <a:latin typeface="+mn-lt"/>
            </a:endParaRPr>
          </a:p>
          <a:p>
            <a:pPr marL="0" indent="0" algn="ctr">
              <a:buNone/>
            </a:pPr>
            <a:r>
              <a:rPr lang="en-GB" sz="2400" b="1" dirty="0" smtClean="0">
                <a:latin typeface="+mn-lt"/>
              </a:rPr>
              <a:t>trust </a:t>
            </a:r>
            <a:r>
              <a:rPr lang="en-GB" sz="2400" b="1" dirty="0">
                <a:latin typeface="+mn-lt"/>
              </a:rPr>
              <a:t>and </a:t>
            </a:r>
            <a:r>
              <a:rPr lang="en-GB" sz="2400" b="1" dirty="0" smtClean="0">
                <a:latin typeface="+mn-lt"/>
              </a:rPr>
              <a:t>openness”</a:t>
            </a:r>
            <a:endParaRPr lang="en-GB" sz="2400" b="1" dirty="0">
              <a:latin typeface="+mn-lt"/>
            </a:endParaRPr>
          </a:p>
          <a:p>
            <a:pPr algn="ctr"/>
            <a:endParaRPr lang="en-GB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545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1237774"/>
            <a:ext cx="9144000" cy="899159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1500" dirty="0">
              <a:solidFill>
                <a:schemeClr val="accent4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32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   </a:t>
            </a:r>
            <a:r>
              <a:rPr lang="en-GB" sz="32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Programme Structure</a:t>
            </a:r>
            <a:endParaRPr lang="en-GB" sz="32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255384" y="2601471"/>
            <a:ext cx="2637095" cy="2451224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Day 3</a:t>
            </a:r>
          </a:p>
          <a:p>
            <a:pPr algn="ctr"/>
            <a:endParaRPr lang="en-GB" sz="1800" b="1" dirty="0"/>
          </a:p>
          <a:p>
            <a:pPr algn="ctr"/>
            <a:r>
              <a:rPr lang="en-GB" sz="1800" b="1" dirty="0" smtClean="0"/>
              <a:t>Managing Change, Problem Solving </a:t>
            </a:r>
            <a:r>
              <a:rPr lang="en-GB" sz="1800" b="1" dirty="0"/>
              <a:t>and </a:t>
            </a:r>
            <a:r>
              <a:rPr lang="en-GB" sz="1800" b="1" dirty="0" smtClean="0"/>
              <a:t>Decision Making</a:t>
            </a:r>
            <a:endParaRPr lang="en-GB" sz="1800" b="1" dirty="0"/>
          </a:p>
          <a:p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51520" y="2601469"/>
            <a:ext cx="2664296" cy="2451225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Day 1</a:t>
            </a:r>
          </a:p>
          <a:p>
            <a:pPr algn="ctr"/>
            <a:endParaRPr lang="en-GB" sz="1800" b="1" dirty="0"/>
          </a:p>
          <a:p>
            <a:pPr algn="ctr"/>
            <a:r>
              <a:rPr lang="en-GB" sz="1800" b="1" dirty="0" smtClean="0"/>
              <a:t>Communication </a:t>
            </a:r>
          </a:p>
          <a:p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529971" y="5517232"/>
            <a:ext cx="8084057" cy="720080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Some activities </a:t>
            </a:r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GB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help you understanding the concept better</a:t>
            </a: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167843" y="2586751"/>
            <a:ext cx="2808312" cy="2465944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Day 2</a:t>
            </a:r>
          </a:p>
          <a:p>
            <a:pPr algn="ctr"/>
            <a:endParaRPr lang="en-GB" sz="1800" b="1" dirty="0"/>
          </a:p>
          <a:p>
            <a:pPr algn="ctr"/>
            <a:r>
              <a:rPr lang="en-GB" sz="1800" b="1" dirty="0" smtClean="0"/>
              <a:t>Organising and Delegating</a:t>
            </a: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77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61434"/>
            <a:ext cx="7415213" cy="535531"/>
          </a:xfrm>
        </p:spPr>
        <p:txBody>
          <a:bodyPr/>
          <a:lstStyle/>
          <a:p>
            <a:r>
              <a:rPr lang="en-GB" sz="3200" b="1" dirty="0">
                <a:latin typeface="+mn-lt"/>
              </a:rPr>
              <a:t>Successful </a:t>
            </a:r>
            <a:r>
              <a:rPr lang="en-GB" sz="3200" b="1" dirty="0" smtClean="0">
                <a:latin typeface="+mn-lt"/>
              </a:rPr>
              <a:t>Communication</a:t>
            </a:r>
            <a:endParaRPr lang="en-GB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844824"/>
            <a:ext cx="8568952" cy="4351338"/>
          </a:xfrm>
        </p:spPr>
        <p:txBody>
          <a:bodyPr/>
          <a:lstStyle/>
          <a:p>
            <a:r>
              <a:rPr lang="en-GB" sz="2400" dirty="0">
                <a:latin typeface="+mn-lt"/>
              </a:rPr>
              <a:t>Builds a shared sense of </a:t>
            </a:r>
            <a:r>
              <a:rPr lang="en-GB" sz="2400" dirty="0" smtClean="0">
                <a:latin typeface="+mn-lt"/>
              </a:rPr>
              <a:t>purpose</a:t>
            </a:r>
          </a:p>
          <a:p>
            <a:r>
              <a:rPr lang="en-GB" sz="2400" dirty="0" smtClean="0">
                <a:latin typeface="+mn-lt"/>
              </a:rPr>
              <a:t>Receives </a:t>
            </a:r>
            <a:r>
              <a:rPr lang="en-GB" sz="2400" dirty="0">
                <a:latin typeface="+mn-lt"/>
              </a:rPr>
              <a:t>attention and support from </a:t>
            </a:r>
            <a:r>
              <a:rPr lang="en-GB" sz="2400" dirty="0" smtClean="0">
                <a:latin typeface="+mn-lt"/>
              </a:rPr>
              <a:t>all</a:t>
            </a:r>
            <a:endParaRPr lang="en-GB" sz="2400" dirty="0">
              <a:latin typeface="+mn-lt"/>
            </a:endParaRPr>
          </a:p>
          <a:p>
            <a:r>
              <a:rPr lang="en-GB" sz="2400" dirty="0">
                <a:latin typeface="+mn-lt"/>
              </a:rPr>
              <a:t>Drives genuine </a:t>
            </a:r>
            <a:r>
              <a:rPr lang="en-GB" sz="2400" dirty="0" smtClean="0">
                <a:latin typeface="+mn-lt"/>
              </a:rPr>
              <a:t>dialogue</a:t>
            </a:r>
            <a:endParaRPr lang="en-GB" sz="2400" dirty="0">
              <a:latin typeface="+mn-lt"/>
            </a:endParaRPr>
          </a:p>
          <a:p>
            <a:r>
              <a:rPr lang="en-GB" sz="2400" dirty="0" smtClean="0">
                <a:latin typeface="+mn-lt"/>
              </a:rPr>
              <a:t>Good for people management</a:t>
            </a:r>
            <a:endParaRPr lang="en-GB" sz="2400" dirty="0">
              <a:latin typeface="+mn-lt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>
                <a:latin typeface="+mn-lt"/>
              </a:rPr>
              <a:t>S</a:t>
            </a:r>
            <a:r>
              <a:rPr lang="en-GB" sz="2400" dirty="0" smtClean="0">
                <a:latin typeface="+mn-lt"/>
              </a:rPr>
              <a:t>upports </a:t>
            </a:r>
            <a:r>
              <a:rPr lang="en-GB" sz="2400" dirty="0">
                <a:latin typeface="+mn-lt"/>
              </a:rPr>
              <a:t>equality and diversity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Supports </a:t>
            </a:r>
            <a:r>
              <a:rPr lang="en-GB" sz="2400" dirty="0">
                <a:latin typeface="+mn-lt"/>
              </a:rPr>
              <a:t>the rights of </a:t>
            </a:r>
            <a:r>
              <a:rPr lang="en-GB" sz="2400" dirty="0" smtClean="0">
                <a:latin typeface="+mn-lt"/>
              </a:rPr>
              <a:t>people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Respects </a:t>
            </a:r>
            <a:r>
              <a:rPr lang="en-GB" sz="2400" dirty="0">
                <a:latin typeface="+mn-lt"/>
              </a:rPr>
              <a:t>other people’s ideas, values and principles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Ensures </a:t>
            </a:r>
            <a:r>
              <a:rPr lang="en-GB" sz="2400" dirty="0">
                <a:latin typeface="+mn-lt"/>
              </a:rPr>
              <a:t>people’s dignity and </a:t>
            </a:r>
            <a:r>
              <a:rPr lang="en-GB" sz="2400" dirty="0" smtClean="0">
                <a:latin typeface="+mn-lt"/>
              </a:rPr>
              <a:t>rights</a:t>
            </a:r>
            <a:endParaRPr lang="en-GB" sz="2400" dirty="0">
              <a:latin typeface="+mn-lt"/>
            </a:endParaRPr>
          </a:p>
          <a:p>
            <a:endParaRPr lang="en-GB" sz="24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1245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3" y="1110707"/>
            <a:ext cx="7415213" cy="535531"/>
          </a:xfrm>
        </p:spPr>
        <p:txBody>
          <a:bodyPr/>
          <a:lstStyle/>
          <a:p>
            <a:r>
              <a:rPr lang="en-GB" sz="3200" b="1" dirty="0">
                <a:latin typeface="+mn-lt"/>
              </a:rPr>
              <a:t>Role of Line Managers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2005012"/>
            <a:ext cx="7886700" cy="4351338"/>
          </a:xfrm>
        </p:spPr>
        <p:txBody>
          <a:bodyPr/>
          <a:lstStyle/>
          <a:p>
            <a:pPr lvl="1">
              <a:lnSpc>
                <a:spcPct val="200000"/>
              </a:lnSpc>
            </a:pPr>
            <a:r>
              <a:rPr lang="en-GB" sz="2400" dirty="0" smtClean="0">
                <a:latin typeface="+mn-lt"/>
              </a:rPr>
              <a:t>HR Agents</a:t>
            </a:r>
          </a:p>
          <a:p>
            <a:pPr lvl="1">
              <a:lnSpc>
                <a:spcPct val="200000"/>
              </a:lnSpc>
            </a:pPr>
            <a:r>
              <a:rPr lang="en-GB" sz="2400" dirty="0" smtClean="0">
                <a:latin typeface="+mn-lt"/>
              </a:rPr>
              <a:t>Front </a:t>
            </a:r>
            <a:r>
              <a:rPr lang="en-GB" sz="2400" dirty="0">
                <a:latin typeface="+mn-lt"/>
              </a:rPr>
              <a:t>line of </a:t>
            </a:r>
            <a:r>
              <a:rPr lang="en-GB" sz="2400" dirty="0" smtClean="0">
                <a:latin typeface="+mn-lt"/>
              </a:rPr>
              <a:t>communicating</a:t>
            </a:r>
          </a:p>
          <a:p>
            <a:pPr lvl="1">
              <a:lnSpc>
                <a:spcPct val="200000"/>
              </a:lnSpc>
            </a:pPr>
            <a:r>
              <a:rPr lang="en-GB" sz="2400" dirty="0" smtClean="0">
                <a:latin typeface="+mn-lt"/>
              </a:rPr>
              <a:t>Responsible for effective communication</a:t>
            </a:r>
          </a:p>
          <a:p>
            <a:pPr lvl="1">
              <a:lnSpc>
                <a:spcPct val="200000"/>
              </a:lnSpc>
            </a:pPr>
            <a:r>
              <a:rPr lang="en-GB" sz="2400" dirty="0" smtClean="0">
                <a:latin typeface="+mn-lt"/>
              </a:rPr>
              <a:t>Be communicative</a:t>
            </a:r>
          </a:p>
          <a:p>
            <a:pPr lvl="1">
              <a:lnSpc>
                <a:spcPct val="200000"/>
              </a:lnSpc>
            </a:pPr>
            <a:r>
              <a:rPr lang="en-GB" sz="2400" dirty="0" smtClean="0">
                <a:latin typeface="+mn-lt"/>
              </a:rPr>
              <a:t>Confidentiality</a:t>
            </a:r>
          </a:p>
          <a:p>
            <a:pPr marL="0" indent="0">
              <a:buNone/>
            </a:pPr>
            <a:endParaRPr lang="en-GB" sz="2400" dirty="0" smtClean="0">
              <a:latin typeface="+mn-lt"/>
            </a:endParaRPr>
          </a:p>
          <a:p>
            <a:endParaRPr lang="en-GB" sz="24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151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7" y="1200400"/>
            <a:ext cx="7415213" cy="535531"/>
          </a:xfrm>
        </p:spPr>
        <p:txBody>
          <a:bodyPr/>
          <a:lstStyle/>
          <a:p>
            <a:r>
              <a:rPr lang="en-GB" sz="3200" b="1" dirty="0">
                <a:latin typeface="+mn-lt"/>
              </a:rPr>
              <a:t>Role of </a:t>
            </a:r>
            <a:r>
              <a:rPr lang="en-GB" sz="3200" b="1" dirty="0" smtClean="0">
                <a:latin typeface="+mn-lt"/>
              </a:rPr>
              <a:t>Employees</a:t>
            </a:r>
            <a:endParaRPr lang="en-GB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2005012"/>
            <a:ext cx="7886700" cy="4351338"/>
          </a:xfrm>
        </p:spPr>
        <p:txBody>
          <a:bodyPr/>
          <a:lstStyle/>
          <a:p>
            <a:pPr lvl="1">
              <a:lnSpc>
                <a:spcPct val="200000"/>
              </a:lnSpc>
            </a:pPr>
            <a:r>
              <a:rPr lang="en-GB" sz="2400" dirty="0" smtClean="0">
                <a:latin typeface="+mn-lt"/>
              </a:rPr>
              <a:t>Sharing</a:t>
            </a:r>
          </a:p>
          <a:p>
            <a:pPr lvl="1">
              <a:lnSpc>
                <a:spcPct val="200000"/>
              </a:lnSpc>
            </a:pPr>
            <a:r>
              <a:rPr lang="en-GB" sz="2400" dirty="0" smtClean="0">
                <a:latin typeface="+mn-lt"/>
              </a:rPr>
              <a:t>Learning</a:t>
            </a:r>
          </a:p>
          <a:p>
            <a:pPr lvl="1">
              <a:lnSpc>
                <a:spcPct val="200000"/>
              </a:lnSpc>
            </a:pPr>
            <a:r>
              <a:rPr lang="en-GB" sz="2400" dirty="0" smtClean="0">
                <a:latin typeface="+mn-lt"/>
              </a:rPr>
              <a:t>Listening</a:t>
            </a:r>
          </a:p>
          <a:p>
            <a:pPr lvl="1">
              <a:lnSpc>
                <a:spcPct val="200000"/>
              </a:lnSpc>
            </a:pPr>
            <a:r>
              <a:rPr lang="en-GB" sz="2400" dirty="0" smtClean="0">
                <a:latin typeface="+mn-lt"/>
              </a:rPr>
              <a:t>Collaborating</a:t>
            </a:r>
            <a:endParaRPr lang="en-GB" sz="24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025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08520" y="1000994"/>
            <a:ext cx="7415213" cy="535531"/>
          </a:xfrm>
        </p:spPr>
        <p:txBody>
          <a:bodyPr/>
          <a:lstStyle/>
          <a:p>
            <a:r>
              <a:rPr lang="en-US" sz="3200" b="1" dirty="0" smtClean="0">
                <a:latin typeface="+mn-lt"/>
              </a:rPr>
              <a:t>Influence of Good Communication</a:t>
            </a:r>
            <a:endParaRPr lang="en-GB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1770768"/>
            <a:ext cx="7886700" cy="43513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2400" dirty="0">
                <a:latin typeface="+mn-lt"/>
              </a:rPr>
              <a:t>In difficult </a:t>
            </a:r>
            <a:r>
              <a:rPr lang="en-GB" sz="2400" dirty="0" smtClean="0">
                <a:latin typeface="+mn-lt"/>
              </a:rPr>
              <a:t>times</a:t>
            </a:r>
          </a:p>
          <a:p>
            <a:pPr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Employee Engagement</a:t>
            </a:r>
          </a:p>
          <a:p>
            <a:pPr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Better Performance</a:t>
            </a:r>
          </a:p>
          <a:p>
            <a:pPr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Employee Retention</a:t>
            </a:r>
          </a:p>
          <a:p>
            <a:pPr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Wellbeing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latin typeface="+mn-lt"/>
              </a:rPr>
              <a:t>Employee </a:t>
            </a:r>
            <a:r>
              <a:rPr lang="en-GB" sz="2400" dirty="0" smtClean="0">
                <a:latin typeface="+mn-lt"/>
              </a:rPr>
              <a:t>Voice</a:t>
            </a:r>
            <a:endParaRPr lang="en-GB" sz="24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2998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80728"/>
            <a:ext cx="7415213" cy="978729"/>
          </a:xfrm>
        </p:spPr>
        <p:txBody>
          <a:bodyPr/>
          <a:lstStyle/>
          <a:p>
            <a:r>
              <a:rPr lang="en-GB" sz="3200" b="1" dirty="0">
                <a:latin typeface="+mn-lt"/>
              </a:rPr>
              <a:t>Employee Voice</a:t>
            </a:r>
            <a:br>
              <a:rPr lang="en-GB" sz="3200" b="1" dirty="0">
                <a:latin typeface="+mn-lt"/>
              </a:rPr>
            </a:br>
            <a:endParaRPr lang="en-GB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1788827"/>
            <a:ext cx="7886700" cy="43513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Resolves </a:t>
            </a:r>
            <a:r>
              <a:rPr lang="en-GB" sz="2400" dirty="0">
                <a:latin typeface="+mn-lt"/>
              </a:rPr>
              <a:t>operational </a:t>
            </a:r>
            <a:r>
              <a:rPr lang="en-GB" sz="2400" dirty="0" smtClean="0">
                <a:latin typeface="+mn-lt"/>
              </a:rPr>
              <a:t>issues</a:t>
            </a:r>
          </a:p>
          <a:p>
            <a:pPr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Encourage </a:t>
            </a:r>
            <a:r>
              <a:rPr lang="en-GB" sz="2400" dirty="0">
                <a:latin typeface="+mn-lt"/>
              </a:rPr>
              <a:t>staff to </a:t>
            </a:r>
            <a:r>
              <a:rPr lang="en-GB" sz="2400" dirty="0" smtClean="0">
                <a:latin typeface="+mn-lt"/>
              </a:rPr>
              <a:t>collaborate</a:t>
            </a:r>
          </a:p>
          <a:p>
            <a:pPr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Gives </a:t>
            </a:r>
            <a:r>
              <a:rPr lang="en-GB" sz="2400" dirty="0">
                <a:latin typeface="+mn-lt"/>
              </a:rPr>
              <a:t>employees greater </a:t>
            </a:r>
            <a:r>
              <a:rPr lang="en-GB" sz="2400" dirty="0" smtClean="0">
                <a:latin typeface="+mn-lt"/>
              </a:rPr>
              <a:t>voice</a:t>
            </a:r>
            <a:endParaRPr lang="en-GB" sz="2400" dirty="0">
              <a:latin typeface="+mn-lt"/>
            </a:endParaRPr>
          </a:p>
          <a:p>
            <a:pPr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Gains </a:t>
            </a:r>
            <a:r>
              <a:rPr lang="en-GB" sz="2400" dirty="0">
                <a:latin typeface="+mn-lt"/>
              </a:rPr>
              <a:t>insight into issues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9968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sz="3200" b="1" dirty="0" smtClean="0"/>
              <a:t>Activity</a:t>
            </a:r>
          </a:p>
          <a:p>
            <a:pPr marL="0" indent="0">
              <a:buNone/>
            </a:pPr>
            <a:endParaRPr lang="en-GB" sz="3200" b="1" dirty="0">
              <a:solidFill>
                <a:schemeClr val="accent2"/>
              </a:solidFill>
            </a:endParaRPr>
          </a:p>
          <a:p>
            <a:pPr marL="0" indent="0" algn="ctr">
              <a:buNone/>
            </a:pPr>
            <a:r>
              <a:rPr lang="en-GB" sz="3200" b="1" dirty="0" smtClean="0">
                <a:solidFill>
                  <a:schemeClr val="accent2"/>
                </a:solidFill>
                <a:latin typeface="+mn-lt"/>
              </a:rPr>
              <a:t>Think </a:t>
            </a:r>
            <a:r>
              <a:rPr lang="en-GB" sz="3200" b="1" dirty="0">
                <a:solidFill>
                  <a:schemeClr val="accent2"/>
                </a:solidFill>
                <a:latin typeface="+mn-lt"/>
              </a:rPr>
              <a:t>of </a:t>
            </a:r>
            <a:r>
              <a:rPr lang="en-GB" sz="3200" b="1" dirty="0" smtClean="0">
                <a:solidFill>
                  <a:schemeClr val="accent2"/>
                </a:solidFill>
                <a:latin typeface="+mn-lt"/>
              </a:rPr>
              <a:t>something challenging (person/situation) that you </a:t>
            </a:r>
            <a:r>
              <a:rPr lang="en-GB" sz="3200" b="1" dirty="0">
                <a:solidFill>
                  <a:schemeClr val="accent2"/>
                </a:solidFill>
                <a:latin typeface="+mn-lt"/>
              </a:rPr>
              <a:t>need </a:t>
            </a:r>
            <a:r>
              <a:rPr lang="en-GB" sz="3200" b="1" dirty="0" smtClean="0">
                <a:solidFill>
                  <a:schemeClr val="accent2"/>
                </a:solidFill>
                <a:latin typeface="+mn-lt"/>
              </a:rPr>
              <a:t>to address?  </a:t>
            </a:r>
          </a:p>
          <a:p>
            <a:pPr marL="0" indent="0" algn="ctr">
              <a:buNone/>
            </a:pPr>
            <a:endParaRPr lang="en-GB" sz="3200" b="1" dirty="0" smtClean="0">
              <a:solidFill>
                <a:schemeClr val="accent2"/>
              </a:solidFill>
              <a:latin typeface="+mn-lt"/>
            </a:endParaRPr>
          </a:p>
          <a:p>
            <a:pPr marL="0" indent="0" algn="ctr">
              <a:buNone/>
            </a:pPr>
            <a:r>
              <a:rPr lang="en-GB" sz="3200" b="1" dirty="0" smtClean="0">
                <a:solidFill>
                  <a:schemeClr val="accent2"/>
                </a:solidFill>
                <a:latin typeface="+mn-lt"/>
              </a:rPr>
              <a:t>What </a:t>
            </a:r>
            <a:r>
              <a:rPr lang="en-GB" sz="3200" b="1" dirty="0">
                <a:solidFill>
                  <a:schemeClr val="accent2"/>
                </a:solidFill>
                <a:latin typeface="+mn-lt"/>
              </a:rPr>
              <a:t>would you say?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435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1259632" y="2348880"/>
            <a:ext cx="7975825" cy="2177727"/>
          </a:xfrm>
        </p:spPr>
        <p:txBody>
          <a:bodyPr/>
          <a:lstStyle/>
          <a:p>
            <a:pPr marL="603365" indent="-603365">
              <a:lnSpc>
                <a:spcPct val="150000"/>
              </a:lnSpc>
              <a:spcAft>
                <a:spcPts val="409"/>
              </a:spcAft>
              <a:buFontTx/>
              <a:buAutoNum type="arabicPeriod"/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State the Situation</a:t>
            </a:r>
          </a:p>
          <a:p>
            <a:pPr marL="603365" indent="-603365">
              <a:lnSpc>
                <a:spcPct val="150000"/>
              </a:lnSpc>
              <a:spcAft>
                <a:spcPts val="409"/>
              </a:spcAft>
              <a:buFontTx/>
              <a:buAutoNum type="arabicPeriod"/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State </a:t>
            </a:r>
            <a:r>
              <a:rPr lang="en-GB" sz="24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why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 it is a problem</a:t>
            </a:r>
          </a:p>
          <a:p>
            <a:pPr marL="603365" indent="-603365">
              <a:lnSpc>
                <a:spcPct val="150000"/>
              </a:lnSpc>
              <a:buFontTx/>
              <a:buAutoNum type="arabicPeriod"/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State your expectation/s </a:t>
            </a:r>
          </a:p>
          <a:p>
            <a:pPr marL="603365" indent="-603365">
              <a:lnSpc>
                <a:spcPct val="150000"/>
              </a:lnSpc>
              <a:buFontTx/>
              <a:buAutoNum type="arabicPeriod"/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Listen 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to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response/s</a:t>
            </a:r>
          </a:p>
          <a:p>
            <a:pPr marL="603365" indent="-603365">
              <a:lnSpc>
                <a:spcPct val="150000"/>
              </a:lnSpc>
              <a:buFontTx/>
              <a:buAutoNum type="arabicPeriod"/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Repeat number 3 (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If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required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)</a:t>
            </a:r>
          </a:p>
          <a:p>
            <a:pPr marL="603365" indent="-603365">
              <a:lnSpc>
                <a:spcPct val="150000"/>
              </a:lnSpc>
              <a:buFontTx/>
              <a:buAutoNum type="arabicPeriod"/>
            </a:pPr>
            <a:endParaRPr lang="en-GB" sz="2400" dirty="0" smtClean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5845" name="Slide Number Placeholder 6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4F4EEE7-E92B-4F68-A543-A37BAF83D050}" type="slidenum">
              <a:rPr lang="en-GB"/>
              <a:pPr>
                <a:defRPr/>
              </a:pPr>
              <a:t>26</a:t>
            </a:fld>
            <a:endParaRPr lang="en-GB"/>
          </a:p>
        </p:txBody>
      </p:sp>
      <p:sp>
        <p:nvSpPr>
          <p:cNvPr id="50179" name="Rectangle 5"/>
          <p:cNvSpPr>
            <a:spLocks noChangeArrowheads="1"/>
          </p:cNvSpPr>
          <p:nvPr/>
        </p:nvSpPr>
        <p:spPr bwMode="auto">
          <a:xfrm>
            <a:off x="539552" y="1124744"/>
            <a:ext cx="7806572" cy="1079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424" tIns="46712" rIns="93424" bIns="46712">
            <a:spAutoFit/>
          </a:bodyPr>
          <a:lstStyle/>
          <a:p>
            <a:pPr marL="0" indent="0" algn="ctr">
              <a:buNone/>
            </a:pP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Think of something challenging that you need to address?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96752"/>
            <a:ext cx="7415213" cy="535531"/>
          </a:xfrm>
        </p:spPr>
        <p:txBody>
          <a:bodyPr/>
          <a:lstStyle/>
          <a:p>
            <a:r>
              <a:rPr lang="en-GB" sz="3200" b="1" dirty="0" smtClean="0">
                <a:latin typeface="+mn-lt"/>
              </a:rPr>
              <a:t>4Ws+H Technique</a:t>
            </a:r>
            <a:endParaRPr lang="en-GB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7704" y="2005012"/>
            <a:ext cx="7886700" cy="43513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Who</a:t>
            </a:r>
          </a:p>
          <a:p>
            <a:pPr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What</a:t>
            </a:r>
          </a:p>
          <a:p>
            <a:pPr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Why</a:t>
            </a:r>
          </a:p>
          <a:p>
            <a:pPr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When</a:t>
            </a:r>
          </a:p>
          <a:p>
            <a:pPr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How</a:t>
            </a:r>
            <a:endParaRPr lang="en-GB" sz="24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7831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63082"/>
            <a:ext cx="6707188" cy="535531"/>
          </a:xfrm>
        </p:spPr>
        <p:txBody>
          <a:bodyPr/>
          <a:lstStyle/>
          <a:p>
            <a:r>
              <a:rPr lang="en-GB" sz="3200" b="1" dirty="0" smtClean="0">
                <a:latin typeface="+mn-lt"/>
              </a:rPr>
              <a:t>Communication Planning</a:t>
            </a:r>
            <a:endParaRPr lang="en-GB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624" y="1628800"/>
            <a:ext cx="8496944" cy="4497363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1199"/>
              </a:spcBef>
              <a:spcAft>
                <a:spcPts val="1199"/>
              </a:spcAft>
              <a:buNone/>
            </a:pPr>
            <a:r>
              <a:rPr lang="en-GB" sz="2400" dirty="0" smtClean="0">
                <a:latin typeface="+mn-lt"/>
              </a:rPr>
              <a:t>The right choose of:</a:t>
            </a:r>
          </a:p>
          <a:p>
            <a:pPr lvl="1">
              <a:lnSpc>
                <a:spcPct val="150000"/>
              </a:lnSpc>
              <a:spcBef>
                <a:spcPts val="1199"/>
              </a:spcBef>
              <a:spcAft>
                <a:spcPts val="1199"/>
              </a:spcAft>
            </a:pPr>
            <a:r>
              <a:rPr lang="en-GB" sz="2400" dirty="0" smtClean="0">
                <a:latin typeface="+mn-lt"/>
              </a:rPr>
              <a:t>Communication strategy</a:t>
            </a:r>
          </a:p>
          <a:p>
            <a:pPr lvl="1">
              <a:spcBef>
                <a:spcPts val="1199"/>
              </a:spcBef>
              <a:spcAft>
                <a:spcPts val="1199"/>
              </a:spcAft>
            </a:pPr>
            <a:r>
              <a:rPr lang="en-GB" sz="2400" dirty="0">
                <a:latin typeface="+mn-lt"/>
              </a:rPr>
              <a:t>Communication </a:t>
            </a:r>
            <a:r>
              <a:rPr lang="en-GB" sz="2400" dirty="0" smtClean="0">
                <a:latin typeface="+mn-lt"/>
              </a:rPr>
              <a:t>channel</a:t>
            </a:r>
          </a:p>
          <a:p>
            <a:pPr lvl="1">
              <a:spcBef>
                <a:spcPts val="1199"/>
              </a:spcBef>
              <a:spcAft>
                <a:spcPts val="1199"/>
              </a:spcAft>
            </a:pPr>
            <a:r>
              <a:rPr lang="en-GB" sz="2400" dirty="0">
                <a:latin typeface="+mn-lt"/>
              </a:rPr>
              <a:t>M</a:t>
            </a:r>
            <a:r>
              <a:rPr lang="en-GB" sz="2400" dirty="0" smtClean="0">
                <a:latin typeface="+mn-lt"/>
              </a:rPr>
              <a:t>essage selection</a:t>
            </a:r>
          </a:p>
          <a:p>
            <a:pPr lvl="1">
              <a:spcBef>
                <a:spcPts val="1199"/>
              </a:spcBef>
              <a:spcAft>
                <a:spcPts val="1199"/>
              </a:spcAft>
            </a:pPr>
            <a:r>
              <a:rPr lang="en-GB" sz="2400" dirty="0">
                <a:latin typeface="+mn-lt"/>
              </a:rPr>
              <a:t>T</a:t>
            </a:r>
            <a:r>
              <a:rPr lang="en-GB" sz="2400" dirty="0" smtClean="0">
                <a:latin typeface="+mn-lt"/>
              </a:rPr>
              <a:t>ailor communications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28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66" y="1556792"/>
            <a:ext cx="8028384" cy="535531"/>
          </a:xfrm>
        </p:spPr>
        <p:txBody>
          <a:bodyPr/>
          <a:lstStyle/>
          <a:p>
            <a:r>
              <a:rPr lang="en-GB" sz="3200" b="1" dirty="0">
                <a:latin typeface="+mn-lt"/>
              </a:rPr>
              <a:t>Assessing </a:t>
            </a:r>
            <a:r>
              <a:rPr lang="en-GB" sz="3200" b="1" dirty="0" smtClean="0">
                <a:latin typeface="+mn-lt"/>
              </a:rPr>
              <a:t>Communications Effectiveness</a:t>
            </a:r>
            <a:endParaRPr lang="en-GB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1466" y="2708920"/>
            <a:ext cx="8712968" cy="4351338"/>
          </a:xfrm>
        </p:spPr>
        <p:txBody>
          <a:bodyPr/>
          <a:lstStyle/>
          <a:p>
            <a:r>
              <a:rPr lang="en-GB" sz="2400" dirty="0">
                <a:latin typeface="+mn-lt"/>
              </a:rPr>
              <a:t>Overall </a:t>
            </a:r>
            <a:r>
              <a:rPr lang="en-GB" sz="2400" dirty="0" smtClean="0">
                <a:latin typeface="+mn-lt"/>
              </a:rPr>
              <a:t>within your team</a:t>
            </a:r>
          </a:p>
          <a:p>
            <a:pPr marL="0" indent="0">
              <a:buNone/>
            </a:pPr>
            <a:endParaRPr lang="en-GB" sz="2400" dirty="0">
              <a:latin typeface="+mn-lt"/>
            </a:endParaRPr>
          </a:p>
          <a:p>
            <a:r>
              <a:rPr lang="en-GB" sz="2400" dirty="0">
                <a:latin typeface="+mn-lt"/>
              </a:rPr>
              <a:t>Success against specific objectives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4798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0141"/>
            <a:ext cx="7415213" cy="535531"/>
          </a:xfrm>
        </p:spPr>
        <p:txBody>
          <a:bodyPr/>
          <a:lstStyle/>
          <a:p>
            <a:r>
              <a:rPr lang="en-GB" sz="3200" b="1" dirty="0" smtClean="0">
                <a:latin typeface="+mn-lt"/>
              </a:rPr>
              <a:t>Link to KSF</a:t>
            </a:r>
            <a:endParaRPr lang="en-GB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12776"/>
            <a:ext cx="7886700" cy="4351338"/>
          </a:xfrm>
        </p:spPr>
        <p:txBody>
          <a:bodyPr/>
          <a:lstStyle/>
          <a:p>
            <a:pPr eaLnBrk="0" hangingPunct="0">
              <a:lnSpc>
                <a:spcPct val="150000"/>
              </a:lnSpc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C1 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–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Communication</a:t>
            </a:r>
          </a:p>
          <a:p>
            <a:pPr eaLnBrk="0" hangingPunct="0">
              <a:lnSpc>
                <a:spcPct val="150000"/>
              </a:lnSpc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C2 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– Personal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and 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People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Development</a:t>
            </a:r>
          </a:p>
          <a:p>
            <a:pPr eaLnBrk="0" hangingPunct="0">
              <a:lnSpc>
                <a:spcPct val="150000"/>
              </a:lnSpc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C3 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- Health, Safety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and Security</a:t>
            </a:r>
          </a:p>
          <a:p>
            <a:pPr eaLnBrk="0" hangingPunct="0">
              <a:lnSpc>
                <a:spcPct val="150000"/>
              </a:lnSpc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C5 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–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Quality</a:t>
            </a:r>
          </a:p>
          <a:p>
            <a:pPr eaLnBrk="0" hangingPunct="0">
              <a:lnSpc>
                <a:spcPct val="150000"/>
              </a:lnSpc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C6 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- Equality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and Diversity</a:t>
            </a:r>
          </a:p>
          <a:p>
            <a:pPr eaLnBrk="0" hangingPunct="0">
              <a:lnSpc>
                <a:spcPct val="150000"/>
              </a:lnSpc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G6 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– People Management</a:t>
            </a:r>
          </a:p>
          <a:p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11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900634"/>
            <a:ext cx="7415213" cy="535531"/>
          </a:xfrm>
        </p:spPr>
        <p:txBody>
          <a:bodyPr/>
          <a:lstStyle/>
          <a:p>
            <a:r>
              <a:rPr lang="en-GB" sz="3200" b="1" dirty="0" smtClean="0">
                <a:latin typeface="+mn-lt"/>
              </a:rPr>
              <a:t>Activity</a:t>
            </a:r>
            <a:endParaRPr lang="en-GB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2158973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en-GB" b="1" dirty="0" smtClean="0">
                <a:latin typeface="+mn-lt"/>
              </a:rPr>
              <a:t>The Communication Quiz</a:t>
            </a:r>
          </a:p>
          <a:p>
            <a:pPr marL="0" indent="0">
              <a:buNone/>
            </a:pPr>
            <a:endParaRPr lang="en-GB" b="1" dirty="0">
              <a:latin typeface="+mn-lt"/>
            </a:endParaRPr>
          </a:p>
          <a:p>
            <a:pPr marL="0" indent="0">
              <a:buNone/>
            </a:pPr>
            <a:r>
              <a:rPr lang="en-GB" b="1" dirty="0">
                <a:latin typeface="+mn-lt"/>
              </a:rPr>
              <a:t>How Good Are Your Communication Skills?</a:t>
            </a:r>
          </a:p>
          <a:p>
            <a:pPr marL="0" indent="0">
              <a:buNone/>
            </a:pPr>
            <a:endParaRPr lang="en-GB" b="1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926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140297"/>
            <a:ext cx="6914009" cy="535531"/>
          </a:xfrm>
        </p:spPr>
        <p:txBody>
          <a:bodyPr/>
          <a:lstStyle/>
          <a:p>
            <a:pPr algn="l"/>
            <a:r>
              <a:rPr lang="en-GB" sz="3200" b="1" dirty="0" smtClean="0">
                <a:latin typeface="+mn-lt"/>
              </a:rPr>
              <a:t>Self-assessment</a:t>
            </a:r>
          </a:p>
        </p:txBody>
      </p:sp>
      <p:sp>
        <p:nvSpPr>
          <p:cNvPr id="68610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858391"/>
            <a:ext cx="8642350" cy="4680521"/>
          </a:xfrm>
        </p:spPr>
        <p:txBody>
          <a:bodyPr/>
          <a:lstStyle/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Feedback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Reflective practice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Self-evaluation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Check with the policies and guidelines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sz="2400" dirty="0">
                <a:latin typeface="+mn-lt"/>
              </a:rPr>
              <a:t>Check with current </a:t>
            </a:r>
            <a:r>
              <a:rPr lang="en-GB" sz="2400" dirty="0" smtClean="0">
                <a:latin typeface="+mn-lt"/>
              </a:rPr>
              <a:t>development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Find out what is available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Workbook activity and on-line resources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GB" sz="2400" dirty="0" smtClean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31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4704"/>
            <a:ext cx="7200800" cy="978729"/>
          </a:xfrm>
        </p:spPr>
        <p:txBody>
          <a:bodyPr/>
          <a:lstStyle/>
          <a:p>
            <a:r>
              <a:rPr lang="en-GB" sz="3200" b="1" dirty="0" smtClean="0">
                <a:latin typeface="+mn-lt"/>
              </a:rPr>
              <a:t>Our Organisational Goals and Values</a:t>
            </a:r>
            <a:endParaRPr lang="en-GB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632" y="1743433"/>
            <a:ext cx="8229600" cy="4608513"/>
          </a:xfrm>
        </p:spPr>
        <p:txBody>
          <a:bodyPr/>
          <a:lstStyle/>
          <a:p>
            <a:pPr lvl="0" fontAlgn="auto">
              <a:lnSpc>
                <a:spcPct val="150000"/>
              </a:lnSpc>
            </a:pPr>
            <a:r>
              <a:rPr lang="en-US" sz="2400" dirty="0" smtClean="0">
                <a:latin typeface="+mn-lt"/>
              </a:rPr>
              <a:t>We put patients first</a:t>
            </a:r>
            <a:endParaRPr lang="en-GB" sz="2400" dirty="0" smtClean="0">
              <a:latin typeface="+mn-lt"/>
            </a:endParaRPr>
          </a:p>
          <a:p>
            <a:pPr lvl="0" fontAlgn="auto">
              <a:lnSpc>
                <a:spcPct val="150000"/>
              </a:lnSpc>
            </a:pPr>
            <a:r>
              <a:rPr lang="en-US" sz="2400" dirty="0" smtClean="0">
                <a:latin typeface="+mn-lt"/>
              </a:rPr>
              <a:t>We focus on outcomes</a:t>
            </a:r>
            <a:endParaRPr lang="en-GB" sz="2400" dirty="0" smtClean="0">
              <a:latin typeface="+mn-lt"/>
            </a:endParaRPr>
          </a:p>
          <a:p>
            <a:pPr lvl="0" fontAlgn="auto">
              <a:lnSpc>
                <a:spcPct val="150000"/>
              </a:lnSpc>
            </a:pPr>
            <a:r>
              <a:rPr lang="en-US" sz="2400" dirty="0" smtClean="0">
                <a:latin typeface="+mn-lt"/>
              </a:rPr>
              <a:t>We take responsibility</a:t>
            </a:r>
            <a:endParaRPr lang="en-GB" sz="2400" dirty="0" smtClean="0">
              <a:latin typeface="+mn-lt"/>
            </a:endParaRPr>
          </a:p>
          <a:p>
            <a:pPr lvl="0" fontAlgn="auto">
              <a:lnSpc>
                <a:spcPct val="150000"/>
              </a:lnSpc>
            </a:pPr>
            <a:r>
              <a:rPr lang="en-US" sz="2400" dirty="0" smtClean="0">
                <a:latin typeface="+mn-lt"/>
              </a:rPr>
              <a:t>We work as one team</a:t>
            </a:r>
            <a:endParaRPr lang="en-GB" sz="2400" dirty="0" smtClean="0">
              <a:latin typeface="+mn-lt"/>
            </a:endParaRPr>
          </a:p>
          <a:p>
            <a:pPr lvl="0" fontAlgn="auto">
              <a:lnSpc>
                <a:spcPct val="150000"/>
              </a:lnSpc>
            </a:pPr>
            <a:r>
              <a:rPr lang="en-US" sz="2400" dirty="0" smtClean="0">
                <a:latin typeface="+mn-lt"/>
              </a:rPr>
              <a:t>We always try to do better</a:t>
            </a:r>
            <a:endParaRPr lang="en-GB" sz="2400" dirty="0" smtClean="0">
              <a:latin typeface="+mn-lt"/>
            </a:endParaRPr>
          </a:p>
          <a:p>
            <a:pPr lvl="0" fontAlgn="auto">
              <a:lnSpc>
                <a:spcPct val="150000"/>
              </a:lnSpc>
            </a:pPr>
            <a:r>
              <a:rPr lang="en-US" sz="2400" dirty="0" smtClean="0">
                <a:latin typeface="+mn-lt"/>
              </a:rPr>
              <a:t>We treat each other with respect</a:t>
            </a:r>
            <a:endParaRPr lang="en-GB" sz="2400" dirty="0" smtClean="0">
              <a:latin typeface="+mn-lt"/>
            </a:endParaRPr>
          </a:p>
          <a:p>
            <a:endParaRPr lang="en-GB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32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52536" y="708250"/>
            <a:ext cx="7415213" cy="535531"/>
          </a:xfrm>
        </p:spPr>
        <p:txBody>
          <a:bodyPr/>
          <a:lstStyle/>
          <a:p>
            <a:r>
              <a:rPr lang="en-GB" sz="3200" b="1" dirty="0" smtClean="0">
                <a:effectLst/>
                <a:latin typeface="+mn-lt"/>
              </a:rPr>
              <a:t>Staff Health and Wellbeing</a:t>
            </a:r>
            <a:endParaRPr lang="en-GB" sz="3200" b="1" dirty="0">
              <a:effectLst/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60139"/>
            <a:ext cx="5832648" cy="5112568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 smtClean="0">
                <a:latin typeface="+mn-lt"/>
              </a:rPr>
              <a:t>Your duty as a manager</a:t>
            </a:r>
          </a:p>
          <a:p>
            <a:pPr marL="0" indent="0">
              <a:buNone/>
            </a:pPr>
            <a:endParaRPr lang="en-GB" sz="2400" dirty="0" smtClean="0">
              <a:latin typeface="+mn-lt"/>
            </a:endParaRPr>
          </a:p>
          <a:p>
            <a:pPr marL="0" indent="0">
              <a:buNone/>
            </a:pPr>
            <a:r>
              <a:rPr lang="en-GB" sz="2400" dirty="0" smtClean="0">
                <a:latin typeface="+mn-lt"/>
              </a:rPr>
              <a:t>Resources:</a:t>
            </a:r>
          </a:p>
          <a:p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  <a:hlinkClick r:id="rId3"/>
              </a:rPr>
              <a:t>NHSGGC Health and Wellbeing Directory </a:t>
            </a:r>
            <a:endParaRPr lang="en-GB" sz="2400" dirty="0" smtClean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US" sz="2400" dirty="0" smtClean="0">
                <a:solidFill>
                  <a:schemeClr val="tx1"/>
                </a:solidFill>
                <a:latin typeface="+mn-lt"/>
                <a:ea typeface="Times New Roman" pitchFamily="18" charset="0"/>
                <a:hlinkClick r:id="rId4"/>
              </a:rPr>
              <a:t>A Healthier Place to Work</a:t>
            </a:r>
            <a:endParaRPr lang="en-GB" sz="2400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GB" sz="2400" dirty="0" smtClean="0">
                <a:solidFill>
                  <a:schemeClr val="tx1"/>
                </a:solidFill>
                <a:latin typeface="+mn-lt"/>
                <a:ea typeface="Times New Roman" pitchFamily="18" charset="0"/>
                <a:hlinkClick r:id="rId5"/>
              </a:rPr>
              <a:t>Your</a:t>
            </a:r>
            <a:r>
              <a:rPr lang="en-US" sz="2400" dirty="0" smtClean="0">
                <a:solidFill>
                  <a:schemeClr val="tx1"/>
                </a:solidFill>
                <a:latin typeface="+mn-lt"/>
                <a:ea typeface="Times New Roman" pitchFamily="18" charset="0"/>
                <a:hlinkClick r:id="rId5"/>
              </a:rPr>
              <a:t> Health </a:t>
            </a:r>
            <a:endParaRPr lang="en-US" sz="2400" dirty="0" smtClean="0">
              <a:solidFill>
                <a:schemeClr val="tx1"/>
              </a:solidFill>
              <a:latin typeface="+mn-lt"/>
              <a:ea typeface="Times New Roman" pitchFamily="18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US" sz="2400" dirty="0" smtClean="0">
                <a:solidFill>
                  <a:schemeClr val="tx1"/>
                </a:solidFill>
                <a:latin typeface="+mn-lt"/>
                <a:hlinkClick r:id="rId6"/>
              </a:rPr>
              <a:t>Stress in the Workplace</a:t>
            </a:r>
            <a:endParaRPr lang="en-US" sz="2400" dirty="0" smtClean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US" sz="2400" dirty="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  <a:hlinkClick r:id="rId7"/>
              </a:rPr>
              <a:t>Staff Resources and Support </a:t>
            </a:r>
            <a:endParaRPr lang="en-GB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381AE92-7131-46DB-8598-12E202CE94EF}" type="slidenum">
              <a:rPr lang="en-GB" smtClean="0"/>
              <a:pPr>
                <a:defRPr/>
              </a:pPr>
              <a:t>33</a:t>
            </a:fld>
            <a:endParaRPr lang="en-GB" dirty="0"/>
          </a:p>
        </p:txBody>
      </p:sp>
      <p:pic>
        <p:nvPicPr>
          <p:cNvPr id="5" name="Picture 4" descr="\\xggc.scot.nhs.uk\ggcdata\FolderRedirects\WWH5\ellioer564\My Documents\My Pictures\banner_staff_health_850x340.jpg">
            <a:hlinkClick r:id="rId8"/>
          </p:cNvPr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80112" y="2521494"/>
            <a:ext cx="3572703" cy="1929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A Safer Place to Work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755" y="4451230"/>
            <a:ext cx="4487942" cy="2403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916832"/>
            <a:ext cx="8229600" cy="4209331"/>
          </a:xfrm>
        </p:spPr>
        <p:txBody>
          <a:bodyPr/>
          <a:lstStyle/>
          <a:p>
            <a:pPr algn="ctr">
              <a:buNone/>
            </a:pPr>
            <a:r>
              <a:rPr lang="en-GB" sz="5400" b="1" dirty="0" smtClean="0">
                <a:latin typeface="+mn-lt"/>
              </a:rPr>
              <a:t>Activities</a:t>
            </a:r>
          </a:p>
          <a:p>
            <a:pPr algn="ctr">
              <a:buNone/>
            </a:pPr>
            <a:endParaRPr lang="en-GB" sz="1400" b="1" dirty="0" smtClean="0">
              <a:solidFill>
                <a:schemeClr val="bg1">
                  <a:lumMod val="60000"/>
                  <a:lumOff val="40000"/>
                </a:schemeClr>
              </a:solidFill>
              <a:latin typeface="+mn-lt"/>
            </a:endParaRPr>
          </a:p>
          <a:p>
            <a:pPr algn="ctr">
              <a:buNone/>
            </a:pPr>
            <a:r>
              <a:rPr lang="en-GB" sz="40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</a:rPr>
              <a:t>(Workbook)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34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7200" y="1825625"/>
            <a:ext cx="6707188" cy="535531"/>
          </a:xfrm>
        </p:spPr>
        <p:txBody>
          <a:bodyPr/>
          <a:lstStyle/>
          <a:p>
            <a:r>
              <a:rPr lang="en-GB" sz="3200" b="1" dirty="0" smtClean="0">
                <a:latin typeface="+mn-lt"/>
              </a:rPr>
              <a:t>Essential Skills for Managers</a:t>
            </a:r>
            <a:endParaRPr lang="en-GB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GB" sz="3200" b="1" dirty="0" smtClean="0">
              <a:latin typeface="+mn-lt"/>
            </a:endParaRPr>
          </a:p>
          <a:p>
            <a:pPr algn="ctr">
              <a:buNone/>
            </a:pPr>
            <a:endParaRPr lang="en-GB" sz="3200" b="1" dirty="0" smtClean="0">
              <a:latin typeface="+mn-lt"/>
            </a:endParaRPr>
          </a:p>
          <a:p>
            <a:pPr algn="ctr">
              <a:buNone/>
            </a:pPr>
            <a:r>
              <a:rPr lang="en-GB" sz="3200" b="1" dirty="0" smtClean="0">
                <a:latin typeface="+mn-lt"/>
              </a:rPr>
              <a:t>Session 2</a:t>
            </a:r>
          </a:p>
          <a:p>
            <a:pPr algn="ctr">
              <a:buNone/>
            </a:pPr>
            <a:r>
              <a:rPr lang="en-GB" sz="3200" b="1" dirty="0" smtClean="0">
                <a:latin typeface="+mn-lt"/>
              </a:rPr>
              <a:t>Organising and Delegating</a:t>
            </a:r>
            <a:endParaRPr lang="en-GB" sz="3200" b="1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35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5"/>
          <p:cNvSpPr>
            <a:spLocks noGrp="1" noChangeArrowheads="1"/>
          </p:cNvSpPr>
          <p:nvPr>
            <p:ph type="title"/>
          </p:nvPr>
        </p:nvSpPr>
        <p:spPr>
          <a:xfrm>
            <a:off x="-29710" y="1052191"/>
            <a:ext cx="6851104" cy="535531"/>
          </a:xfrm>
        </p:spPr>
        <p:txBody>
          <a:bodyPr/>
          <a:lstStyle/>
          <a:p>
            <a:pPr eaLnBrk="1" hangingPunct="1"/>
            <a:r>
              <a:rPr lang="en-GB" sz="3200" b="1" dirty="0" smtClean="0">
                <a:latin typeface="+mn-lt"/>
              </a:rPr>
              <a:t>Learning Outcomes</a:t>
            </a:r>
          </a:p>
        </p:txBody>
      </p:sp>
      <p:sp>
        <p:nvSpPr>
          <p:cNvPr id="6146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775615"/>
            <a:ext cx="8676456" cy="4392712"/>
          </a:xfrm>
        </p:spPr>
        <p:txBody>
          <a:bodyPr/>
          <a:lstStyle/>
          <a:p>
            <a:pPr lvl="1">
              <a:lnSpc>
                <a:spcPct val="200000"/>
              </a:lnSpc>
            </a:pPr>
            <a:r>
              <a:rPr lang="en-GB" sz="2400" dirty="0" smtClean="0">
                <a:latin typeface="+mn-lt"/>
              </a:rPr>
              <a:t>Leadership vs Management</a:t>
            </a:r>
          </a:p>
          <a:p>
            <a:pPr lvl="1">
              <a:lnSpc>
                <a:spcPct val="200000"/>
              </a:lnSpc>
            </a:pPr>
            <a:r>
              <a:rPr lang="en-GB" sz="2400" dirty="0" smtClean="0">
                <a:latin typeface="+mn-lt"/>
              </a:rPr>
              <a:t>Performance management and factors affecting it</a:t>
            </a:r>
          </a:p>
          <a:p>
            <a:pPr lvl="1">
              <a:lnSpc>
                <a:spcPct val="200000"/>
              </a:lnSpc>
            </a:pPr>
            <a:r>
              <a:rPr lang="en-GB" sz="2400" dirty="0" smtClean="0">
                <a:latin typeface="+mn-lt"/>
              </a:rPr>
              <a:t>Time management and </a:t>
            </a: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principles </a:t>
            </a:r>
            <a:r>
              <a:rPr lang="en-GB" sz="2400" dirty="0">
                <a:latin typeface="+mn-lt"/>
                <a:ea typeface="ＭＳ Ｐゴシック" panose="020B0600070205080204" pitchFamily="34" charset="-128"/>
              </a:rPr>
              <a:t>of </a:t>
            </a: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good time management</a:t>
            </a:r>
            <a:endParaRPr lang="en-GB" sz="2400" dirty="0" smtClean="0">
              <a:latin typeface="+mn-lt"/>
            </a:endParaRPr>
          </a:p>
          <a:p>
            <a:pPr lvl="1" fontAlgn="auto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+mn-lt"/>
              </a:rPr>
              <a:t>Key principles of delegation</a:t>
            </a:r>
            <a:endParaRPr lang="en-GB" sz="2400" dirty="0" smtClean="0">
              <a:latin typeface="+mn-lt"/>
            </a:endParaRPr>
          </a:p>
        </p:txBody>
      </p:sp>
      <p:sp>
        <p:nvSpPr>
          <p:cNvPr id="35844" name="Slide Number Placeholder 4"/>
          <p:cNvSpPr>
            <a:spLocks noGrp="1"/>
          </p:cNvSpPr>
          <p:nvPr>
            <p:ph type="sldNum" sz="quarter" idx="10"/>
          </p:nvPr>
        </p:nvSpPr>
        <p:spPr bwMode="auto"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2E415862-AADB-463F-A943-115E664C7FD0}" type="slidenum">
              <a:rPr lang="en-GB">
                <a:ea typeface="ＭＳ Ｐゴシック" pitchFamily="34" charset="-128"/>
              </a:rPr>
              <a:pPr>
                <a:defRPr/>
              </a:pPr>
              <a:t>36</a:t>
            </a:fld>
            <a:endParaRPr lang="en-GB">
              <a:ea typeface="ＭＳ Ｐゴシック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52536" y="766157"/>
            <a:ext cx="7415213" cy="535531"/>
          </a:xfrm>
        </p:spPr>
        <p:txBody>
          <a:bodyPr/>
          <a:lstStyle/>
          <a:p>
            <a:r>
              <a:rPr lang="en-GB" sz="3200" b="1" dirty="0" smtClean="0">
                <a:latin typeface="+mn-lt"/>
              </a:rPr>
              <a:t>Leadership vs Management</a:t>
            </a:r>
            <a:endParaRPr lang="en-GB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066" y="1412776"/>
            <a:ext cx="8856984" cy="5040560"/>
          </a:xfrm>
        </p:spPr>
        <p:txBody>
          <a:bodyPr/>
          <a:lstStyle/>
          <a:p>
            <a:pPr>
              <a:buNone/>
            </a:pPr>
            <a:endParaRPr lang="en-GB" sz="2400" dirty="0" smtClean="0">
              <a:latin typeface="+mn-lt"/>
            </a:endParaRPr>
          </a:p>
          <a:p>
            <a:pPr>
              <a:buNone/>
            </a:pPr>
            <a:r>
              <a:rPr lang="en-GB" sz="2400" b="1" dirty="0" smtClean="0">
                <a:latin typeface="+mn-lt"/>
              </a:rPr>
              <a:t>Management</a:t>
            </a:r>
          </a:p>
          <a:p>
            <a:pPr marL="0" indent="0">
              <a:buNone/>
            </a:pPr>
            <a:r>
              <a:rPr lang="en-GB" sz="2400" dirty="0">
                <a:latin typeface="+mn-lt"/>
              </a:rPr>
              <a:t>i</a:t>
            </a:r>
            <a:r>
              <a:rPr lang="en-GB" sz="2400" dirty="0" smtClean="0">
                <a:latin typeface="+mn-lt"/>
              </a:rPr>
              <a:t>s concerned with planning, budgeting, organising, staffing, controlling and problem-solving</a:t>
            </a:r>
          </a:p>
          <a:p>
            <a:pPr>
              <a:buNone/>
            </a:pPr>
            <a:endParaRPr lang="en-GB" sz="2400" dirty="0" smtClean="0">
              <a:latin typeface="+mn-lt"/>
            </a:endParaRPr>
          </a:p>
          <a:p>
            <a:pPr>
              <a:buNone/>
            </a:pPr>
            <a:r>
              <a:rPr lang="en-GB" sz="2400" b="1" dirty="0" smtClean="0">
                <a:latin typeface="+mn-lt"/>
              </a:rPr>
              <a:t>Leadership</a:t>
            </a:r>
          </a:p>
          <a:p>
            <a:pPr marL="0" indent="0">
              <a:buNone/>
            </a:pPr>
            <a:r>
              <a:rPr lang="en-GB" sz="2400" dirty="0" smtClean="0">
                <a:latin typeface="+mn-lt"/>
              </a:rPr>
              <a:t>involves establishing direction, aligning people, motivating and inspiring</a:t>
            </a:r>
          </a:p>
          <a:p>
            <a:pPr marL="0" indent="0">
              <a:buNone/>
            </a:pPr>
            <a:r>
              <a:rPr lang="en-GB" sz="2400" dirty="0">
                <a:latin typeface="+mn-lt"/>
              </a:rPr>
              <a:t> </a:t>
            </a:r>
            <a:r>
              <a:rPr lang="en-GB" sz="2400" dirty="0" smtClean="0">
                <a:latin typeface="+mn-lt"/>
              </a:rPr>
              <a:t>                                                                                                  (Kotter 1996)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37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00808"/>
            <a:ext cx="8534772" cy="4351338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en-GB" sz="2400" b="1" dirty="0">
                <a:latin typeface="+mn-lt"/>
              </a:rPr>
              <a:t>Leadership is the art of motivating people toward a common goal or vision, and management is getting the job </a:t>
            </a:r>
            <a:r>
              <a:rPr lang="en-GB" sz="2400" b="1" dirty="0" smtClean="0">
                <a:latin typeface="+mn-lt"/>
              </a:rPr>
              <a:t>done</a:t>
            </a:r>
            <a:endParaRPr lang="en-GB" sz="2400" b="1" dirty="0">
              <a:latin typeface="+mn-lt"/>
            </a:endParaRPr>
          </a:p>
          <a:p>
            <a:pPr algn="r">
              <a:buNone/>
            </a:pPr>
            <a:endParaRPr lang="en-GB" sz="2400" dirty="0" smtClean="0">
              <a:latin typeface="+mn-lt"/>
            </a:endParaRPr>
          </a:p>
          <a:p>
            <a:pPr algn="r">
              <a:buNone/>
            </a:pPr>
            <a:r>
              <a:rPr lang="en-GB" sz="2400" b="1" dirty="0" smtClean="0">
                <a:latin typeface="+mn-lt"/>
              </a:rPr>
              <a:t>The </a:t>
            </a:r>
            <a:r>
              <a:rPr lang="en-GB" sz="2400" b="1" dirty="0">
                <a:latin typeface="+mn-lt"/>
              </a:rPr>
              <a:t>King’s Fund </a:t>
            </a:r>
            <a:r>
              <a:rPr lang="en-GB" sz="2400" b="1" dirty="0" smtClean="0">
                <a:latin typeface="+mn-lt"/>
              </a:rPr>
              <a:t>Report </a:t>
            </a:r>
            <a:r>
              <a:rPr lang="en-GB" sz="2400" b="1" dirty="0">
                <a:latin typeface="+mn-lt"/>
              </a:rPr>
              <a:t>(2011)</a:t>
            </a:r>
          </a:p>
          <a:p>
            <a:endParaRPr lang="en-GB" sz="24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38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638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39</a:t>
            </a:fld>
            <a:endParaRPr lang="en-GB" dirty="0"/>
          </a:p>
        </p:txBody>
      </p:sp>
      <p:pic>
        <p:nvPicPr>
          <p:cNvPr id="3" name="Picture 2" descr="Leadership versus Management - Entrepreneur Caribbe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44000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6818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7" y="877676"/>
            <a:ext cx="7415213" cy="535531"/>
          </a:xfrm>
        </p:spPr>
        <p:txBody>
          <a:bodyPr/>
          <a:lstStyle/>
          <a:p>
            <a:r>
              <a:rPr lang="en-GB" sz="3200" b="1" dirty="0" smtClean="0">
                <a:latin typeface="+mn-lt"/>
              </a:rPr>
              <a:t>Your Objectives</a:t>
            </a:r>
            <a:endParaRPr lang="en-GB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624" y="1413207"/>
            <a:ext cx="8496944" cy="4752528"/>
          </a:xfrm>
        </p:spPr>
        <p:txBody>
          <a:bodyPr/>
          <a:lstStyle/>
          <a:p>
            <a:pPr marL="0" indent="0">
              <a:buNone/>
            </a:pPr>
            <a:endParaRPr lang="en-GB" sz="2400" dirty="0" smtClean="0">
              <a:latin typeface="+mn-lt"/>
            </a:endParaRPr>
          </a:p>
          <a:p>
            <a:pPr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Key personal learning points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latin typeface="+mn-lt"/>
              </a:rPr>
              <a:t>I</a:t>
            </a:r>
            <a:r>
              <a:rPr lang="en-GB" sz="2400" dirty="0" smtClean="0">
                <a:latin typeface="+mn-lt"/>
              </a:rPr>
              <a:t>mpact of the programme </a:t>
            </a:r>
          </a:p>
          <a:p>
            <a:pPr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Action planning (proposed impact)</a:t>
            </a:r>
          </a:p>
          <a:p>
            <a:pPr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Workbook</a:t>
            </a:r>
            <a:endParaRPr lang="en-GB" sz="24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4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40</a:t>
            </a:fld>
            <a:endParaRPr lang="en-GB" dirty="0"/>
          </a:p>
        </p:txBody>
      </p:sp>
      <p:pic>
        <p:nvPicPr>
          <p:cNvPr id="3" name="Picture 4" descr="Leadership versus management by Erol Gerson | ToolsHe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0241"/>
            <a:ext cx="7272808" cy="508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413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57" y="1855916"/>
            <a:ext cx="8640960" cy="1255728"/>
          </a:xfrm>
        </p:spPr>
        <p:txBody>
          <a:bodyPr/>
          <a:lstStyle/>
          <a:p>
            <a:pPr algn="ctr"/>
            <a:r>
              <a:rPr lang="en-GB" sz="2800" b="1" dirty="0">
                <a:latin typeface="+mn-lt"/>
              </a:rPr>
              <a:t>Self-assessment</a:t>
            </a:r>
            <a:r>
              <a:rPr lang="en-GB" sz="2800" dirty="0">
                <a:latin typeface="+mn-lt"/>
              </a:rPr>
              <a:t/>
            </a:r>
            <a:br>
              <a:rPr lang="en-GB" sz="2800" dirty="0">
                <a:latin typeface="+mn-lt"/>
              </a:rPr>
            </a:br>
            <a:r>
              <a:rPr lang="en-GB" sz="2800" dirty="0" smtClean="0">
                <a:latin typeface="+mn-lt"/>
              </a:rPr>
              <a:t/>
            </a:r>
            <a:br>
              <a:rPr lang="en-GB" sz="2800" dirty="0" smtClean="0">
                <a:latin typeface="+mn-lt"/>
              </a:rPr>
            </a:br>
            <a:r>
              <a:rPr lang="en-GB" sz="2800" b="1" dirty="0" smtClean="0">
                <a:latin typeface="+mn-lt"/>
              </a:rPr>
              <a:t>What kind of manager are you?</a:t>
            </a:r>
            <a:endParaRPr lang="en-GB" sz="2800" b="1" dirty="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41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07" y="593801"/>
            <a:ext cx="6707188" cy="535531"/>
          </a:xfrm>
        </p:spPr>
        <p:txBody>
          <a:bodyPr/>
          <a:lstStyle/>
          <a:p>
            <a:r>
              <a:rPr lang="en-GB" sz="3200" b="1" dirty="0" smtClean="0">
                <a:latin typeface="+mn-lt"/>
              </a:rPr>
              <a:t>Effective Teams</a:t>
            </a:r>
            <a:endParaRPr lang="en-GB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594310"/>
            <a:ext cx="8568952" cy="4929411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Meaningful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Clear set of objectives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>
                <a:latin typeface="+mn-lt"/>
              </a:rPr>
              <a:t>M</a:t>
            </a:r>
            <a:r>
              <a:rPr lang="en-GB" sz="2400" dirty="0" smtClean="0">
                <a:latin typeface="+mn-lt"/>
              </a:rPr>
              <a:t>eaningful tasks/roles for team </a:t>
            </a:r>
            <a:r>
              <a:rPr lang="en-GB" sz="2400" dirty="0">
                <a:latin typeface="+mn-lt"/>
              </a:rPr>
              <a:t>members</a:t>
            </a:r>
            <a:endParaRPr lang="en-GB" sz="2400" dirty="0" smtClean="0">
              <a:latin typeface="+mn-lt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Performance appraisal </a:t>
            </a:r>
            <a:r>
              <a:rPr lang="en-GB" sz="2400" dirty="0">
                <a:latin typeface="+mn-lt"/>
              </a:rPr>
              <a:t>and</a:t>
            </a:r>
            <a:r>
              <a:rPr lang="en-GB" sz="2400" dirty="0"/>
              <a:t> </a:t>
            </a:r>
            <a:r>
              <a:rPr lang="en-GB" sz="2400" dirty="0" smtClean="0">
                <a:latin typeface="+mn-lt"/>
              </a:rPr>
              <a:t>feedback</a:t>
            </a:r>
            <a:r>
              <a:rPr lang="en-GB" sz="2400" dirty="0" smtClean="0"/>
              <a:t> </a:t>
            </a:r>
            <a:r>
              <a:rPr lang="en-GB" sz="2400" dirty="0" smtClean="0">
                <a:latin typeface="+mn-lt"/>
              </a:rPr>
              <a:t>for team members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Regular </a:t>
            </a:r>
            <a:r>
              <a:rPr lang="en-GB" sz="2400" dirty="0">
                <a:latin typeface="+mn-lt"/>
              </a:rPr>
              <a:t>feedback </a:t>
            </a:r>
            <a:r>
              <a:rPr lang="en-GB" sz="2400" dirty="0" smtClean="0">
                <a:latin typeface="+mn-lt"/>
              </a:rPr>
              <a:t>on team’s Performance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Reflect on achievements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Full participation by team members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Effective communication				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GB" sz="2400" dirty="0">
              <a:latin typeface="+mn-lt"/>
            </a:endParaRPr>
          </a:p>
          <a:p>
            <a:pPr marL="0" indent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400" dirty="0" smtClean="0">
                <a:latin typeface="+mn-lt"/>
              </a:rPr>
              <a:t>                                        </a:t>
            </a:r>
            <a:r>
              <a:rPr lang="en-GB" sz="2000" dirty="0" smtClean="0">
                <a:latin typeface="+mn-lt"/>
              </a:rPr>
              <a:t>Firth-Cozens, Jenny, (1998)</a:t>
            </a:r>
            <a:endParaRPr lang="en-GB" sz="20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42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00" y="908720"/>
            <a:ext cx="6707188" cy="535531"/>
          </a:xfrm>
        </p:spPr>
        <p:txBody>
          <a:bodyPr/>
          <a:lstStyle/>
          <a:p>
            <a:r>
              <a:rPr lang="en-GB" sz="3200" b="1" dirty="0" smtClean="0">
                <a:latin typeface="+mn-lt"/>
              </a:rPr>
              <a:t>Managing Former </a:t>
            </a:r>
            <a:r>
              <a:rPr lang="en-GB" sz="3200" b="1" dirty="0">
                <a:latin typeface="+mn-lt"/>
              </a:rPr>
              <a:t>P</a:t>
            </a:r>
            <a:r>
              <a:rPr lang="en-GB" sz="3200" b="1" dirty="0" smtClean="0">
                <a:latin typeface="+mn-lt"/>
              </a:rPr>
              <a:t>eers</a:t>
            </a:r>
            <a:endParaRPr lang="en-GB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2132856"/>
            <a:ext cx="8640960" cy="5040560"/>
          </a:xfrm>
        </p:spPr>
        <p:txBody>
          <a:bodyPr/>
          <a:lstStyle/>
          <a:p>
            <a:r>
              <a:rPr lang="en-GB" sz="2400" dirty="0" smtClean="0">
                <a:latin typeface="+mn-lt"/>
              </a:rPr>
              <a:t>Set your expectations early on and involve the team</a:t>
            </a:r>
          </a:p>
          <a:p>
            <a:pPr>
              <a:buNone/>
            </a:pPr>
            <a:endParaRPr lang="en-GB" sz="2400" dirty="0" smtClean="0">
              <a:latin typeface="+mn-lt"/>
            </a:endParaRPr>
          </a:p>
          <a:p>
            <a:r>
              <a:rPr lang="en-GB" sz="2400" dirty="0" smtClean="0">
                <a:latin typeface="+mn-lt"/>
              </a:rPr>
              <a:t>Use the knowledge you have to your advantage </a:t>
            </a:r>
          </a:p>
          <a:p>
            <a:pPr>
              <a:buNone/>
            </a:pPr>
            <a:endParaRPr lang="en-GB" sz="2400" dirty="0" smtClean="0">
              <a:latin typeface="+mn-lt"/>
            </a:endParaRPr>
          </a:p>
          <a:p>
            <a:r>
              <a:rPr lang="en-GB" sz="2400" dirty="0" smtClean="0">
                <a:latin typeface="+mn-lt"/>
              </a:rPr>
              <a:t>Move 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43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69480"/>
            <a:ext cx="7415213" cy="535531"/>
          </a:xfrm>
        </p:spPr>
        <p:txBody>
          <a:bodyPr/>
          <a:lstStyle/>
          <a:p>
            <a:r>
              <a:rPr lang="en-GB" sz="3200" b="1" dirty="0">
                <a:latin typeface="+mn-lt"/>
              </a:rPr>
              <a:t>Managing </a:t>
            </a:r>
            <a:r>
              <a:rPr lang="en-GB" sz="3200" b="1" dirty="0" smtClean="0">
                <a:latin typeface="+mn-lt"/>
              </a:rPr>
              <a:t>Young People</a:t>
            </a:r>
            <a:endParaRPr lang="en-GB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2370137"/>
            <a:ext cx="7886700" cy="43513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Step 1; Introduce them to </a:t>
            </a:r>
            <a:r>
              <a:rPr lang="en-GB" sz="2400" dirty="0">
                <a:latin typeface="+mn-lt"/>
              </a:rPr>
              <a:t>the world of </a:t>
            </a:r>
            <a:r>
              <a:rPr lang="en-GB" sz="2400" dirty="0" smtClean="0">
                <a:latin typeface="+mn-lt"/>
              </a:rPr>
              <a:t>work</a:t>
            </a:r>
          </a:p>
          <a:p>
            <a:pPr>
              <a:lnSpc>
                <a:spcPct val="150000"/>
              </a:lnSpc>
            </a:pPr>
            <a:r>
              <a:rPr lang="en-GB" sz="2400" dirty="0">
                <a:latin typeface="+mn-lt"/>
              </a:rPr>
              <a:t>Step </a:t>
            </a:r>
            <a:r>
              <a:rPr lang="en-GB" sz="2400" dirty="0" smtClean="0">
                <a:latin typeface="+mn-lt"/>
              </a:rPr>
              <a:t>2; Provide </a:t>
            </a:r>
            <a:r>
              <a:rPr lang="en-GB" sz="2400" dirty="0">
                <a:latin typeface="+mn-lt"/>
              </a:rPr>
              <a:t>structure and good communication </a:t>
            </a:r>
            <a:endParaRPr lang="en-GB" sz="2400" dirty="0" smtClean="0">
              <a:latin typeface="+mn-lt"/>
            </a:endParaRPr>
          </a:p>
          <a:p>
            <a:pPr>
              <a:lnSpc>
                <a:spcPct val="150000"/>
              </a:lnSpc>
            </a:pPr>
            <a:r>
              <a:rPr lang="en-GB" sz="2400" dirty="0">
                <a:latin typeface="+mn-lt"/>
              </a:rPr>
              <a:t>Step </a:t>
            </a:r>
            <a:r>
              <a:rPr lang="en-GB" sz="2400" dirty="0" smtClean="0">
                <a:latin typeface="+mn-lt"/>
              </a:rPr>
              <a:t>3; Develop </a:t>
            </a:r>
            <a:r>
              <a:rPr lang="en-GB" sz="2400" dirty="0">
                <a:latin typeface="+mn-lt"/>
              </a:rPr>
              <a:t>and </a:t>
            </a:r>
            <a:r>
              <a:rPr lang="en-GB" sz="2400" dirty="0" smtClean="0">
                <a:latin typeface="+mn-lt"/>
              </a:rPr>
              <a:t>support them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44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9930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252536" y="4869160"/>
            <a:ext cx="7183225" cy="646331"/>
          </a:xfrm>
        </p:spPr>
        <p:txBody>
          <a:bodyPr/>
          <a:lstStyle/>
          <a:p>
            <a:r>
              <a:rPr lang="en-GB" b="1" dirty="0">
                <a:latin typeface="+mn-lt"/>
              </a:rPr>
              <a:t>Performance Management</a:t>
            </a:r>
            <a:endParaRPr lang="en-GB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5089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8787" y="823440"/>
            <a:ext cx="7415213" cy="535531"/>
          </a:xfrm>
        </p:spPr>
        <p:txBody>
          <a:bodyPr/>
          <a:lstStyle/>
          <a:p>
            <a:r>
              <a:rPr lang="en-GB" sz="3200" b="1" dirty="0">
                <a:latin typeface="+mn-lt"/>
              </a:rPr>
              <a:t>Performance </a:t>
            </a:r>
            <a:r>
              <a:rPr lang="en-GB" sz="3200" b="1" dirty="0" smtClean="0">
                <a:latin typeface="+mn-lt"/>
              </a:rPr>
              <a:t>Management</a:t>
            </a:r>
            <a:endParaRPr lang="en-GB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81991"/>
            <a:ext cx="8496944" cy="4351338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400" i="1" dirty="0">
                <a:latin typeface="+mn-lt"/>
              </a:rPr>
              <a:t>“</a:t>
            </a:r>
            <a:r>
              <a:rPr lang="en-GB" sz="2400" b="1" i="1" dirty="0">
                <a:latin typeface="+mn-lt"/>
              </a:rPr>
              <a:t>Per­for­mance man­age­ment is the con­tin­u­ous process </a:t>
            </a:r>
            <a:r>
              <a:rPr lang="en-GB" sz="2400" b="1" i="1" dirty="0" smtClean="0">
                <a:latin typeface="+mn-lt"/>
              </a:rPr>
              <a:t>of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400" b="1" i="1" dirty="0" smtClean="0">
                <a:latin typeface="+mn-lt"/>
              </a:rPr>
              <a:t> </a:t>
            </a:r>
            <a:r>
              <a:rPr lang="en-GB" sz="2400" b="1" i="1" dirty="0">
                <a:latin typeface="+mn-lt"/>
              </a:rPr>
              <a:t>improv­ing per­for­mance by set­ting indi­vid­ual and team goals which are aligned to the strate­gic goals of the organ­i­sa­tion, </a:t>
            </a:r>
            <a:endParaRPr lang="en-GB" sz="2400" b="1" i="1" dirty="0" smtClean="0">
              <a:latin typeface="+mn-lt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400" b="1" i="1" dirty="0" smtClean="0">
                <a:latin typeface="+mn-lt"/>
              </a:rPr>
              <a:t>plan­ning </a:t>
            </a:r>
            <a:r>
              <a:rPr lang="en-GB" sz="2400" b="1" i="1" dirty="0">
                <a:latin typeface="+mn-lt"/>
              </a:rPr>
              <a:t>per­for­mance to achieve the goals, review­ing and </a:t>
            </a:r>
            <a:endParaRPr lang="en-GB" sz="2400" b="1" i="1" dirty="0" smtClean="0">
              <a:latin typeface="+mn-lt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400" b="1" i="1" dirty="0" smtClean="0">
                <a:latin typeface="+mn-lt"/>
              </a:rPr>
              <a:t>assess­ing </a:t>
            </a:r>
            <a:r>
              <a:rPr lang="en-GB" sz="2400" b="1" i="1" dirty="0">
                <a:latin typeface="+mn-lt"/>
              </a:rPr>
              <a:t>progress, and devel­op­ing the knowl­edge, skills, and abil­i­ties of peo­ple</a:t>
            </a:r>
            <a:r>
              <a:rPr lang="en-GB" sz="2400" b="1" i="1" dirty="0" smtClean="0">
                <a:latin typeface="+mn-lt"/>
              </a:rPr>
              <a:t>.”</a:t>
            </a:r>
          </a:p>
          <a:p>
            <a:pPr marL="0" indent="0">
              <a:buNone/>
            </a:pPr>
            <a:endParaRPr lang="en-GB" sz="2400" i="1" dirty="0">
              <a:latin typeface="+mn-lt"/>
            </a:endParaRPr>
          </a:p>
          <a:p>
            <a:pPr marL="0" indent="0" algn="r">
              <a:buNone/>
            </a:pPr>
            <a:r>
              <a:rPr lang="en-GB" sz="2000" b="1" dirty="0">
                <a:latin typeface="+mn-lt"/>
              </a:rPr>
              <a:t>Michael Arm­strong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46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131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06908" y="620688"/>
            <a:ext cx="7415213" cy="535531"/>
          </a:xfrm>
        </p:spPr>
        <p:txBody>
          <a:bodyPr/>
          <a:lstStyle/>
          <a:p>
            <a:r>
              <a:rPr lang="en-GB" sz="3200" b="1" dirty="0" smtClean="0">
                <a:latin typeface="+mn-lt"/>
              </a:rPr>
              <a:t>Performance Management Cycle</a:t>
            </a:r>
            <a:endParaRPr lang="en-GB" sz="3200" b="1" dirty="0">
              <a:latin typeface="+mn-lt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584623"/>
            <a:ext cx="7128791" cy="5136852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47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469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52536" y="496015"/>
            <a:ext cx="7920880" cy="978729"/>
          </a:xfrm>
        </p:spPr>
        <p:txBody>
          <a:bodyPr/>
          <a:lstStyle/>
          <a:p>
            <a:r>
              <a:rPr lang="en-GB" sz="3200" b="1" dirty="0" smtClean="0">
                <a:latin typeface="+mn-lt"/>
              </a:rPr>
              <a:t>Importance of Performance Management</a:t>
            </a:r>
            <a:endParaRPr lang="en-GB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863" y="1651500"/>
            <a:ext cx="7886700" cy="4351338"/>
          </a:xfrm>
        </p:spPr>
        <p:txBody>
          <a:bodyPr/>
          <a:lstStyle/>
          <a:p>
            <a:pPr lvl="1">
              <a:lnSpc>
                <a:spcPct val="150000"/>
              </a:lnSpc>
            </a:pPr>
            <a:r>
              <a:rPr lang="en-GB" sz="2400" dirty="0">
                <a:latin typeface="+mn-lt"/>
              </a:rPr>
              <a:t>C</a:t>
            </a:r>
            <a:r>
              <a:rPr lang="en-GB" sz="2400" dirty="0" smtClean="0">
                <a:latin typeface="+mn-lt"/>
              </a:rPr>
              <a:t>ritical </a:t>
            </a:r>
            <a:r>
              <a:rPr lang="en-GB" sz="2400" dirty="0">
                <a:latin typeface="+mn-lt"/>
              </a:rPr>
              <a:t>for </a:t>
            </a:r>
            <a:r>
              <a:rPr lang="en-GB" sz="2400" dirty="0" smtClean="0">
                <a:latin typeface="+mn-lt"/>
              </a:rPr>
              <a:t>success</a:t>
            </a:r>
          </a:p>
          <a:p>
            <a:pPr lvl="1"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Employees know what is </a:t>
            </a:r>
            <a:r>
              <a:rPr lang="en-GB" sz="2400" dirty="0">
                <a:latin typeface="+mn-lt"/>
              </a:rPr>
              <a:t>expected of </a:t>
            </a:r>
            <a:r>
              <a:rPr lang="en-GB" sz="2400" dirty="0" smtClean="0">
                <a:latin typeface="+mn-lt"/>
              </a:rPr>
              <a:t>them</a:t>
            </a:r>
          </a:p>
          <a:p>
            <a:pPr marL="628650" lvl="1" indent="-171450">
              <a:lnSpc>
                <a:spcPct val="150000"/>
              </a:lnSpc>
            </a:pP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Motivates </a:t>
            </a:r>
            <a:r>
              <a:rPr lang="en-GB" sz="2400" dirty="0">
                <a:latin typeface="+mn-lt"/>
                <a:ea typeface="ＭＳ Ｐゴシック" panose="020B0600070205080204" pitchFamily="34" charset="-128"/>
              </a:rPr>
              <a:t>staff</a:t>
            </a:r>
          </a:p>
          <a:p>
            <a:pPr marL="628650" lvl="1" indent="-171450">
              <a:lnSpc>
                <a:spcPct val="150000"/>
              </a:lnSpc>
            </a:pP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Checks staff contributions</a:t>
            </a:r>
            <a:endParaRPr lang="en-GB" sz="2400" dirty="0">
              <a:latin typeface="+mn-lt"/>
              <a:ea typeface="ＭＳ Ｐゴシック" panose="020B0600070205080204" pitchFamily="34" charset="-128"/>
            </a:endParaRPr>
          </a:p>
          <a:p>
            <a:pPr marL="628650" lvl="1" indent="-171450">
              <a:lnSpc>
                <a:spcPct val="150000"/>
              </a:lnSpc>
            </a:pP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Recognises the </a:t>
            </a:r>
            <a:r>
              <a:rPr lang="en-GB" sz="2400" dirty="0">
                <a:latin typeface="+mn-lt"/>
                <a:ea typeface="ＭＳ Ｐゴシック" panose="020B0600070205080204" pitchFamily="34" charset="-128"/>
              </a:rPr>
              <a:t>good work of employees</a:t>
            </a:r>
          </a:p>
          <a:p>
            <a:pPr marL="628650" lvl="1" indent="-171450">
              <a:lnSpc>
                <a:spcPct val="150000"/>
              </a:lnSpc>
            </a:pP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Delivers </a:t>
            </a:r>
            <a:r>
              <a:rPr lang="en-GB" sz="2400" dirty="0">
                <a:latin typeface="+mn-lt"/>
                <a:ea typeface="ＭＳ Ｐゴシック" panose="020B0600070205080204" pitchFamily="34" charset="-128"/>
              </a:rPr>
              <a:t>tasks </a:t>
            </a: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quickly </a:t>
            </a:r>
            <a:r>
              <a:rPr lang="en-GB" sz="2400" dirty="0">
                <a:latin typeface="+mn-lt"/>
                <a:ea typeface="ＭＳ Ｐゴシック" panose="020B0600070205080204" pitchFamily="34" charset="-128"/>
              </a:rPr>
              <a:t>and to required </a:t>
            </a: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standards</a:t>
            </a:r>
          </a:p>
          <a:p>
            <a:pPr marL="628650" lvl="1" indent="-171450">
              <a:lnSpc>
                <a:spcPct val="150000"/>
              </a:lnSpc>
            </a:pP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Spot </a:t>
            </a:r>
            <a:r>
              <a:rPr lang="en-GB" sz="2400" dirty="0">
                <a:latin typeface="+mn-lt"/>
                <a:ea typeface="ＭＳ Ｐゴシック" panose="020B0600070205080204" pitchFamily="34" charset="-128"/>
              </a:rPr>
              <a:t>and </a:t>
            </a: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improves </a:t>
            </a:r>
            <a:r>
              <a:rPr lang="en-GB" sz="2400" dirty="0">
                <a:latin typeface="+mn-lt"/>
                <a:ea typeface="ＭＳ Ｐゴシック" panose="020B0600070205080204" pitchFamily="34" charset="-128"/>
              </a:rPr>
              <a:t>poor </a:t>
            </a: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performance</a:t>
            </a:r>
            <a:endParaRPr lang="en-GB" sz="2400" dirty="0">
              <a:latin typeface="+mn-lt"/>
              <a:ea typeface="ＭＳ Ｐゴシック" panose="020B0600070205080204" pitchFamily="34" charset="-128"/>
            </a:endParaRPr>
          </a:p>
          <a:p>
            <a:endParaRPr lang="en-GB" sz="2400" dirty="0" smtClean="0">
              <a:latin typeface="+mn-lt"/>
            </a:endParaRPr>
          </a:p>
          <a:p>
            <a:pPr marL="0" indent="0">
              <a:buNone/>
            </a:pPr>
            <a:endParaRPr lang="en-GB" sz="2400" dirty="0" smtClean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48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490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9290" y="614191"/>
            <a:ext cx="7415213" cy="535531"/>
          </a:xfrm>
        </p:spPr>
        <p:txBody>
          <a:bodyPr/>
          <a:lstStyle/>
          <a:p>
            <a:r>
              <a:rPr lang="en-GB" sz="3200" b="1" dirty="0" smtClean="0">
                <a:latin typeface="+mn-lt"/>
              </a:rPr>
              <a:t>Factors Affecting Performance</a:t>
            </a:r>
            <a:endParaRPr lang="en-GB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559609"/>
            <a:ext cx="8640960" cy="4968552"/>
          </a:xfrm>
        </p:spPr>
        <p:txBody>
          <a:bodyPr/>
          <a:lstStyle/>
          <a:p>
            <a:r>
              <a:rPr lang="en-GB" sz="2000" dirty="0" smtClean="0">
                <a:latin typeface="+mn-lt"/>
              </a:rPr>
              <a:t>Lack of awareness/understanding </a:t>
            </a:r>
          </a:p>
          <a:p>
            <a:r>
              <a:rPr lang="en-GB" sz="2000" dirty="0" smtClean="0">
                <a:latin typeface="+mn-lt"/>
              </a:rPr>
              <a:t>Personal circumstances</a:t>
            </a:r>
          </a:p>
          <a:p>
            <a:r>
              <a:rPr lang="en-GB" sz="2000" dirty="0" smtClean="0">
                <a:latin typeface="+mn-lt"/>
              </a:rPr>
              <a:t>Organisational Change</a:t>
            </a:r>
          </a:p>
          <a:p>
            <a:r>
              <a:rPr lang="en-GB" sz="2000" dirty="0" smtClean="0">
                <a:latin typeface="+mn-lt"/>
              </a:rPr>
              <a:t>Bullying or harassment</a:t>
            </a:r>
          </a:p>
          <a:p>
            <a:r>
              <a:rPr lang="en-GB" sz="2000" dirty="0">
                <a:latin typeface="+mn-lt"/>
              </a:rPr>
              <a:t>R</a:t>
            </a:r>
            <a:r>
              <a:rPr lang="en-GB" sz="2000" dirty="0" smtClean="0">
                <a:latin typeface="+mn-lt"/>
              </a:rPr>
              <a:t>ecruitment and selection issue</a:t>
            </a:r>
          </a:p>
          <a:p>
            <a:r>
              <a:rPr lang="en-GB" sz="2000" dirty="0" smtClean="0">
                <a:latin typeface="+mn-lt"/>
              </a:rPr>
              <a:t>Lack of </a:t>
            </a:r>
            <a:r>
              <a:rPr lang="en-GB" sz="2000" dirty="0">
                <a:latin typeface="+mn-lt"/>
              </a:rPr>
              <a:t>training and </a:t>
            </a:r>
            <a:r>
              <a:rPr lang="en-GB" sz="2000" dirty="0" smtClean="0">
                <a:latin typeface="+mn-lt"/>
              </a:rPr>
              <a:t>staff devel­op­ment</a:t>
            </a:r>
            <a:endParaRPr lang="en-GB" sz="2000" dirty="0">
              <a:latin typeface="+mn-lt"/>
            </a:endParaRPr>
          </a:p>
          <a:p>
            <a:r>
              <a:rPr lang="en-GB" sz="2000" dirty="0" smtClean="0">
                <a:latin typeface="+mn-lt"/>
              </a:rPr>
              <a:t>Lack </a:t>
            </a:r>
            <a:r>
              <a:rPr lang="en-GB" sz="2000" dirty="0">
                <a:latin typeface="+mn-lt"/>
              </a:rPr>
              <a:t>of </a:t>
            </a:r>
            <a:r>
              <a:rPr lang="en-GB" sz="2000" dirty="0" smtClean="0">
                <a:latin typeface="+mn-lt"/>
              </a:rPr>
              <a:t>communication </a:t>
            </a:r>
            <a:r>
              <a:rPr lang="en-GB" sz="2000" dirty="0">
                <a:latin typeface="+mn-lt"/>
              </a:rPr>
              <a:t>and social </a:t>
            </a:r>
            <a:r>
              <a:rPr lang="en-GB" sz="2000" dirty="0" smtClean="0">
                <a:latin typeface="+mn-lt"/>
              </a:rPr>
              <a:t>exchange</a:t>
            </a:r>
          </a:p>
          <a:p>
            <a:r>
              <a:rPr lang="en-GB" sz="2000" dirty="0">
                <a:latin typeface="+mn-lt"/>
              </a:rPr>
              <a:t>H</a:t>
            </a:r>
            <a:r>
              <a:rPr lang="en-GB" sz="2000" dirty="0" smtClean="0">
                <a:latin typeface="+mn-lt"/>
              </a:rPr>
              <a:t>ostility or/and misunderstanding</a:t>
            </a:r>
          </a:p>
          <a:p>
            <a:r>
              <a:rPr lang="en-GB" sz="2000" dirty="0" smtClean="0">
                <a:latin typeface="+mn-lt"/>
              </a:rPr>
              <a:t>Employee voice</a:t>
            </a:r>
          </a:p>
          <a:p>
            <a:r>
              <a:rPr lang="en-GB" sz="2000" dirty="0" smtClean="0">
                <a:latin typeface="+mn-lt"/>
              </a:rPr>
              <a:t>Discrimination, </a:t>
            </a:r>
            <a:r>
              <a:rPr lang="en-GB" sz="2000" dirty="0">
                <a:latin typeface="+mn-lt"/>
              </a:rPr>
              <a:t>lack of </a:t>
            </a:r>
            <a:r>
              <a:rPr lang="en-GB" sz="2000" dirty="0" smtClean="0">
                <a:latin typeface="+mn-lt"/>
              </a:rPr>
              <a:t>praise or recognition</a:t>
            </a:r>
          </a:p>
          <a:p>
            <a:r>
              <a:rPr lang="en-GB" sz="2000" dirty="0">
                <a:latin typeface="+mn-lt"/>
              </a:rPr>
              <a:t>A combination of more than one of the </a:t>
            </a:r>
            <a:r>
              <a:rPr lang="en-GB" sz="2000" dirty="0" smtClean="0">
                <a:latin typeface="+mn-lt"/>
              </a:rPr>
              <a:t>above factors</a:t>
            </a:r>
            <a:endParaRPr lang="en-GB" sz="20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49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7" y="1196752"/>
            <a:ext cx="7415213" cy="535531"/>
          </a:xfrm>
        </p:spPr>
        <p:txBody>
          <a:bodyPr/>
          <a:lstStyle/>
          <a:p>
            <a:r>
              <a:rPr lang="en-GB" sz="3200" b="1" dirty="0" smtClean="0">
                <a:latin typeface="+mn-lt"/>
              </a:rPr>
              <a:t>Evaluation</a:t>
            </a:r>
            <a:endParaRPr lang="en-GB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2038860"/>
            <a:ext cx="8748464" cy="4713387"/>
          </a:xfrm>
        </p:spPr>
        <p:txBody>
          <a:bodyPr/>
          <a:lstStyle/>
          <a:p>
            <a:pPr marL="361890" indent="-361890">
              <a:lnSpc>
                <a:spcPct val="150000"/>
              </a:lnSpc>
            </a:pPr>
            <a:r>
              <a:rPr lang="en-GB" sz="2400" smtClean="0">
                <a:latin typeface="+mn-lt"/>
              </a:rPr>
              <a:t>Post-programme </a:t>
            </a:r>
            <a:r>
              <a:rPr lang="en-GB" sz="2400" dirty="0" smtClean="0">
                <a:latin typeface="+mn-lt"/>
              </a:rPr>
              <a:t>survey</a:t>
            </a:r>
          </a:p>
          <a:p>
            <a:pPr marL="361890" indent="-361890"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Feedback on how your learning has been applied</a:t>
            </a:r>
          </a:p>
          <a:p>
            <a:endParaRPr lang="en-GB" sz="24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5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80528" y="504230"/>
            <a:ext cx="7415213" cy="535531"/>
          </a:xfrm>
        </p:spPr>
        <p:txBody>
          <a:bodyPr/>
          <a:lstStyle/>
          <a:p>
            <a:r>
              <a:rPr lang="en-GB" sz="3200" b="1" dirty="0" smtClean="0">
                <a:latin typeface="+mn-lt"/>
              </a:rPr>
              <a:t>Identifying a Performance </a:t>
            </a:r>
            <a:r>
              <a:rPr lang="en-GB" sz="3200" b="1" dirty="0">
                <a:latin typeface="+mn-lt"/>
              </a:rPr>
              <a:t>I</a:t>
            </a:r>
            <a:r>
              <a:rPr lang="en-GB" sz="3200" b="1" dirty="0" smtClean="0">
                <a:latin typeface="+mn-lt"/>
              </a:rPr>
              <a:t>ssue</a:t>
            </a:r>
            <a:endParaRPr lang="en-GB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632" y="1310281"/>
            <a:ext cx="8640959" cy="5040560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b="1" dirty="0">
                <a:latin typeface="+mn-lt"/>
                <a:ea typeface="ＭＳ Ｐゴシック" panose="020B0600070205080204" pitchFamily="34" charset="-128"/>
              </a:rPr>
              <a:t>Poor </a:t>
            </a:r>
            <a:r>
              <a:rPr lang="en-GB" sz="2400" b="1" dirty="0" smtClean="0">
                <a:latin typeface="+mn-lt"/>
                <a:ea typeface="ＭＳ Ｐゴシック" panose="020B0600070205080204" pitchFamily="34" charset="-128"/>
              </a:rPr>
              <a:t>performance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000" b="1" dirty="0" smtClean="0">
              <a:latin typeface="+mn-lt"/>
              <a:ea typeface="ＭＳ Ｐゴシック" panose="020B0600070205080204" pitchFamily="34" charset="-128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>
                <a:latin typeface="+mn-lt"/>
                <a:ea typeface="ＭＳ Ｐゴシック" panose="020B0600070205080204" pitchFamily="34" charset="-128"/>
              </a:rPr>
              <a:t>Productivity </a:t>
            </a:r>
            <a:r>
              <a:rPr lang="en-GB" sz="2000" dirty="0">
                <a:latin typeface="+mn-lt"/>
                <a:ea typeface="ＭＳ Ｐゴシック" panose="020B0600070205080204" pitchFamily="34" charset="-128"/>
              </a:rPr>
              <a:t>issues </a:t>
            </a:r>
            <a:endParaRPr lang="en-GB" sz="2000" dirty="0" smtClean="0">
              <a:latin typeface="+mn-lt"/>
              <a:ea typeface="ＭＳ Ｐゴシック" panose="020B0600070205080204" pitchFamily="34" charset="-128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>
                <a:latin typeface="+mn-lt"/>
              </a:rPr>
              <a:t>Performance issues</a:t>
            </a:r>
            <a:endParaRPr lang="en-GB" sz="2000" dirty="0" smtClean="0">
              <a:latin typeface="+mn-lt"/>
              <a:ea typeface="ＭＳ Ｐゴシック" panose="020B0600070205080204" pitchFamily="34" charset="-128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>
                <a:latin typeface="+mn-lt"/>
              </a:rPr>
              <a:t>Complaints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>
                <a:latin typeface="+mn-lt"/>
              </a:rPr>
              <a:t>Criticism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>
                <a:latin typeface="+mn-lt"/>
              </a:rPr>
              <a:t>Manager’s </a:t>
            </a:r>
            <a:r>
              <a:rPr lang="en-GB" sz="2000" dirty="0">
                <a:latin typeface="+mn-lt"/>
              </a:rPr>
              <a:t>own </a:t>
            </a:r>
            <a:r>
              <a:rPr lang="en-GB" sz="2000" dirty="0" smtClean="0">
                <a:latin typeface="+mn-lt"/>
              </a:rPr>
              <a:t>observations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GB" sz="2000" dirty="0">
                <a:latin typeface="+mn-lt"/>
              </a:rPr>
              <a:t>E</a:t>
            </a:r>
            <a:r>
              <a:rPr lang="en-GB" sz="2000" dirty="0" smtClean="0">
                <a:latin typeface="+mn-lt"/>
              </a:rPr>
              <a:t>mployee keeps requesting help</a:t>
            </a:r>
            <a:endParaRPr lang="en-GB" sz="2000" dirty="0">
              <a:latin typeface="+mn-lt"/>
              <a:ea typeface="ＭＳ Ｐゴシック" panose="020B0600070205080204" pitchFamily="34" charset="-128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000" b="1" dirty="0" smtClean="0">
              <a:latin typeface="+mn-lt"/>
              <a:ea typeface="ＭＳ Ｐゴシック" panose="020B0600070205080204" pitchFamily="34" charset="-128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b="1" dirty="0" smtClean="0">
                <a:latin typeface="+mn-lt"/>
                <a:ea typeface="ＭＳ Ｐゴシック" panose="020B0600070205080204" pitchFamily="34" charset="-128"/>
              </a:rPr>
              <a:t>Misconduct</a:t>
            </a:r>
            <a:r>
              <a:rPr lang="en-GB" sz="2400" b="1" dirty="0">
                <a:latin typeface="+mn-lt"/>
                <a:ea typeface="ＭＳ Ｐゴシック" panose="020B0600070205080204" pitchFamily="34" charset="-128"/>
              </a:rPr>
              <a:t> </a:t>
            </a:r>
            <a:endParaRPr lang="en-GB" sz="2400" b="1" dirty="0" smtClean="0">
              <a:latin typeface="+mn-lt"/>
              <a:ea typeface="ＭＳ Ｐゴシック" panose="020B0600070205080204" pitchFamily="34" charset="-128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2000" b="1" dirty="0" smtClean="0">
              <a:latin typeface="+mn-lt"/>
              <a:ea typeface="ＭＳ Ｐゴシック" panose="020B0600070205080204" pitchFamily="34" charset="-128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>
                <a:latin typeface="+mn-lt"/>
                <a:ea typeface="ＭＳ Ｐゴシック" panose="020B0600070205080204" pitchFamily="34" charset="-128"/>
              </a:rPr>
              <a:t>Rudeness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>
                <a:latin typeface="+mn-lt"/>
                <a:ea typeface="ＭＳ Ｐゴシック" panose="020B0600070205080204" pitchFamily="34" charset="-128"/>
              </a:rPr>
              <a:t>Bullying </a:t>
            </a:r>
            <a:r>
              <a:rPr lang="en-GB" sz="2000" dirty="0">
                <a:latin typeface="+mn-lt"/>
                <a:ea typeface="ＭＳ Ｐゴシック" panose="020B0600070205080204" pitchFamily="34" charset="-128"/>
              </a:rPr>
              <a:t>and </a:t>
            </a:r>
            <a:r>
              <a:rPr lang="en-GB" sz="2000" dirty="0" smtClean="0">
                <a:latin typeface="+mn-lt"/>
                <a:ea typeface="ＭＳ Ｐゴシック" panose="020B0600070205080204" pitchFamily="34" charset="-128"/>
              </a:rPr>
              <a:t>harassment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2000" b="1" dirty="0" smtClean="0">
              <a:latin typeface="+mn-lt"/>
              <a:ea typeface="ＭＳ Ｐゴシック" panose="020B0600070205080204" pitchFamily="34" charset="-128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b="1" dirty="0">
                <a:latin typeface="+mn-lt"/>
                <a:ea typeface="ＭＳ Ｐゴシック" panose="020B0600070205080204" pitchFamily="34" charset="-128"/>
              </a:rPr>
              <a:t>Attendance problems </a:t>
            </a:r>
            <a:endParaRPr lang="en-GB" sz="2400" dirty="0" smtClean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50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08520" y="692696"/>
            <a:ext cx="7415213" cy="535531"/>
          </a:xfrm>
        </p:spPr>
        <p:txBody>
          <a:bodyPr/>
          <a:lstStyle/>
          <a:p>
            <a:r>
              <a:rPr lang="en-GB" sz="3200" b="1" dirty="0" smtClean="0">
                <a:solidFill>
                  <a:srgbClr val="002060"/>
                </a:solidFill>
                <a:latin typeface="+mn-lt"/>
                <a:ea typeface="ＭＳ Ｐゴシック" panose="020B0600070205080204" pitchFamily="34" charset="-128"/>
              </a:rPr>
              <a:t>Addressing Performance Issues</a:t>
            </a:r>
            <a:endParaRPr lang="en-GB" sz="32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315790"/>
            <a:ext cx="8640959" cy="5040560"/>
          </a:xfrm>
        </p:spPr>
        <p:txBody>
          <a:bodyPr/>
          <a:lstStyle/>
          <a:p>
            <a:pPr marL="914400" lvl="1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What is </a:t>
            </a:r>
            <a:r>
              <a:rPr lang="en-GB" sz="2400" dirty="0">
                <a:latin typeface="+mn-lt"/>
                <a:ea typeface="ＭＳ Ｐゴシック" panose="020B0600070205080204" pitchFamily="34" charset="-128"/>
              </a:rPr>
              <a:t>the </a:t>
            </a: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problem</a:t>
            </a:r>
          </a:p>
          <a:p>
            <a:pPr marL="914400" lvl="1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What is </a:t>
            </a:r>
            <a:r>
              <a:rPr lang="en-GB" sz="2400" dirty="0">
                <a:latin typeface="+mn-lt"/>
                <a:ea typeface="ＭＳ Ｐゴシック" panose="020B0600070205080204" pitchFamily="34" charset="-128"/>
              </a:rPr>
              <a:t>the </a:t>
            </a: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evidence</a:t>
            </a:r>
          </a:p>
          <a:p>
            <a:pPr marL="914400" lvl="1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Why </a:t>
            </a:r>
            <a:r>
              <a:rPr lang="en-GB" sz="2400" dirty="0">
                <a:latin typeface="+mn-lt"/>
                <a:ea typeface="ＭＳ Ｐゴシック" panose="020B0600070205080204" pitchFamily="34" charset="-128"/>
              </a:rPr>
              <a:t>you are </a:t>
            </a: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concerned</a:t>
            </a:r>
          </a:p>
          <a:p>
            <a:pPr marL="914400" lvl="1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Impact/s of </a:t>
            </a:r>
            <a:r>
              <a:rPr lang="en-GB" sz="2400" dirty="0">
                <a:latin typeface="+mn-lt"/>
                <a:ea typeface="ＭＳ Ｐゴシック" panose="020B0600070205080204" pitchFamily="34" charset="-128"/>
              </a:rPr>
              <a:t>the </a:t>
            </a: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problem</a:t>
            </a:r>
          </a:p>
          <a:p>
            <a:pPr marL="914400" lvl="1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Employee’s response</a:t>
            </a:r>
          </a:p>
          <a:p>
            <a:pPr marL="914400" lvl="1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What </a:t>
            </a:r>
            <a:r>
              <a:rPr lang="en-GB" sz="2400" dirty="0">
                <a:latin typeface="+mn-lt"/>
                <a:ea typeface="ＭＳ Ｐゴシック" panose="020B0600070205080204" pitchFamily="34" charset="-128"/>
              </a:rPr>
              <a:t>improvement is </a:t>
            </a: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needed</a:t>
            </a:r>
          </a:p>
          <a:p>
            <a:pPr marL="914400" lvl="1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Agree </a:t>
            </a:r>
            <a:r>
              <a:rPr lang="en-GB" sz="2400" dirty="0">
                <a:latin typeface="+mn-lt"/>
                <a:ea typeface="ＭＳ Ｐゴシック" panose="020B0600070205080204" pitchFamily="34" charset="-128"/>
              </a:rPr>
              <a:t>a course of </a:t>
            </a: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action</a:t>
            </a:r>
          </a:p>
          <a:p>
            <a:pPr marL="914400" lvl="1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Set </a:t>
            </a:r>
            <a:r>
              <a:rPr lang="en-GB" sz="2400" dirty="0">
                <a:latin typeface="+mn-lt"/>
                <a:ea typeface="ＭＳ Ｐゴシック" panose="020B0600070205080204" pitchFamily="34" charset="-128"/>
              </a:rPr>
              <a:t>a date for </a:t>
            </a: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review</a:t>
            </a:r>
          </a:p>
          <a:p>
            <a:pPr marL="914400" lvl="1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Summarise </a:t>
            </a:r>
            <a:r>
              <a:rPr lang="en-GB" sz="2400" dirty="0">
                <a:latin typeface="+mn-lt"/>
                <a:ea typeface="ＭＳ Ｐゴシック" panose="020B0600070205080204" pitchFamily="34" charset="-128"/>
              </a:rPr>
              <a:t>and check </a:t>
            </a: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understanding</a:t>
            </a:r>
            <a:endParaRPr lang="en-GB" sz="2400" dirty="0">
              <a:latin typeface="+mn-lt"/>
              <a:ea typeface="ＭＳ Ｐゴシック" panose="020B0600070205080204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51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7306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1196752"/>
            <a:ext cx="12313368" cy="978729"/>
          </a:xfrm>
        </p:spPr>
        <p:txBody>
          <a:bodyPr/>
          <a:lstStyle/>
          <a:p>
            <a:r>
              <a:rPr lang="en-GB" sz="3200" b="1" dirty="0" smtClean="0">
                <a:latin typeface="+mn-lt"/>
              </a:rPr>
              <a:t>Inef­fec­tive </a:t>
            </a:r>
            <a:r>
              <a:rPr lang="en-GB" sz="3200" b="1" dirty="0">
                <a:latin typeface="+mn-lt"/>
              </a:rPr>
              <a:t>and </a:t>
            </a:r>
            <a:r>
              <a:rPr lang="en-GB" sz="3200" b="1" dirty="0" smtClean="0">
                <a:latin typeface="+mn-lt"/>
              </a:rPr>
              <a:t>Uninspiring</a:t>
            </a:r>
            <a:r>
              <a:rPr lang="en-GB" sz="3200" b="1" dirty="0">
                <a:latin typeface="+mn-lt"/>
              </a:rPr>
              <a:t> </a:t>
            </a:r>
            <a:r>
              <a:rPr lang="en-GB" sz="3200" b="1" dirty="0" smtClean="0">
                <a:latin typeface="+mn-lt"/>
              </a:rPr>
              <a:t/>
            </a:r>
            <a:br>
              <a:rPr lang="en-GB" sz="3200" b="1" dirty="0" smtClean="0">
                <a:latin typeface="+mn-lt"/>
              </a:rPr>
            </a:br>
            <a:r>
              <a:rPr lang="en-GB" sz="3200" b="1" dirty="0" smtClean="0">
                <a:latin typeface="+mn-lt"/>
              </a:rPr>
              <a:t>Per­for­mance </a:t>
            </a:r>
            <a:r>
              <a:rPr lang="en-GB" sz="3200" b="1" dirty="0">
                <a:latin typeface="+mn-lt"/>
              </a:rPr>
              <a:t>Man­age­ment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2535172"/>
            <a:ext cx="7886700" cy="4351338"/>
          </a:xfrm>
        </p:spPr>
        <p:txBody>
          <a:bodyPr/>
          <a:lstStyle/>
          <a:p>
            <a:pPr lvl="1">
              <a:lnSpc>
                <a:spcPct val="200000"/>
              </a:lnSpc>
            </a:pPr>
            <a:r>
              <a:rPr lang="en-GB" sz="2400" dirty="0">
                <a:latin typeface="+mn-lt"/>
                <a:ea typeface="ＭＳ Ｐゴシック" panose="020B0600070205080204" pitchFamily="34" charset="-128"/>
              </a:rPr>
              <a:t>Your sys­tem </a:t>
            </a: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is not </a:t>
            </a:r>
            <a:r>
              <a:rPr lang="en-GB" sz="2400" dirty="0">
                <a:latin typeface="+mn-lt"/>
                <a:ea typeface="ＭＳ Ｐゴシック" panose="020B0600070205080204" pitchFamily="34" charset="-128"/>
              </a:rPr>
              <a:t>fair or </a:t>
            </a: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accu­rate</a:t>
            </a:r>
          </a:p>
          <a:p>
            <a:pPr lvl="1">
              <a:lnSpc>
                <a:spcPct val="200000"/>
              </a:lnSpc>
            </a:pP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Treat it as </a:t>
            </a:r>
            <a:r>
              <a:rPr lang="en-GB" sz="2400" dirty="0">
                <a:latin typeface="+mn-lt"/>
                <a:ea typeface="ＭＳ Ｐゴシック" panose="020B0600070205080204" pitchFamily="34" charset="-128"/>
              </a:rPr>
              <a:t>a ​“box-tick­ing” </a:t>
            </a: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exer­cise</a:t>
            </a:r>
          </a:p>
          <a:p>
            <a:pPr lvl="1">
              <a:lnSpc>
                <a:spcPct val="200000"/>
              </a:lnSpc>
            </a:pP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Rely </a:t>
            </a:r>
            <a:r>
              <a:rPr lang="en-GB" sz="2400" dirty="0">
                <a:latin typeface="+mn-lt"/>
                <a:ea typeface="ＭＳ Ｐゴシック" panose="020B0600070205080204" pitchFamily="34" charset="-128"/>
              </a:rPr>
              <a:t>too much on paper </a:t>
            </a:r>
            <a:endParaRPr lang="en-GB" sz="2400" dirty="0" smtClean="0">
              <a:latin typeface="+mn-lt"/>
              <a:ea typeface="ＭＳ Ｐゴシック" panose="020B0600070205080204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52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2999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80962" y="1156873"/>
            <a:ext cx="8515350" cy="978729"/>
          </a:xfrm>
        </p:spPr>
        <p:txBody>
          <a:bodyPr/>
          <a:lstStyle/>
          <a:p>
            <a:r>
              <a:rPr lang="en-GB" sz="3200" b="1" dirty="0">
                <a:solidFill>
                  <a:srgbClr val="002060"/>
                </a:solidFill>
                <a:latin typeface="+mn-lt"/>
                <a:ea typeface="ＭＳ Ｐゴシック" panose="020B0600070205080204" pitchFamily="34" charset="-128"/>
              </a:rPr>
              <a:t>Effec­tive Employ­ee Per­for­mance Management</a:t>
            </a:r>
            <a:endParaRPr lang="en-GB" sz="32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086331"/>
            <a:ext cx="7886700" cy="4351338"/>
          </a:xfrm>
        </p:spPr>
        <p:txBody>
          <a:bodyPr/>
          <a:lstStyle/>
          <a:p>
            <a:pPr lvl="1">
              <a:lnSpc>
                <a:spcPct val="150000"/>
              </a:lnSpc>
            </a:pP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Buy-in</a:t>
            </a:r>
          </a:p>
          <a:p>
            <a:pPr lvl="1">
              <a:lnSpc>
                <a:spcPct val="150000"/>
              </a:lnSpc>
            </a:pP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Con­tin­u­ous </a:t>
            </a:r>
            <a:r>
              <a:rPr lang="en-GB" sz="2400" dirty="0">
                <a:latin typeface="+mn-lt"/>
                <a:ea typeface="ＭＳ Ｐゴシック" panose="020B0600070205080204" pitchFamily="34" charset="-128"/>
              </a:rPr>
              <a:t>per­for­mance man­age­ment </a:t>
            </a: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cycle</a:t>
            </a:r>
          </a:p>
          <a:p>
            <a:pPr lvl="1">
              <a:lnSpc>
                <a:spcPct val="150000"/>
              </a:lnSpc>
            </a:pP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Mean­ing­ful </a:t>
            </a:r>
            <a:r>
              <a:rPr lang="en-GB" sz="2400" dirty="0">
                <a:latin typeface="+mn-lt"/>
                <a:ea typeface="ＭＳ Ｐゴシック" panose="020B0600070205080204" pitchFamily="34" charset="-128"/>
              </a:rPr>
              <a:t>per­for­mance </a:t>
            </a: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con­ver­sa­tions</a:t>
            </a:r>
          </a:p>
          <a:p>
            <a:pPr lvl="1">
              <a:lnSpc>
                <a:spcPct val="150000"/>
              </a:lnSpc>
            </a:pP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Mean­ing­ful </a:t>
            </a:r>
            <a:r>
              <a:rPr lang="en-GB" sz="2400" dirty="0">
                <a:latin typeface="+mn-lt"/>
                <a:ea typeface="ＭＳ Ｐゴシック" panose="020B0600070205080204" pitchFamily="34" charset="-128"/>
              </a:rPr>
              <a:t>per­for­mance </a:t>
            </a: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reviews </a:t>
            </a:r>
          </a:p>
          <a:p>
            <a:pPr lvl="1">
              <a:lnSpc>
                <a:spcPct val="150000"/>
              </a:lnSpc>
            </a:pP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Easy to monitor process</a:t>
            </a:r>
          </a:p>
          <a:p>
            <a:pPr lvl="1">
              <a:lnSpc>
                <a:spcPct val="150000"/>
              </a:lnSpc>
            </a:pP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Skills </a:t>
            </a:r>
            <a:r>
              <a:rPr lang="en-GB" sz="2400" dirty="0">
                <a:latin typeface="+mn-lt"/>
                <a:ea typeface="ＭＳ Ｐゴシック" panose="020B0600070205080204" pitchFamily="34" charset="-128"/>
              </a:rPr>
              <a:t>and will­ing­ness </a:t>
            </a:r>
            <a:endParaRPr lang="en-GB" sz="2400" dirty="0" smtClean="0">
              <a:latin typeface="+mn-lt"/>
              <a:ea typeface="ＭＳ Ｐゴシック" panose="020B0600070205080204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53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7553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54</a:t>
            </a:fld>
            <a:endParaRPr lang="en-GB" dirty="0"/>
          </a:p>
        </p:txBody>
      </p:sp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-70008"/>
            <a:ext cx="6913016" cy="978729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anchor="b"/>
          <a:lstStyle/>
          <a:p>
            <a:pPr algn="l" eaLnBrk="1" hangingPunct="1">
              <a:defRPr/>
            </a:pPr>
            <a:r>
              <a:rPr lang="en-GB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/>
            </a:r>
            <a:br>
              <a:rPr lang="en-GB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</a:br>
            <a:r>
              <a:rPr lang="en-GB" sz="3200" b="1" dirty="0" smtClean="0">
                <a:latin typeface="+mn-lt"/>
              </a:rPr>
              <a:t>Team knowledge and skills</a:t>
            </a:r>
            <a:endParaRPr lang="en-GB" sz="3200" dirty="0" smtClean="0">
              <a:latin typeface="+mn-lt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142583" y="1216027"/>
            <a:ext cx="6624736" cy="518318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KSF PDP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121 meetings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Team meetings</a:t>
            </a:r>
            <a:endParaRPr lang="en-GB" sz="2400" dirty="0">
              <a:latin typeface="+mn-lt"/>
              <a:cs typeface="Arial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  <a:cs typeface="Arial" charset="0"/>
              </a:rPr>
              <a:t>BALM method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  <a:cs typeface="Arial" charset="0"/>
              </a:rPr>
              <a:t>Skills Matrix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  <a:cs typeface="Arial" charset="0"/>
              </a:rPr>
              <a:t>Training Needs Analysis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  <a:cs typeface="Arial" charset="0"/>
              </a:rPr>
              <a:t>Competency checklists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NHS People Performance Management Toolkit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Regular Performance Reviews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 smtClean="0">
                <a:latin typeface="+mn-lt"/>
              </a:rPr>
              <a:t>180 </a:t>
            </a:r>
            <a:r>
              <a:rPr lang="en-GB" sz="2400" dirty="0">
                <a:latin typeface="+mn-lt"/>
              </a:rPr>
              <a:t>and 360 </a:t>
            </a:r>
            <a:r>
              <a:rPr lang="en-GB" sz="2400" dirty="0" smtClean="0">
                <a:latin typeface="+mn-lt"/>
              </a:rPr>
              <a:t>feedback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400" dirty="0">
                <a:latin typeface="+mn-lt"/>
              </a:rPr>
              <a:t>Regular Conversations</a:t>
            </a:r>
          </a:p>
          <a:p>
            <a:pPr marL="457125" indent="-457125">
              <a:spcBef>
                <a:spcPts val="600"/>
              </a:spcBef>
              <a:spcAft>
                <a:spcPts val="600"/>
              </a:spcAft>
            </a:pPr>
            <a:endParaRPr lang="en-GB" sz="2400" dirty="0" smtClean="0">
              <a:latin typeface="+mn-lt"/>
              <a:cs typeface="Arial" charset="0"/>
            </a:endParaRPr>
          </a:p>
        </p:txBody>
      </p:sp>
      <p:pic>
        <p:nvPicPr>
          <p:cNvPr id="6149" name="Picture 5" descr="C:\Users\Mannesh934\AppData\Local\Microsoft\Windows\Temporary Internet Files\Content.IE5\1C4ELE7T\team2[1]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54951" y="1216027"/>
            <a:ext cx="5130544" cy="33387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55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A NEW LEVEL OF THINKING by thaoquynh8320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268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56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915816" y="691407"/>
            <a:ext cx="6707188" cy="535531"/>
          </a:xfrm>
        </p:spPr>
        <p:txBody>
          <a:bodyPr/>
          <a:lstStyle/>
          <a:p>
            <a:r>
              <a:rPr lang="en-GB" sz="3200" b="1" dirty="0" smtClean="0">
                <a:latin typeface="+mn-lt"/>
              </a:rPr>
              <a:t>Skills Matrix</a:t>
            </a:r>
            <a:endParaRPr lang="en-GB" sz="3200" b="1" dirty="0">
              <a:latin typeface="+mn-lt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7144479"/>
              </p:ext>
            </p:extLst>
          </p:nvPr>
        </p:nvGraphicFramePr>
        <p:xfrm>
          <a:off x="323527" y="1340769"/>
          <a:ext cx="8424936" cy="4787919"/>
        </p:xfrm>
        <a:graphic>
          <a:graphicData uri="http://schemas.openxmlformats.org/drawingml/2006/table">
            <a:tbl>
              <a:tblPr/>
              <a:tblGrid>
                <a:gridCol w="1541764"/>
                <a:gridCol w="2251143"/>
                <a:gridCol w="2370777"/>
                <a:gridCol w="2261252"/>
              </a:tblGrid>
              <a:tr h="960153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Task</a:t>
                      </a:r>
                      <a:endParaRPr lang="en-GB" sz="2400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Resolve </a:t>
                      </a: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Customer Service Problems</a:t>
                      </a:r>
                      <a:endParaRPr lang="en-GB" sz="2400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1128078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              </a:t>
                      </a: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Skill</a:t>
                      </a:r>
                      <a:endParaRPr lang="en-GB" sz="2400" b="1" dirty="0" smtClean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endParaRPr lang="en-US" sz="2400" b="1" dirty="0" smtClean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Team</a:t>
                      </a:r>
                      <a:endParaRPr lang="en-GB" sz="2400" b="1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member</a:t>
                      </a:r>
                      <a:endParaRPr lang="en-GB" sz="2400" b="1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Detailed knowledge of products</a:t>
                      </a:r>
                      <a:endParaRPr lang="en-GB" sz="2400" b="1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Questioning and listening skills</a:t>
                      </a:r>
                      <a:endParaRPr lang="en-GB" sz="2400" b="1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Problem solving skills</a:t>
                      </a:r>
                      <a:endParaRPr lang="en-GB" sz="2400" b="1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6322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Name 1</a:t>
                      </a:r>
                      <a:endParaRPr lang="en-GB" sz="2400" b="1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en-US" sz="240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6322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Name 2</a:t>
                      </a:r>
                      <a:endParaRPr lang="en-GB" sz="2400" b="1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6322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Name 3</a:t>
                      </a:r>
                      <a:endParaRPr lang="en-GB" sz="2400" b="1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57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08162" y="509081"/>
            <a:ext cx="6707188" cy="535531"/>
          </a:xfrm>
        </p:spPr>
        <p:txBody>
          <a:bodyPr/>
          <a:lstStyle/>
          <a:p>
            <a:r>
              <a:rPr lang="en-GB" sz="3200" b="1" dirty="0" smtClean="0">
                <a:latin typeface="+mn-lt"/>
              </a:rPr>
              <a:t>Skills Matrix (Scoring)</a:t>
            </a:r>
            <a:endParaRPr lang="en-GB" sz="3200" b="1" dirty="0">
              <a:latin typeface="+mn-lt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6832354"/>
              </p:ext>
            </p:extLst>
          </p:nvPr>
        </p:nvGraphicFramePr>
        <p:xfrm>
          <a:off x="467545" y="1268761"/>
          <a:ext cx="8208912" cy="4896545"/>
        </p:xfrm>
        <a:graphic>
          <a:graphicData uri="http://schemas.openxmlformats.org/drawingml/2006/table">
            <a:tbl>
              <a:tblPr/>
              <a:tblGrid>
                <a:gridCol w="913392"/>
                <a:gridCol w="1645930"/>
                <a:gridCol w="5649590"/>
              </a:tblGrid>
              <a:tr h="407419">
                <a:tc gridSpan="3"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Scoring</a:t>
                      </a:r>
                      <a:endParaRPr lang="en-GB" sz="1600" b="1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6535" marR="66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64067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Score</a:t>
                      </a:r>
                      <a:endParaRPr lang="en-GB" sz="1600" b="1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6535" marR="66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Skill Level</a:t>
                      </a:r>
                      <a:endParaRPr lang="en-GB" sz="1600" b="1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6535" marR="66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Description</a:t>
                      </a:r>
                      <a:endParaRPr lang="en-GB" sz="1600" b="1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6535" marR="66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56265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5</a:t>
                      </a:r>
                      <a:endParaRPr lang="en-GB" sz="1600" b="1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6535" marR="66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Coach</a:t>
                      </a:r>
                      <a:endParaRPr lang="en-GB" sz="1600" b="1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6535" marR="66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6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Fully competent and experienced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6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Needs no assistance to complete tasks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6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Demonstrates ability to lead and train others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6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Seen as a Subject Matter Expert </a:t>
                      </a:r>
                    </a:p>
                  </a:txBody>
                  <a:tcPr marL="66535" marR="66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6265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4</a:t>
                      </a:r>
                      <a:endParaRPr lang="en-GB" sz="1600" b="1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6535" marR="66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Skilled</a:t>
                      </a:r>
                      <a:endParaRPr lang="en-GB" sz="1600" b="1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6535" marR="66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6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Capable and experienced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6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Demonstrates proficiency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6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Able to work independently with little help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6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Will be able to Coach with more time</a:t>
                      </a:r>
                    </a:p>
                  </a:txBody>
                  <a:tcPr marL="66535" marR="66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198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3</a:t>
                      </a:r>
                      <a:endParaRPr lang="en-GB" sz="1600" b="1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6535" marR="66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Not yet skilled</a:t>
                      </a:r>
                      <a:endParaRPr lang="en-GB" sz="1600" b="1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6535" marR="66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6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Able to perform at a basic level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6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Has some direct experience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6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Needs help from time to time</a:t>
                      </a:r>
                    </a:p>
                  </a:txBody>
                  <a:tcPr marL="66535" marR="66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198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2</a:t>
                      </a:r>
                      <a:endParaRPr lang="en-GB" sz="1600" b="1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6535" marR="66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Learning</a:t>
                      </a:r>
                      <a:endParaRPr lang="en-GB" sz="1600" b="1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6535" marR="66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6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Limited in ability or knowledge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6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Cannot perform for critical tasks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6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Needs significant help from others </a:t>
                      </a:r>
                    </a:p>
                  </a:txBody>
                  <a:tcPr marL="66535" marR="66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133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1</a:t>
                      </a:r>
                      <a:endParaRPr lang="en-GB" sz="1600" b="1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6535" marR="66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None / Low</a:t>
                      </a:r>
                      <a:endParaRPr lang="en-GB" sz="1600" b="1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66535" marR="66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6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Unable to perform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GB" sz="16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Little to no experience</a:t>
                      </a:r>
                    </a:p>
                  </a:txBody>
                  <a:tcPr marL="66535" marR="665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58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684584" y="231720"/>
            <a:ext cx="10009112" cy="867930"/>
          </a:xfrm>
        </p:spPr>
        <p:txBody>
          <a:bodyPr/>
          <a:lstStyle/>
          <a:p>
            <a:pPr algn="ctr"/>
            <a:r>
              <a:rPr lang="en-GB" sz="2800" b="1" dirty="0" smtClean="0">
                <a:latin typeface="+mn-lt"/>
              </a:rPr>
              <a:t>Training Needs Analysis </a:t>
            </a:r>
            <a:br>
              <a:rPr lang="en-GB" sz="2800" b="1" dirty="0" smtClean="0">
                <a:latin typeface="+mn-lt"/>
              </a:rPr>
            </a:br>
            <a:r>
              <a:rPr lang="en-GB" sz="2800" b="1" dirty="0" smtClean="0">
                <a:latin typeface="+mn-lt"/>
              </a:rPr>
              <a:t>(Attendance Management)</a:t>
            </a:r>
            <a:endParaRPr lang="en-GB" sz="2800" b="1" dirty="0">
              <a:latin typeface="+mn-lt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1147750"/>
              </p:ext>
            </p:extLst>
          </p:nvPr>
        </p:nvGraphicFramePr>
        <p:xfrm>
          <a:off x="251520" y="1213880"/>
          <a:ext cx="8719880" cy="5589239"/>
        </p:xfrm>
        <a:graphic>
          <a:graphicData uri="http://schemas.openxmlformats.org/drawingml/2006/table">
            <a:tbl>
              <a:tblPr/>
              <a:tblGrid>
                <a:gridCol w="2912439"/>
                <a:gridCol w="1843382"/>
                <a:gridCol w="2094516"/>
                <a:gridCol w="1869543"/>
              </a:tblGrid>
              <a:tr h="958474">
                <a:tc>
                  <a:txBody>
                    <a:bodyPr/>
                    <a:lstStyle/>
                    <a:p>
                      <a:pPr algn="ctr" hangingPunct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Topic</a:t>
                      </a:r>
                      <a:endParaRPr lang="en-GB" sz="1600" b="1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53073" marR="530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I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 would</a:t>
                      </a:r>
                      <a:r>
                        <a:rPr lang="en-US" sz="1600" b="1" dirty="0" smtClean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like refresher training</a:t>
                      </a:r>
                      <a:endParaRPr lang="en-GB" sz="1600" b="1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53073" marR="530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I feel competent in this </a:t>
                      </a:r>
                      <a:r>
                        <a:rPr lang="en-US" sz="1600" b="1" dirty="0" smtClean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area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 (N</a:t>
                      </a:r>
                      <a:r>
                        <a:rPr lang="en-US" sz="1600" b="1" dirty="0" smtClean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o 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further training </a:t>
                      </a:r>
                      <a:r>
                        <a:rPr lang="en-US" sz="1600" b="1" dirty="0" smtClean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needed)</a:t>
                      </a:r>
                      <a:endParaRPr lang="en-GB" sz="1600" b="1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53073" marR="530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I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 a</a:t>
                      </a:r>
                      <a:r>
                        <a:rPr lang="en-US" sz="1600" b="1" dirty="0" smtClean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m 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confident in this area and can help others learn</a:t>
                      </a:r>
                      <a:endParaRPr lang="en-GB" sz="1600" b="1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53073" marR="530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</a:tr>
              <a:tr h="718855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SzPts val="1000"/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en-GB" sz="1600" b="1" dirty="0">
                          <a:solidFill>
                            <a:srgbClr val="002060"/>
                          </a:solidFill>
                          <a:latin typeface="+mn-lt"/>
                        </a:rPr>
                        <a:t>Recognise our duty of care and Staff Governance standards</a:t>
                      </a:r>
                    </a:p>
                  </a:txBody>
                  <a:tcPr marL="53073" marR="530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53073" marR="530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en-US" sz="1600" b="1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53073" marR="530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en-US" sz="1600" b="1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53073" marR="530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3044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SzPts val="1000"/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en-GB" sz="1600" b="1" dirty="0">
                          <a:solidFill>
                            <a:srgbClr val="002060"/>
                          </a:solidFill>
                          <a:latin typeface="+mn-lt"/>
                        </a:rPr>
                        <a:t>Understand the absence reporting and recording requirements</a:t>
                      </a:r>
                    </a:p>
                  </a:txBody>
                  <a:tcPr marL="53073" marR="530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53073" marR="530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en-US" sz="1600" b="1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53073" marR="530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en-US" sz="1600" b="1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53073" marR="530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8696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SzPts val="1000"/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en-GB" sz="1600" b="1" dirty="0">
                          <a:solidFill>
                            <a:srgbClr val="002060"/>
                          </a:solidFill>
                          <a:latin typeface="+mn-lt"/>
                        </a:rPr>
                        <a:t>Dealing with short-term and long-term absences</a:t>
                      </a:r>
                    </a:p>
                  </a:txBody>
                  <a:tcPr marL="53073" marR="530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53073" marR="530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53073" marR="530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en-US" sz="1600" b="1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53073" marR="530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3044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SzPts val="1000"/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en-GB" sz="1600" b="1" dirty="0">
                          <a:solidFill>
                            <a:srgbClr val="002060"/>
                          </a:solidFill>
                          <a:latin typeface="+mn-lt"/>
                        </a:rPr>
                        <a:t>Understand how to use attendance data and its use to identify trigger points</a:t>
                      </a:r>
                    </a:p>
                  </a:txBody>
                  <a:tcPr marL="53073" marR="530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53073" marR="530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53073" marR="530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en-US" sz="1600" b="1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53073" marR="530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8855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SzPts val="1000"/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en-GB" sz="1600" b="1" dirty="0">
                          <a:solidFill>
                            <a:srgbClr val="002060"/>
                          </a:solidFill>
                          <a:latin typeface="+mn-lt"/>
                        </a:rPr>
                        <a:t>Recognise formal and informal approaches and interventions</a:t>
                      </a:r>
                    </a:p>
                  </a:txBody>
                  <a:tcPr marL="53073" marR="530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en-US" sz="1600" b="1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53073" marR="530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53073" marR="530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53073" marR="530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416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Return to Work interviews</a:t>
                      </a:r>
                      <a:endParaRPr lang="en-GB" sz="1600" b="1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53073" marR="530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53073" marR="530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en-US" sz="1600" b="1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53073" marR="530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53073" marR="530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8855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+mn-lt"/>
                          <a:ea typeface="Times New Roman"/>
                        </a:rPr>
                        <a:t>Making appropriate Occupational Health referrals</a:t>
                      </a:r>
                      <a:endParaRPr lang="en-GB" sz="1600" b="1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53073" marR="530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53073" marR="530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53073" marR="530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00206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53073" marR="530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42" y="1388628"/>
            <a:ext cx="8605019" cy="1421928"/>
          </a:xfrm>
        </p:spPr>
        <p:txBody>
          <a:bodyPr/>
          <a:lstStyle/>
          <a:p>
            <a:r>
              <a:rPr lang="en-GB" sz="3200" b="1" dirty="0" smtClean="0">
                <a:latin typeface="+mn-lt"/>
              </a:rPr>
              <a:t>NHS People Performance Management </a:t>
            </a:r>
            <a:r>
              <a:rPr lang="en-GB" sz="3200" b="1" dirty="0">
                <a:latin typeface="+mn-lt"/>
              </a:rPr>
              <a:t>T</a:t>
            </a:r>
            <a:r>
              <a:rPr lang="en-GB" sz="3200" b="1" dirty="0" smtClean="0">
                <a:latin typeface="+mn-lt"/>
              </a:rPr>
              <a:t>oolkit</a:t>
            </a:r>
            <a:r>
              <a:rPr lang="en-GB" sz="3200" b="1" dirty="0">
                <a:latin typeface="+mn-lt"/>
              </a:rPr>
              <a:t/>
            </a:r>
            <a:br>
              <a:rPr lang="en-GB" sz="3200" b="1" dirty="0">
                <a:latin typeface="+mn-lt"/>
              </a:rPr>
            </a:br>
            <a:endParaRPr lang="en-GB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821" y="2564904"/>
            <a:ext cx="8245859" cy="3442618"/>
          </a:xfrm>
        </p:spPr>
        <p:txBody>
          <a:bodyPr/>
          <a:lstStyle/>
          <a:p>
            <a:pPr marL="628650" lvl="1" indent="-171450">
              <a:lnSpc>
                <a:spcPct val="150000"/>
              </a:lnSpc>
            </a:pPr>
            <a:r>
              <a:rPr lang="en-GB" sz="2400" dirty="0">
                <a:latin typeface="+mn-lt"/>
                <a:ea typeface="ＭＳ Ｐゴシック" panose="020B0600070205080204" pitchFamily="34" charset="-128"/>
              </a:rPr>
              <a:t>How </a:t>
            </a: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to review </a:t>
            </a:r>
            <a:r>
              <a:rPr lang="en-GB" sz="2400" dirty="0">
                <a:latin typeface="+mn-lt"/>
                <a:ea typeface="ＭＳ Ｐゴシック" panose="020B0600070205080204" pitchFamily="34" charset="-128"/>
              </a:rPr>
              <a:t>performance on an ongoing </a:t>
            </a: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basis</a:t>
            </a:r>
          </a:p>
          <a:p>
            <a:pPr marL="628650" lvl="1" indent="-171450">
              <a:lnSpc>
                <a:spcPct val="150000"/>
              </a:lnSpc>
            </a:pP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What </a:t>
            </a:r>
            <a:r>
              <a:rPr lang="en-GB" sz="2400" dirty="0">
                <a:latin typeface="+mn-lt"/>
                <a:ea typeface="ＭＳ Ｐゴシック" panose="020B0600070205080204" pitchFamily="34" charset="-128"/>
              </a:rPr>
              <a:t>to do if a member of your team is </a:t>
            </a: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underperforming</a:t>
            </a:r>
            <a:endParaRPr lang="en-GB" sz="2400" dirty="0">
              <a:latin typeface="+mn-lt"/>
              <a:ea typeface="ＭＳ Ｐゴシック" panose="020B0600070205080204" pitchFamily="34" charset="-128"/>
            </a:endParaRPr>
          </a:p>
          <a:p>
            <a:pPr marL="628650" lvl="1" indent="-171450">
              <a:lnSpc>
                <a:spcPct val="150000"/>
              </a:lnSpc>
            </a:pPr>
            <a:r>
              <a:rPr lang="en-GB" sz="2400" dirty="0">
                <a:latin typeface="+mn-lt"/>
                <a:ea typeface="ＭＳ Ｐゴシック" panose="020B0600070205080204" pitchFamily="34" charset="-128"/>
              </a:rPr>
              <a:t>How </a:t>
            </a: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to give </a:t>
            </a:r>
            <a:r>
              <a:rPr lang="en-GB" sz="2400" dirty="0">
                <a:latin typeface="+mn-lt"/>
                <a:ea typeface="ＭＳ Ｐゴシック" panose="020B0600070205080204" pitchFamily="34" charset="-128"/>
              </a:rPr>
              <a:t>constructive </a:t>
            </a: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feedback</a:t>
            </a:r>
            <a:endParaRPr lang="en-GB" sz="2400" dirty="0">
              <a:latin typeface="+mn-lt"/>
              <a:ea typeface="ＭＳ Ｐゴシック" panose="020B0600070205080204" pitchFamily="34" charset="-128"/>
            </a:endParaRPr>
          </a:p>
          <a:p>
            <a:pPr marL="628650" lvl="1" indent="-171450">
              <a:lnSpc>
                <a:spcPct val="150000"/>
              </a:lnSpc>
            </a:pPr>
            <a:r>
              <a:rPr lang="en-GB" sz="2400" dirty="0">
                <a:latin typeface="+mn-lt"/>
                <a:ea typeface="ＭＳ Ｐゴシック" panose="020B0600070205080204" pitchFamily="34" charset="-128"/>
              </a:rPr>
              <a:t>How </a:t>
            </a: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to support </a:t>
            </a:r>
            <a:r>
              <a:rPr lang="en-GB" sz="2400" dirty="0">
                <a:latin typeface="+mn-lt"/>
                <a:ea typeface="ＭＳ Ｐゴシック" panose="020B0600070205080204" pitchFamily="34" charset="-128"/>
              </a:rPr>
              <a:t>staff who are high </a:t>
            </a: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achieving</a:t>
            </a:r>
            <a:endParaRPr lang="en-GB" sz="2400" dirty="0">
              <a:latin typeface="+mn-lt"/>
              <a:ea typeface="ＭＳ Ｐゴシック" panose="020B0600070205080204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59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2871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988" y="1646238"/>
            <a:ext cx="8172400" cy="535531"/>
          </a:xfrm>
        </p:spPr>
        <p:txBody>
          <a:bodyPr/>
          <a:lstStyle/>
          <a:p>
            <a:pPr algn="ctr"/>
            <a:r>
              <a:rPr lang="en-GB" sz="3200" b="1" dirty="0" smtClean="0">
                <a:latin typeface="+mn-lt"/>
              </a:rPr>
              <a:t>Essential Skills for Managers</a:t>
            </a:r>
            <a:endParaRPr lang="en-GB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GB" sz="4000" dirty="0" smtClean="0">
              <a:latin typeface="+mn-lt"/>
            </a:endParaRPr>
          </a:p>
          <a:p>
            <a:pPr algn="ctr">
              <a:buNone/>
            </a:pPr>
            <a:r>
              <a:rPr lang="en-GB" sz="3200" b="1" dirty="0" smtClean="0">
                <a:latin typeface="+mn-lt"/>
              </a:rPr>
              <a:t>Session 1</a:t>
            </a:r>
            <a:endParaRPr lang="en-GB" sz="4000" b="1" dirty="0">
              <a:latin typeface="+mn-lt"/>
            </a:endParaRPr>
          </a:p>
          <a:p>
            <a:pPr algn="ctr">
              <a:buNone/>
            </a:pPr>
            <a:r>
              <a:rPr lang="en-GB" sz="3200" b="1" dirty="0" smtClean="0">
                <a:latin typeface="+mn-lt"/>
              </a:rPr>
              <a:t>Communicating and Influencing</a:t>
            </a:r>
            <a:endParaRPr lang="en-GB" sz="3200" b="1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6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60</a:t>
            </a:fld>
            <a:endParaRPr lang="en-GB" dirty="0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520" y="805907"/>
            <a:ext cx="6839148" cy="535531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anchor="b"/>
          <a:lstStyle/>
          <a:p>
            <a:pPr algn="l" eaLnBrk="1" hangingPunct="1"/>
            <a:r>
              <a:rPr lang="en-US" sz="3200" b="1" dirty="0" smtClean="0">
                <a:latin typeface="+mn-lt"/>
                <a:cs typeface="Arial" charset="0"/>
              </a:rPr>
              <a:t>Developing Your Team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863601" y="1565351"/>
            <a:ext cx="8280400" cy="337581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/>
          <a:lstStyle/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latin typeface="+mn-lt"/>
                <a:cs typeface="Arial" charset="0"/>
              </a:rPr>
              <a:t>KSF/PDP&amp;R 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latin typeface="+mn-lt"/>
                <a:cs typeface="Arial" charset="0"/>
              </a:rPr>
              <a:t>Show and Tell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latin typeface="+mn-lt"/>
                <a:cs typeface="Arial" charset="0"/>
              </a:rPr>
              <a:t>Coaching, mentoring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latin typeface="+mn-lt"/>
                <a:cs typeface="Arial" charset="0"/>
              </a:rPr>
              <a:t>Sharing experience and knowledge 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latin typeface="+mn-lt"/>
                <a:cs typeface="Arial" charset="0"/>
              </a:rPr>
              <a:t>Shadowing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latin typeface="+mn-lt"/>
                <a:cs typeface="Arial" charset="0"/>
              </a:rPr>
              <a:t>Training courses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latin typeface="+mn-lt"/>
                <a:cs typeface="Arial" charset="0"/>
              </a:rPr>
              <a:t>e-Learning (LearnPro, TURAS Learn) 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latin typeface="+mn-lt"/>
                <a:cs typeface="Arial" charset="0"/>
              </a:rPr>
              <a:t>Delegation</a:t>
            </a:r>
            <a:endParaRPr lang="en-US" sz="2400" dirty="0" smtClean="0">
              <a:latin typeface="+mn-lt"/>
            </a:endParaRPr>
          </a:p>
        </p:txBody>
      </p:sp>
      <p:sp>
        <p:nvSpPr>
          <p:cNvPr id="11268" name="Text Box 5"/>
          <p:cNvSpPr txBox="1">
            <a:spLocks noChangeArrowheads="1"/>
          </p:cNvSpPr>
          <p:nvPr/>
        </p:nvSpPr>
        <p:spPr bwMode="auto">
          <a:xfrm>
            <a:off x="8243889" y="6381751"/>
            <a:ext cx="900112" cy="44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13" rIns="91425" bIns="45713"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612576" y="5013176"/>
            <a:ext cx="7183225" cy="646331"/>
          </a:xfrm>
        </p:spPr>
        <p:txBody>
          <a:bodyPr/>
          <a:lstStyle/>
          <a:p>
            <a:r>
              <a:rPr lang="en-GB" b="1" dirty="0">
                <a:latin typeface="+mn-lt"/>
              </a:rPr>
              <a:t>Time Management</a:t>
            </a:r>
            <a:endParaRPr lang="en-GB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4153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556792"/>
            <a:ext cx="826383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n-GB" sz="3200" b="1" dirty="0">
                <a:latin typeface="+mn-lt"/>
              </a:rPr>
              <a:t>Time management is the process of </a:t>
            </a:r>
            <a:r>
              <a:rPr lang="en-GB" sz="3200" b="1" dirty="0" smtClean="0">
                <a:latin typeface="+mn-lt"/>
              </a:rPr>
              <a:t>organising </a:t>
            </a:r>
            <a:r>
              <a:rPr lang="en-GB" sz="3200" b="1" dirty="0">
                <a:latin typeface="+mn-lt"/>
              </a:rPr>
              <a:t>and planning how to divide your time between different activities. </a:t>
            </a:r>
            <a:endParaRPr lang="en-GB" sz="3200" b="1" dirty="0" smtClean="0">
              <a:latin typeface="+mn-lt"/>
            </a:endParaRPr>
          </a:p>
          <a:p>
            <a:pPr marL="0" indent="0">
              <a:buNone/>
            </a:pPr>
            <a:endParaRPr lang="en-GB" sz="1400" dirty="0" smtClean="0"/>
          </a:p>
          <a:p>
            <a:endParaRPr lang="en-GB" sz="1400" dirty="0"/>
          </a:p>
          <a:p>
            <a:pPr marL="0" indent="0" algn="ctr">
              <a:buNone/>
            </a:pPr>
            <a:r>
              <a:rPr lang="en-GB" sz="2400" b="1" dirty="0" smtClean="0">
                <a:latin typeface="+mn-lt"/>
              </a:rPr>
              <a:t>Remember</a:t>
            </a:r>
            <a:endParaRPr lang="en-GB" sz="2400" b="1" dirty="0">
              <a:latin typeface="+mn-lt"/>
            </a:endParaRPr>
          </a:p>
          <a:p>
            <a:pPr marL="0" indent="0" algn="ctr">
              <a:buNone/>
            </a:pPr>
            <a:r>
              <a:rPr lang="en-GB" sz="2400" b="1" dirty="0" smtClean="0">
                <a:latin typeface="+mn-lt"/>
              </a:rPr>
              <a:t>The </a:t>
            </a:r>
            <a:r>
              <a:rPr lang="en-GB" sz="2400" b="1" dirty="0">
                <a:latin typeface="+mn-lt"/>
              </a:rPr>
              <a:t>highest achievers manage their time exceptionally well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62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575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2060848"/>
            <a:ext cx="7415213" cy="535531"/>
          </a:xfrm>
        </p:spPr>
        <p:txBody>
          <a:bodyPr/>
          <a:lstStyle/>
          <a:p>
            <a:r>
              <a:rPr lang="en-GB" sz="3200" b="1" dirty="0">
                <a:solidFill>
                  <a:srgbClr val="002060"/>
                </a:solidFill>
                <a:latin typeface="+mn-lt"/>
                <a:ea typeface="ＭＳ Ｐゴシック" panose="020B0600070205080204" pitchFamily="34" charset="-128"/>
              </a:rPr>
              <a:t>Principles of Good Time Management</a:t>
            </a:r>
            <a:endParaRPr lang="en-GB" sz="32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63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15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64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1437" y="692696"/>
            <a:ext cx="7415213" cy="535531"/>
          </a:xfrm>
        </p:spPr>
        <p:txBody>
          <a:bodyPr/>
          <a:lstStyle/>
          <a:p>
            <a:r>
              <a:rPr lang="en-GB" sz="3200" b="1" dirty="0" smtClean="0">
                <a:latin typeface="+mn-lt"/>
              </a:rPr>
              <a:t>Prioritising</a:t>
            </a:r>
            <a:endParaRPr lang="en-GB" sz="3200" b="1" dirty="0"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71600" y="1628800"/>
            <a:ext cx="86409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  <a:latin typeface="+mn-lt"/>
              </a:rPr>
              <a:t>Tasks can be grouped into 4 categories:</a:t>
            </a:r>
          </a:p>
          <a:p>
            <a:endParaRPr lang="en-GB" sz="2400" dirty="0">
              <a:solidFill>
                <a:srgbClr val="002060"/>
              </a:solidFill>
              <a:latin typeface="+mn-lt"/>
            </a:endParaRPr>
          </a:p>
          <a:p>
            <a:pPr marL="628575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2060"/>
                </a:solidFill>
                <a:latin typeface="+mn-lt"/>
              </a:rPr>
              <a:t>Urgent </a:t>
            </a:r>
            <a:r>
              <a:rPr lang="en-GB" sz="2400" dirty="0">
                <a:solidFill>
                  <a:srgbClr val="002060"/>
                </a:solidFill>
                <a:latin typeface="+mn-lt"/>
              </a:rPr>
              <a:t>and important</a:t>
            </a:r>
          </a:p>
          <a:p>
            <a:pPr marL="628575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2060"/>
                </a:solidFill>
                <a:latin typeface="+mn-lt"/>
              </a:rPr>
              <a:t>Not urgent, </a:t>
            </a:r>
            <a:r>
              <a:rPr lang="en-GB" sz="2400" dirty="0">
                <a:solidFill>
                  <a:srgbClr val="002060"/>
                </a:solidFill>
                <a:latin typeface="+mn-lt"/>
              </a:rPr>
              <a:t>but important</a:t>
            </a:r>
          </a:p>
          <a:p>
            <a:pPr marL="628575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2060"/>
                </a:solidFill>
                <a:latin typeface="+mn-lt"/>
              </a:rPr>
              <a:t>Urgent, </a:t>
            </a:r>
            <a:r>
              <a:rPr lang="en-GB" sz="2400" dirty="0">
                <a:solidFill>
                  <a:srgbClr val="002060"/>
                </a:solidFill>
                <a:latin typeface="+mn-lt"/>
              </a:rPr>
              <a:t>but not important</a:t>
            </a:r>
          </a:p>
          <a:p>
            <a:pPr marL="628575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02060"/>
                </a:solidFill>
                <a:latin typeface="+mn-lt"/>
              </a:rPr>
              <a:t>Neither urgent, </a:t>
            </a:r>
            <a:r>
              <a:rPr lang="en-GB" sz="2400" dirty="0">
                <a:solidFill>
                  <a:srgbClr val="002060"/>
                </a:solidFill>
                <a:latin typeface="+mn-lt"/>
              </a:rPr>
              <a:t>nor important</a:t>
            </a:r>
          </a:p>
          <a:p>
            <a:endParaRPr lang="en-GB" sz="2400" dirty="0">
              <a:solidFill>
                <a:srgbClr val="00206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0141"/>
            <a:ext cx="7415213" cy="535531"/>
          </a:xfrm>
        </p:spPr>
        <p:txBody>
          <a:bodyPr/>
          <a:lstStyle/>
          <a:p>
            <a:r>
              <a:rPr lang="en-GB" sz="3200" b="1" dirty="0">
                <a:latin typeface="+mn-lt"/>
              </a:rPr>
              <a:t>Prioritising</a:t>
            </a:r>
            <a:endParaRPr lang="en-GB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650342"/>
            <a:ext cx="8280920" cy="4351338"/>
          </a:xfrm>
        </p:spPr>
        <p:txBody>
          <a:bodyPr/>
          <a:lstStyle/>
          <a:p>
            <a:pPr lvl="1"/>
            <a:r>
              <a:rPr lang="en-GB" sz="2400" dirty="0">
                <a:latin typeface="+mn-lt"/>
              </a:rPr>
              <a:t>By the end of the year I must, should, </a:t>
            </a:r>
            <a:r>
              <a:rPr lang="en-GB" sz="2400" dirty="0" smtClean="0">
                <a:latin typeface="+mn-lt"/>
              </a:rPr>
              <a:t>could…</a:t>
            </a:r>
            <a:endParaRPr lang="en-GB" sz="2400" dirty="0">
              <a:latin typeface="+mn-lt"/>
            </a:endParaRPr>
          </a:p>
          <a:p>
            <a:pPr lvl="1"/>
            <a:r>
              <a:rPr lang="en-GB" sz="2400" dirty="0">
                <a:latin typeface="+mn-lt"/>
              </a:rPr>
              <a:t>By the end of the month I must, should, </a:t>
            </a:r>
            <a:r>
              <a:rPr lang="en-GB" sz="2400" dirty="0" smtClean="0">
                <a:latin typeface="+mn-lt"/>
              </a:rPr>
              <a:t>could….</a:t>
            </a:r>
            <a:endParaRPr lang="en-GB" sz="2400" dirty="0">
              <a:latin typeface="+mn-lt"/>
            </a:endParaRPr>
          </a:p>
          <a:p>
            <a:pPr lvl="1"/>
            <a:r>
              <a:rPr lang="en-GB" sz="2400" b="1" dirty="0">
                <a:latin typeface="+mn-lt"/>
              </a:rPr>
              <a:t>By the end of the week I must, should, </a:t>
            </a:r>
            <a:r>
              <a:rPr lang="en-GB" sz="2400" b="1" dirty="0" smtClean="0">
                <a:latin typeface="+mn-lt"/>
              </a:rPr>
              <a:t>could….</a:t>
            </a:r>
            <a:endParaRPr lang="en-GB" sz="2400" b="1" dirty="0">
              <a:latin typeface="+mn-lt"/>
            </a:endParaRPr>
          </a:p>
          <a:p>
            <a:pPr lvl="1"/>
            <a:r>
              <a:rPr lang="en-GB" sz="2400" b="1" dirty="0">
                <a:latin typeface="+mn-lt"/>
              </a:rPr>
              <a:t>By the end of the day I must, should, </a:t>
            </a:r>
            <a:r>
              <a:rPr lang="en-GB" sz="2400" b="1" dirty="0" smtClean="0">
                <a:latin typeface="+mn-lt"/>
              </a:rPr>
              <a:t>could…..</a:t>
            </a:r>
            <a:endParaRPr lang="en-GB" sz="2400" b="1" dirty="0">
              <a:latin typeface="+mn-lt"/>
            </a:endParaRPr>
          </a:p>
          <a:p>
            <a:pPr algn="ctr">
              <a:buNone/>
            </a:pPr>
            <a:endParaRPr lang="en-GB" sz="2400" dirty="0">
              <a:latin typeface="+mn-lt"/>
            </a:endParaRPr>
          </a:p>
          <a:p>
            <a:pPr marL="0" indent="0">
              <a:buNone/>
            </a:pPr>
            <a:r>
              <a:rPr lang="en-GB" sz="2400" dirty="0">
                <a:latin typeface="+mn-lt"/>
              </a:rPr>
              <a:t>We tend to focus on the bottom 2 sometimes having to include an extra bullet</a:t>
            </a:r>
          </a:p>
          <a:p>
            <a:pPr lvl="1"/>
            <a:r>
              <a:rPr lang="en-GB" sz="2400" b="1" dirty="0">
                <a:latin typeface="+mn-lt"/>
              </a:rPr>
              <a:t>before lunch </a:t>
            </a:r>
            <a:r>
              <a:rPr lang="en-GB" sz="2400" b="1" dirty="0" smtClean="0">
                <a:latin typeface="+mn-lt"/>
              </a:rPr>
              <a:t>time</a:t>
            </a:r>
            <a:r>
              <a:rPr lang="en-GB" sz="2400" b="1" dirty="0">
                <a:latin typeface="+mn-lt"/>
              </a:rPr>
              <a:t> </a:t>
            </a:r>
            <a:r>
              <a:rPr lang="en-GB" sz="2400" b="1" dirty="0" smtClean="0">
                <a:latin typeface="+mn-lt"/>
              </a:rPr>
              <a:t>I must do….</a:t>
            </a:r>
            <a:endParaRPr lang="en-GB" sz="2400" b="1" dirty="0">
              <a:latin typeface="+mn-lt"/>
            </a:endParaRPr>
          </a:p>
          <a:p>
            <a:endParaRPr lang="en-GB" sz="24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65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2429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0141"/>
            <a:ext cx="7415213" cy="535531"/>
          </a:xfrm>
        </p:spPr>
        <p:txBody>
          <a:bodyPr/>
          <a:lstStyle/>
          <a:p>
            <a:r>
              <a:rPr lang="en-GB" sz="3200" b="1" dirty="0">
                <a:latin typeface="+mn-lt"/>
              </a:rPr>
              <a:t>Priority </a:t>
            </a:r>
            <a:r>
              <a:rPr lang="en-GB" sz="3200" b="1" dirty="0" smtClean="0">
                <a:latin typeface="+mn-lt"/>
              </a:rPr>
              <a:t>Matrix</a:t>
            </a:r>
            <a:endParaRPr lang="en-GB" sz="3200" b="1" dirty="0">
              <a:latin typeface="+mn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66</a:t>
            </a:fld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816198"/>
            <a:ext cx="7488832" cy="4722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36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67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08520" y="589801"/>
            <a:ext cx="7415213" cy="535531"/>
          </a:xfrm>
        </p:spPr>
        <p:txBody>
          <a:bodyPr/>
          <a:lstStyle/>
          <a:p>
            <a:r>
              <a:rPr lang="en-GB" sz="3200" b="1" dirty="0" smtClean="0">
                <a:latin typeface="+mn-lt"/>
              </a:rPr>
              <a:t>Time Management Tips</a:t>
            </a:r>
            <a:endParaRPr lang="en-GB" sz="3200" b="1" dirty="0"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99592" y="1556792"/>
            <a:ext cx="85689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 smtClean="0">
                <a:solidFill>
                  <a:srgbClr val="002060"/>
                </a:solidFill>
                <a:latin typeface="+mn-lt"/>
              </a:rPr>
              <a:t>Use </a:t>
            </a:r>
            <a:r>
              <a:rPr lang="en-GB" sz="2400" b="1" dirty="0">
                <a:solidFill>
                  <a:srgbClr val="002060"/>
                </a:solidFill>
                <a:latin typeface="+mn-lt"/>
              </a:rPr>
              <a:t>A ‘To Do’ </a:t>
            </a:r>
            <a:r>
              <a:rPr lang="en-GB" sz="2400" b="1" dirty="0" smtClean="0">
                <a:solidFill>
                  <a:srgbClr val="002060"/>
                </a:solidFill>
                <a:latin typeface="+mn-lt"/>
              </a:rPr>
              <a:t>List</a:t>
            </a:r>
          </a:p>
          <a:p>
            <a:endParaRPr lang="en-GB" sz="2400" b="1" dirty="0" smtClean="0">
              <a:solidFill>
                <a:srgbClr val="002060"/>
              </a:solidFill>
              <a:latin typeface="+mn-lt"/>
            </a:endParaRPr>
          </a:p>
          <a:p>
            <a:r>
              <a:rPr lang="en-GB" sz="2400" b="1" dirty="0" smtClean="0">
                <a:solidFill>
                  <a:srgbClr val="002060"/>
                </a:solidFill>
                <a:latin typeface="+mn-lt"/>
              </a:rPr>
              <a:t>Pick </a:t>
            </a:r>
            <a:r>
              <a:rPr lang="en-GB" sz="2400" b="1" dirty="0">
                <a:solidFill>
                  <a:srgbClr val="002060"/>
                </a:solidFill>
                <a:latin typeface="+mn-lt"/>
              </a:rPr>
              <a:t>Your </a:t>
            </a:r>
            <a:r>
              <a:rPr lang="en-GB" sz="2400" b="1" dirty="0" smtClean="0">
                <a:solidFill>
                  <a:srgbClr val="002060"/>
                </a:solidFill>
                <a:latin typeface="+mn-lt"/>
              </a:rPr>
              <a:t>Moment</a:t>
            </a:r>
          </a:p>
          <a:p>
            <a:endParaRPr lang="en-GB" sz="2400" b="1" dirty="0" smtClean="0">
              <a:solidFill>
                <a:srgbClr val="002060"/>
              </a:solidFill>
              <a:latin typeface="+mn-lt"/>
            </a:endParaRPr>
          </a:p>
          <a:p>
            <a:r>
              <a:rPr lang="en-GB" sz="2400" b="1" dirty="0" smtClean="0">
                <a:solidFill>
                  <a:srgbClr val="002060"/>
                </a:solidFill>
                <a:latin typeface="+mn-lt"/>
              </a:rPr>
              <a:t>Do not Procrastinate, </a:t>
            </a:r>
            <a:r>
              <a:rPr lang="en-GB" sz="2400" b="1" dirty="0">
                <a:solidFill>
                  <a:srgbClr val="002060"/>
                </a:solidFill>
                <a:latin typeface="+mn-lt"/>
              </a:rPr>
              <a:t>but Do Ask Why </a:t>
            </a:r>
            <a:r>
              <a:rPr lang="en-GB" sz="2400" b="1" dirty="0" smtClean="0">
                <a:solidFill>
                  <a:srgbClr val="002060"/>
                </a:solidFill>
                <a:latin typeface="+mn-lt"/>
              </a:rPr>
              <a:t>You are Tempted</a:t>
            </a:r>
          </a:p>
          <a:p>
            <a:pPr>
              <a:buNone/>
            </a:pPr>
            <a:endParaRPr lang="en-GB" sz="2400" b="1" dirty="0" smtClean="0">
              <a:solidFill>
                <a:srgbClr val="002060"/>
              </a:solidFill>
              <a:latin typeface="+mn-lt"/>
            </a:endParaRPr>
          </a:p>
          <a:p>
            <a:pPr>
              <a:buNone/>
            </a:pPr>
            <a:r>
              <a:rPr lang="en-GB" sz="2400" b="1" dirty="0" smtClean="0">
                <a:solidFill>
                  <a:srgbClr val="002060"/>
                </a:solidFill>
                <a:latin typeface="+mn-lt"/>
              </a:rPr>
              <a:t>Keep </a:t>
            </a:r>
            <a:r>
              <a:rPr lang="en-GB" sz="2400" b="1" dirty="0">
                <a:solidFill>
                  <a:srgbClr val="002060"/>
                </a:solidFill>
                <a:latin typeface="+mn-lt"/>
              </a:rPr>
              <a:t>Tidy </a:t>
            </a:r>
            <a:endParaRPr lang="en-GB" sz="2400" b="1" dirty="0" smtClean="0">
              <a:solidFill>
                <a:srgbClr val="002060"/>
              </a:solidFill>
              <a:latin typeface="+mn-lt"/>
            </a:endParaRPr>
          </a:p>
          <a:p>
            <a:pPr>
              <a:buNone/>
            </a:pPr>
            <a:endParaRPr lang="en-GB" sz="2400" b="1" dirty="0">
              <a:solidFill>
                <a:srgbClr val="002060"/>
              </a:solidFill>
              <a:latin typeface="+mn-lt"/>
            </a:endParaRPr>
          </a:p>
          <a:p>
            <a:pPr marL="800025" lvl="1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  <a:latin typeface="+mn-lt"/>
              </a:rPr>
              <a:t>Keep, if you need to keep it for your records</a:t>
            </a:r>
          </a:p>
          <a:p>
            <a:pPr marL="800025" lvl="1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  <a:latin typeface="+mn-lt"/>
              </a:rPr>
              <a:t>Give away, if you do not want it</a:t>
            </a:r>
          </a:p>
          <a:p>
            <a:pPr marL="800025" lvl="1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  <a:latin typeface="+mn-lt"/>
              </a:rPr>
              <a:t>Throw away, for things that have no </a:t>
            </a:r>
            <a:r>
              <a:rPr lang="en-GB" sz="2400" dirty="0" smtClean="0">
                <a:solidFill>
                  <a:srgbClr val="002060"/>
                </a:solidFill>
                <a:latin typeface="+mn-lt"/>
              </a:rPr>
              <a:t>value</a:t>
            </a:r>
            <a:endParaRPr lang="en-GB" sz="2400" b="1" dirty="0">
              <a:solidFill>
                <a:srgbClr val="002060"/>
              </a:solidFill>
              <a:latin typeface="+mn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68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08520" y="589801"/>
            <a:ext cx="7415213" cy="535531"/>
          </a:xfrm>
        </p:spPr>
        <p:txBody>
          <a:bodyPr/>
          <a:lstStyle/>
          <a:p>
            <a:r>
              <a:rPr lang="en-GB" sz="3200" b="1" dirty="0" smtClean="0">
                <a:latin typeface="+mn-lt"/>
              </a:rPr>
              <a:t>Time Management Tips</a:t>
            </a:r>
            <a:endParaRPr lang="en-GB" sz="3200" b="1" dirty="0"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15616" y="1341583"/>
            <a:ext cx="8568952" cy="5021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GB" sz="2400" b="1" dirty="0" smtClean="0">
                <a:solidFill>
                  <a:srgbClr val="002060"/>
                </a:solidFill>
                <a:latin typeface="+mn-lt"/>
                <a:cs typeface="Arial" pitchFamily="34" charset="0"/>
              </a:rPr>
              <a:t>Deadlines</a:t>
            </a:r>
          </a:p>
          <a:p>
            <a:pPr lvl="1" indent="177800">
              <a:lnSpc>
                <a:spcPct val="150000"/>
              </a:lnSpc>
              <a:buFont typeface="Arial" pitchFamily="34" charset="0"/>
              <a:buChar char="•"/>
            </a:pPr>
            <a:r>
              <a:rPr lang="en-GB" sz="2400" dirty="0" smtClean="0">
                <a:solidFill>
                  <a:srgbClr val="002060"/>
                </a:solidFill>
                <a:latin typeface="+mn-lt"/>
                <a:cs typeface="Arial" pitchFamily="34" charset="0"/>
              </a:rPr>
              <a:t>Know </a:t>
            </a:r>
            <a:r>
              <a:rPr lang="en-GB" sz="2400" dirty="0">
                <a:solidFill>
                  <a:srgbClr val="002060"/>
                </a:solidFill>
                <a:latin typeface="+mn-lt"/>
                <a:cs typeface="Arial" pitchFamily="34" charset="0"/>
              </a:rPr>
              <a:t>your </a:t>
            </a:r>
            <a:r>
              <a:rPr lang="en-GB" sz="2400" dirty="0" smtClean="0">
                <a:solidFill>
                  <a:srgbClr val="002060"/>
                </a:solidFill>
                <a:latin typeface="+mn-lt"/>
                <a:cs typeface="Arial" pitchFamily="34" charset="0"/>
              </a:rPr>
              <a:t>deadlines</a:t>
            </a:r>
            <a:endParaRPr lang="en-GB" sz="2400" dirty="0">
              <a:solidFill>
                <a:srgbClr val="002060"/>
              </a:solidFill>
              <a:latin typeface="+mn-lt"/>
              <a:cs typeface="Arial" pitchFamily="34" charset="0"/>
            </a:endParaRPr>
          </a:p>
          <a:p>
            <a:pPr lvl="1" indent="177800">
              <a:lnSpc>
                <a:spcPct val="150000"/>
              </a:lnSpc>
              <a:buFont typeface="Arial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  <a:latin typeface="+mn-lt"/>
                <a:cs typeface="Arial" pitchFamily="34" charset="0"/>
              </a:rPr>
              <a:t>Create a daily planner or to do list</a:t>
            </a:r>
          </a:p>
          <a:p>
            <a:pPr lvl="1" indent="177800">
              <a:lnSpc>
                <a:spcPct val="150000"/>
              </a:lnSpc>
              <a:buFont typeface="Arial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  <a:latin typeface="+mn-lt"/>
                <a:cs typeface="Arial" pitchFamily="34" charset="0"/>
              </a:rPr>
              <a:t>Give each task a time limit</a:t>
            </a:r>
          </a:p>
          <a:p>
            <a:pPr lvl="1" indent="177800">
              <a:lnSpc>
                <a:spcPct val="150000"/>
              </a:lnSpc>
              <a:buFont typeface="Arial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  <a:latin typeface="+mn-lt"/>
                <a:cs typeface="Arial" pitchFamily="34" charset="0"/>
              </a:rPr>
              <a:t>Block out </a:t>
            </a:r>
            <a:r>
              <a:rPr lang="en-GB" sz="2400" dirty="0" smtClean="0">
                <a:solidFill>
                  <a:srgbClr val="002060"/>
                </a:solidFill>
                <a:latin typeface="+mn-lt"/>
                <a:cs typeface="Arial" pitchFamily="34" charset="0"/>
              </a:rPr>
              <a:t>distractions</a:t>
            </a:r>
          </a:p>
          <a:p>
            <a:pPr lvl="1" indent="177800">
              <a:lnSpc>
                <a:spcPct val="150000"/>
              </a:lnSpc>
              <a:buFont typeface="Arial" pitchFamily="34" charset="0"/>
              <a:buChar char="•"/>
            </a:pPr>
            <a:r>
              <a:rPr lang="en-GB" sz="2400" dirty="0" smtClean="0">
                <a:solidFill>
                  <a:srgbClr val="002060"/>
                </a:solidFill>
                <a:latin typeface="+mn-lt"/>
                <a:cs typeface="Arial" pitchFamily="34" charset="0"/>
              </a:rPr>
              <a:t>Establish </a:t>
            </a:r>
            <a:r>
              <a:rPr lang="en-GB" sz="2400" dirty="0">
                <a:solidFill>
                  <a:srgbClr val="002060"/>
                </a:solidFill>
                <a:latin typeface="+mn-lt"/>
                <a:cs typeface="Arial" pitchFamily="34" charset="0"/>
              </a:rPr>
              <a:t>routine </a:t>
            </a:r>
          </a:p>
          <a:p>
            <a:pPr lvl="1" indent="177800">
              <a:lnSpc>
                <a:spcPct val="150000"/>
              </a:lnSpc>
              <a:buFont typeface="Arial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  <a:latin typeface="+mn-lt"/>
                <a:cs typeface="Arial" pitchFamily="34" charset="0"/>
              </a:rPr>
              <a:t>Ask for help</a:t>
            </a:r>
          </a:p>
          <a:p>
            <a:pPr lvl="1" indent="177800">
              <a:lnSpc>
                <a:spcPct val="150000"/>
              </a:lnSpc>
              <a:buFont typeface="Arial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  <a:latin typeface="+mn-lt"/>
                <a:cs typeface="Arial" pitchFamily="34" charset="0"/>
              </a:rPr>
              <a:t>Ask for an </a:t>
            </a:r>
            <a:r>
              <a:rPr lang="en-GB" sz="2400" dirty="0" smtClean="0">
                <a:solidFill>
                  <a:srgbClr val="002060"/>
                </a:solidFill>
                <a:latin typeface="+mn-lt"/>
                <a:cs typeface="Arial" pitchFamily="34" charset="0"/>
              </a:rPr>
              <a:t>extension</a:t>
            </a:r>
            <a:endParaRPr lang="en-GB" sz="2400" dirty="0">
              <a:solidFill>
                <a:srgbClr val="002060"/>
              </a:solidFill>
              <a:latin typeface="+mn-lt"/>
              <a:cs typeface="Arial" pitchFamily="34" charset="0"/>
            </a:endParaRPr>
          </a:p>
          <a:p>
            <a:pPr lvl="1" indent="177800">
              <a:lnSpc>
                <a:spcPct val="150000"/>
              </a:lnSpc>
              <a:buFont typeface="Arial" pitchFamily="34" charset="0"/>
              <a:buChar char="•"/>
            </a:pPr>
            <a:r>
              <a:rPr lang="en-GB" sz="2400" dirty="0" smtClean="0">
                <a:solidFill>
                  <a:srgbClr val="002060"/>
                </a:solidFill>
                <a:latin typeface="+mn-lt"/>
                <a:cs typeface="Arial" pitchFamily="34" charset="0"/>
              </a:rPr>
              <a:t>Delegate</a:t>
            </a:r>
            <a:endParaRPr lang="en-GB" sz="2400" b="1" dirty="0" smtClean="0">
              <a:solidFill>
                <a:srgbClr val="002060"/>
              </a:solidFill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559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69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08520" y="589801"/>
            <a:ext cx="7415213" cy="535531"/>
          </a:xfrm>
        </p:spPr>
        <p:txBody>
          <a:bodyPr/>
          <a:lstStyle/>
          <a:p>
            <a:r>
              <a:rPr lang="en-GB" sz="3200" b="1" dirty="0" smtClean="0">
                <a:latin typeface="+mn-lt"/>
              </a:rPr>
              <a:t>Time Management Tips</a:t>
            </a:r>
            <a:endParaRPr lang="en-GB" sz="3200" b="1" dirty="0"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43608" y="1700808"/>
            <a:ext cx="85689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GB" sz="2400" b="1" dirty="0" smtClean="0">
                <a:solidFill>
                  <a:srgbClr val="002060"/>
                </a:solidFill>
                <a:latin typeface="+mn-lt"/>
                <a:cs typeface="Arial" pitchFamily="34" charset="0"/>
              </a:rPr>
              <a:t>Open door policy</a:t>
            </a:r>
          </a:p>
          <a:p>
            <a:pPr lvl="1" indent="177800">
              <a:lnSpc>
                <a:spcPct val="150000"/>
              </a:lnSpc>
              <a:buFont typeface="Arial" pitchFamily="34" charset="0"/>
              <a:buChar char="•"/>
            </a:pPr>
            <a:r>
              <a:rPr lang="en-GB" sz="2400" dirty="0" smtClean="0">
                <a:solidFill>
                  <a:srgbClr val="002060"/>
                </a:solidFill>
                <a:latin typeface="+mn-lt"/>
                <a:cs typeface="Arial" pitchFamily="34" charset="0"/>
              </a:rPr>
              <a:t>Have you got a minute? </a:t>
            </a:r>
          </a:p>
          <a:p>
            <a:pPr lvl="1" indent="177800">
              <a:lnSpc>
                <a:spcPct val="150000"/>
              </a:lnSpc>
              <a:buFont typeface="Arial" pitchFamily="34" charset="0"/>
              <a:buChar char="•"/>
            </a:pPr>
            <a:r>
              <a:rPr lang="en-GB" sz="2400" dirty="0" smtClean="0">
                <a:solidFill>
                  <a:srgbClr val="002060"/>
                </a:solidFill>
                <a:latin typeface="+mn-lt"/>
                <a:cs typeface="Arial" pitchFamily="34" charset="0"/>
              </a:rPr>
              <a:t>I know you are busy, but ... </a:t>
            </a:r>
          </a:p>
          <a:p>
            <a:pPr lvl="1" indent="177800">
              <a:lnSpc>
                <a:spcPct val="150000"/>
              </a:lnSpc>
              <a:buFont typeface="Arial" pitchFamily="34" charset="0"/>
              <a:buChar char="•"/>
            </a:pPr>
            <a:r>
              <a:rPr lang="en-GB" sz="2400" dirty="0" smtClean="0">
                <a:solidFill>
                  <a:srgbClr val="002060"/>
                </a:solidFill>
                <a:latin typeface="+mn-lt"/>
                <a:cs typeface="Arial" pitchFamily="34" charset="0"/>
              </a:rPr>
              <a:t>Can I ask about .....</a:t>
            </a:r>
          </a:p>
          <a:p>
            <a:pPr lvl="1" indent="177800">
              <a:lnSpc>
                <a:spcPct val="150000"/>
              </a:lnSpc>
              <a:buFont typeface="Arial" pitchFamily="34" charset="0"/>
              <a:buChar char="•"/>
            </a:pPr>
            <a:r>
              <a:rPr lang="en-GB" sz="2400" dirty="0" smtClean="0">
                <a:solidFill>
                  <a:srgbClr val="002060"/>
                </a:solidFill>
                <a:latin typeface="+mn-lt"/>
                <a:cs typeface="Arial" pitchFamily="34" charset="0"/>
              </a:rPr>
              <a:t>I know you are due to finish in 5 minutes, but ... </a:t>
            </a:r>
          </a:p>
        </p:txBody>
      </p:sp>
    </p:spTree>
    <p:extLst>
      <p:ext uri="{BB962C8B-B14F-4D97-AF65-F5344CB8AC3E}">
        <p14:creationId xmlns:p14="http://schemas.microsoft.com/office/powerpoint/2010/main" val="4071466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5"/>
          <p:cNvSpPr>
            <a:spLocks noGrp="1" noChangeArrowheads="1"/>
          </p:cNvSpPr>
          <p:nvPr>
            <p:ph type="title"/>
          </p:nvPr>
        </p:nvSpPr>
        <p:spPr>
          <a:xfrm>
            <a:off x="110421" y="997422"/>
            <a:ext cx="7415213" cy="535531"/>
          </a:xfrm>
        </p:spPr>
        <p:txBody>
          <a:bodyPr/>
          <a:lstStyle/>
          <a:p>
            <a:pPr eaLnBrk="1" hangingPunct="1"/>
            <a:r>
              <a:rPr lang="en-GB" sz="3200" b="1" dirty="0" smtClean="0">
                <a:latin typeface="+mn-lt"/>
              </a:rPr>
              <a:t>Learning Outcomes</a:t>
            </a:r>
          </a:p>
        </p:txBody>
      </p:sp>
      <p:sp>
        <p:nvSpPr>
          <p:cNvPr id="6146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844824"/>
            <a:ext cx="8283575" cy="5184576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latin typeface="+mn-lt"/>
              </a:rPr>
              <a:t>Understand the communication process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latin typeface="+mn-lt"/>
              </a:rPr>
              <a:t>Different methods of communication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latin typeface="+mn-lt"/>
              </a:rPr>
              <a:t>How to assess your own communication effectiveness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latin typeface="+mn-lt"/>
              </a:rPr>
              <a:t>How </a:t>
            </a:r>
            <a:r>
              <a:rPr lang="en-US" sz="2400" dirty="0">
                <a:latin typeface="+mn-lt"/>
              </a:rPr>
              <a:t>good communicators influence others</a:t>
            </a:r>
            <a:endParaRPr lang="en-GB" sz="2400" dirty="0" smtClean="0">
              <a:latin typeface="+mn-lt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latin typeface="+mn-lt"/>
              </a:rPr>
              <a:t>Your role in successful communication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latin typeface="+mn-lt"/>
              </a:rPr>
              <a:t>Importance of employee voice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latin typeface="+mn-lt"/>
              </a:rPr>
              <a:t>Communication Planning and assessment</a:t>
            </a:r>
          </a:p>
        </p:txBody>
      </p:sp>
      <p:sp>
        <p:nvSpPr>
          <p:cNvPr id="35844" name="Slide Number Placeholder 4"/>
          <p:cNvSpPr>
            <a:spLocks noGrp="1"/>
          </p:cNvSpPr>
          <p:nvPr>
            <p:ph type="sldNum" sz="quarter" idx="10"/>
          </p:nvPr>
        </p:nvSpPr>
        <p:spPr bwMode="auto"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2E415862-AADB-463F-A943-115E664C7FD0}" type="slidenum">
              <a:rPr lang="en-GB">
                <a:ea typeface="ＭＳ Ｐゴシック" pitchFamily="34" charset="-128"/>
              </a:rPr>
              <a:pPr>
                <a:defRPr/>
              </a:pPr>
              <a:t>7</a:t>
            </a:fld>
            <a:endParaRPr lang="en-GB">
              <a:ea typeface="ＭＳ Ｐゴシック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70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08520" y="589801"/>
            <a:ext cx="7415213" cy="535531"/>
          </a:xfrm>
        </p:spPr>
        <p:txBody>
          <a:bodyPr/>
          <a:lstStyle/>
          <a:p>
            <a:r>
              <a:rPr lang="en-GB" sz="3200" b="1" dirty="0" smtClean="0">
                <a:latin typeface="+mn-lt"/>
              </a:rPr>
              <a:t>Time Management Tips</a:t>
            </a:r>
            <a:endParaRPr lang="en-GB" sz="3200" b="1" dirty="0"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5048" y="1700808"/>
            <a:ext cx="85689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2400" b="1" dirty="0" smtClean="0">
                <a:solidFill>
                  <a:srgbClr val="002060"/>
                </a:solidFill>
                <a:latin typeface="+mn-lt"/>
                <a:cs typeface="Arial" pitchFamily="34" charset="0"/>
              </a:rPr>
              <a:t>Multi-tasking</a:t>
            </a:r>
            <a:endParaRPr lang="en-GB" sz="2400" dirty="0">
              <a:solidFill>
                <a:srgbClr val="002060"/>
              </a:solidFill>
              <a:latin typeface="+mn-lt"/>
              <a:cs typeface="Arial" pitchFamily="34" charset="0"/>
            </a:endParaRPr>
          </a:p>
          <a:p>
            <a:pPr>
              <a:buNone/>
            </a:pPr>
            <a:endParaRPr lang="en-GB" sz="2400" dirty="0" smtClean="0">
              <a:solidFill>
                <a:srgbClr val="002060"/>
              </a:solidFill>
              <a:latin typeface="+mn-lt"/>
              <a:cs typeface="Arial" pitchFamily="34" charset="0"/>
            </a:endParaRPr>
          </a:p>
          <a:p>
            <a:pPr lvl="1" indent="177800">
              <a:lnSpc>
                <a:spcPct val="150000"/>
              </a:lnSpc>
              <a:buFont typeface="Arial" pitchFamily="34" charset="0"/>
              <a:buChar char="•"/>
            </a:pPr>
            <a:r>
              <a:rPr lang="en-GB" sz="2400" dirty="0" smtClean="0">
                <a:solidFill>
                  <a:srgbClr val="002060"/>
                </a:solidFill>
                <a:latin typeface="+mn-lt"/>
                <a:cs typeface="Arial" pitchFamily="34" charset="0"/>
              </a:rPr>
              <a:t>When you </a:t>
            </a:r>
            <a:r>
              <a:rPr lang="en-GB" sz="2400" b="1" dirty="0" smtClean="0">
                <a:solidFill>
                  <a:srgbClr val="002060"/>
                </a:solidFill>
                <a:latin typeface="+mn-lt"/>
                <a:cs typeface="Arial" pitchFamily="34" charset="0"/>
              </a:rPr>
              <a:t>‘</a:t>
            </a:r>
            <a:r>
              <a:rPr lang="en-GB" sz="2400" b="1" u="sng" dirty="0" smtClean="0">
                <a:solidFill>
                  <a:srgbClr val="002060"/>
                </a:solidFill>
                <a:latin typeface="+mn-lt"/>
                <a:cs typeface="Arial" pitchFamily="34" charset="0"/>
              </a:rPr>
              <a:t>can’</a:t>
            </a:r>
            <a:r>
              <a:rPr lang="en-GB" sz="2400" b="1" dirty="0" smtClean="0">
                <a:solidFill>
                  <a:srgbClr val="002060"/>
                </a:solidFill>
                <a:latin typeface="+mn-lt"/>
                <a:cs typeface="Arial" pitchFamily="34" charset="0"/>
              </a:rPr>
              <a:t> </a:t>
            </a:r>
            <a:r>
              <a:rPr lang="en-GB" sz="2400" dirty="0" smtClean="0">
                <a:solidFill>
                  <a:srgbClr val="002060"/>
                </a:solidFill>
                <a:latin typeface="+mn-lt"/>
                <a:cs typeface="Arial" pitchFamily="34" charset="0"/>
              </a:rPr>
              <a:t>single task </a:t>
            </a:r>
            <a:r>
              <a:rPr lang="en-GB" sz="2400" b="1" u="sng" dirty="0" smtClean="0">
                <a:solidFill>
                  <a:srgbClr val="002060"/>
                </a:solidFill>
                <a:latin typeface="+mn-lt"/>
                <a:cs typeface="Arial" pitchFamily="34" charset="0"/>
              </a:rPr>
              <a:t>‘do it’</a:t>
            </a:r>
          </a:p>
          <a:p>
            <a:pPr lvl="1" indent="177800">
              <a:lnSpc>
                <a:spcPct val="150000"/>
              </a:lnSpc>
              <a:buFont typeface="Arial" pitchFamily="34" charset="0"/>
              <a:buChar char="•"/>
            </a:pPr>
            <a:r>
              <a:rPr lang="en-GB" sz="2400" dirty="0" smtClean="0">
                <a:solidFill>
                  <a:srgbClr val="002060"/>
                </a:solidFill>
                <a:latin typeface="+mn-lt"/>
                <a:cs typeface="Arial" pitchFamily="34" charset="0"/>
              </a:rPr>
              <a:t>Turn off Outlook, MS Teams</a:t>
            </a:r>
          </a:p>
          <a:p>
            <a:pPr lvl="1" indent="177800">
              <a:lnSpc>
                <a:spcPct val="150000"/>
              </a:lnSpc>
              <a:buFont typeface="Arial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  <a:latin typeface="+mn-lt"/>
                <a:cs typeface="Arial" pitchFamily="34" charset="0"/>
              </a:rPr>
              <a:t>Turn </a:t>
            </a:r>
            <a:r>
              <a:rPr lang="en-GB" sz="2400" dirty="0" smtClean="0">
                <a:solidFill>
                  <a:srgbClr val="002060"/>
                </a:solidFill>
                <a:latin typeface="+mn-lt"/>
                <a:cs typeface="Arial" pitchFamily="34" charset="0"/>
              </a:rPr>
              <a:t>off</a:t>
            </a:r>
            <a:r>
              <a:rPr lang="en-GB" sz="2400" dirty="0">
                <a:solidFill>
                  <a:srgbClr val="002060"/>
                </a:solidFill>
                <a:latin typeface="+mn-lt"/>
                <a:cs typeface="Arial" pitchFamily="34" charset="0"/>
              </a:rPr>
              <a:t> </a:t>
            </a:r>
            <a:r>
              <a:rPr lang="en-GB" sz="2400" dirty="0" smtClean="0">
                <a:solidFill>
                  <a:srgbClr val="002060"/>
                </a:solidFill>
                <a:latin typeface="+mn-lt"/>
                <a:cs typeface="Arial" pitchFamily="34" charset="0"/>
              </a:rPr>
              <a:t>all alerts</a:t>
            </a:r>
          </a:p>
          <a:p>
            <a:pPr lvl="1" indent="177800">
              <a:lnSpc>
                <a:spcPct val="150000"/>
              </a:lnSpc>
              <a:buFont typeface="Arial" pitchFamily="34" charset="0"/>
              <a:buChar char="•"/>
            </a:pPr>
            <a:r>
              <a:rPr lang="en-GB" sz="2400" dirty="0" smtClean="0">
                <a:solidFill>
                  <a:srgbClr val="002060"/>
                </a:solidFill>
                <a:latin typeface="+mn-lt"/>
                <a:cs typeface="Arial" pitchFamily="34" charset="0"/>
              </a:rPr>
              <a:t>Divert the phone </a:t>
            </a:r>
          </a:p>
          <a:p>
            <a:pPr lvl="1" indent="177800">
              <a:lnSpc>
                <a:spcPct val="150000"/>
              </a:lnSpc>
              <a:buFont typeface="Arial" pitchFamily="34" charset="0"/>
              <a:buChar char="•"/>
            </a:pPr>
            <a:r>
              <a:rPr lang="en-GB" sz="2400" dirty="0" smtClean="0">
                <a:solidFill>
                  <a:srgbClr val="002060"/>
                </a:solidFill>
                <a:latin typeface="+mn-lt"/>
                <a:cs typeface="Arial" pitchFamily="34" charset="0"/>
              </a:rPr>
              <a:t>Do not disturb sign on the door </a:t>
            </a:r>
          </a:p>
          <a:p>
            <a:pPr lvl="1" indent="177800">
              <a:lnSpc>
                <a:spcPct val="150000"/>
              </a:lnSpc>
              <a:buFont typeface="Arial" pitchFamily="34" charset="0"/>
              <a:buChar char="•"/>
            </a:pPr>
            <a:r>
              <a:rPr lang="en-GB" sz="2400" dirty="0" smtClean="0">
                <a:solidFill>
                  <a:srgbClr val="002060"/>
                </a:solidFill>
                <a:latin typeface="+mn-lt"/>
                <a:cs typeface="Arial" pitchFamily="34" charset="0"/>
              </a:rPr>
              <a:t>Only have the thing you are working on in front of you </a:t>
            </a:r>
          </a:p>
        </p:txBody>
      </p:sp>
    </p:spTree>
    <p:extLst>
      <p:ext uri="{BB962C8B-B14F-4D97-AF65-F5344CB8AC3E}">
        <p14:creationId xmlns:p14="http://schemas.microsoft.com/office/powerpoint/2010/main" val="3826557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764704"/>
            <a:ext cx="7415213" cy="535531"/>
          </a:xfrm>
        </p:spPr>
        <p:txBody>
          <a:bodyPr/>
          <a:lstStyle/>
          <a:p>
            <a:r>
              <a:rPr lang="en-GB" sz="3200" b="1" dirty="0">
                <a:latin typeface="+mn-lt"/>
              </a:rPr>
              <a:t>Emails</a:t>
            </a:r>
            <a:endParaRPr lang="en-GB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844824"/>
            <a:ext cx="7886700" cy="4351338"/>
          </a:xfrm>
        </p:spPr>
        <p:txBody>
          <a:bodyPr/>
          <a:lstStyle/>
          <a:p>
            <a:pPr marL="457200" lvl="1" indent="0">
              <a:buNone/>
            </a:pPr>
            <a:r>
              <a:rPr lang="en-GB" sz="2400" dirty="0">
                <a:latin typeface="+mn-lt"/>
              </a:rPr>
              <a:t>Practise the </a:t>
            </a:r>
            <a:r>
              <a:rPr lang="en-GB" sz="2400" b="1" dirty="0">
                <a:latin typeface="+mn-lt"/>
              </a:rPr>
              <a:t>'4 </a:t>
            </a:r>
            <a:r>
              <a:rPr lang="en-GB" sz="2400" b="1" dirty="0" smtClean="0">
                <a:latin typeface="+mn-lt"/>
              </a:rPr>
              <a:t>Ds‘:</a:t>
            </a:r>
          </a:p>
          <a:p>
            <a:pPr marL="457200" lvl="1" indent="0">
              <a:buNone/>
            </a:pPr>
            <a:endParaRPr lang="en-GB" sz="2400" dirty="0">
              <a:latin typeface="+mn-lt"/>
            </a:endParaRPr>
          </a:p>
          <a:p>
            <a:pPr lvl="2"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Delete </a:t>
            </a:r>
          </a:p>
          <a:p>
            <a:pPr lvl="2"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Do</a:t>
            </a:r>
          </a:p>
          <a:p>
            <a:pPr lvl="2"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Delegate</a:t>
            </a:r>
          </a:p>
          <a:p>
            <a:pPr lvl="2"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Defer (Delay)</a:t>
            </a:r>
            <a:endParaRPr lang="en-GB" sz="24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71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9176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4393" y="1235331"/>
            <a:ext cx="7415213" cy="535531"/>
          </a:xfrm>
        </p:spPr>
        <p:txBody>
          <a:bodyPr/>
          <a:lstStyle/>
          <a:p>
            <a:r>
              <a:rPr lang="en-GB" sz="3200" b="1" dirty="0" smtClean="0">
                <a:latin typeface="+mn-lt"/>
              </a:rPr>
              <a:t>Using the Power of AI (</a:t>
            </a:r>
            <a:r>
              <a:rPr lang="en-GB" sz="3200" b="1" dirty="0" err="1" smtClean="0">
                <a:latin typeface="+mn-lt"/>
              </a:rPr>
              <a:t>Copilot</a:t>
            </a:r>
            <a:r>
              <a:rPr lang="en-GB" sz="3200" b="1" dirty="0" smtClean="0">
                <a:latin typeface="+mn-lt"/>
              </a:rPr>
              <a:t>)</a:t>
            </a:r>
            <a:endParaRPr lang="en-GB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1916832"/>
            <a:ext cx="7886700" cy="3024336"/>
          </a:xfrm>
        </p:spPr>
        <p:txBody>
          <a:bodyPr/>
          <a:lstStyle/>
          <a:p>
            <a:pPr marL="457200" lvl="1" indent="0">
              <a:buNone/>
            </a:pPr>
            <a:endParaRPr lang="en-GB" sz="2400" dirty="0">
              <a:latin typeface="+mn-lt"/>
            </a:endParaRPr>
          </a:p>
          <a:p>
            <a:pPr lvl="2"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Draft </a:t>
            </a:r>
            <a:endParaRPr lang="en-GB" sz="2400" dirty="0" smtClean="0">
              <a:latin typeface="+mn-lt"/>
            </a:endParaRPr>
          </a:p>
          <a:p>
            <a:pPr lvl="2"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Summarise</a:t>
            </a:r>
            <a:endParaRPr lang="en-GB" sz="2400" dirty="0" smtClean="0">
              <a:latin typeface="+mn-lt"/>
            </a:endParaRPr>
          </a:p>
          <a:p>
            <a:pPr lvl="2"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Tweak</a:t>
            </a:r>
            <a:endParaRPr lang="en-GB" sz="2400" dirty="0" smtClean="0">
              <a:latin typeface="+mn-lt"/>
            </a:endParaRPr>
          </a:p>
          <a:p>
            <a:pPr lvl="2"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Edit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72</a:t>
            </a:fld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707904" y="1916832"/>
            <a:ext cx="7886700" cy="5143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80BA27"/>
              </a:buClr>
              <a:buFont typeface="Arial" panose="020B0604020202020204" pitchFamily="34" charset="0"/>
              <a:buChar char="•"/>
              <a:defRPr sz="2800" kern="120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80BA27"/>
              </a:buClr>
              <a:buFont typeface="Arial" panose="020B0604020202020204" pitchFamily="34" charset="0"/>
              <a:buChar char="•"/>
              <a:defRPr sz="2800" kern="120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80BA27"/>
              </a:buClr>
              <a:buFont typeface="Arial" panose="020B0604020202020204" pitchFamily="34" charset="0"/>
              <a:buChar char="•"/>
              <a:defRPr sz="2800" kern="120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80BA27"/>
              </a:buClr>
              <a:buFont typeface="Arial" panose="020B0604020202020204" pitchFamily="34" charset="0"/>
              <a:buChar char="•"/>
              <a:defRPr sz="2800" kern="120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80BA27"/>
              </a:buClr>
              <a:buFont typeface="Arial" panose="020B0604020202020204" pitchFamily="34" charset="0"/>
              <a:buChar char="•"/>
              <a:defRPr sz="2800" kern="120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endParaRPr lang="en-GB" sz="2400" dirty="0" smtClean="0">
              <a:latin typeface="+mn-lt"/>
            </a:endParaRPr>
          </a:p>
          <a:p>
            <a:pPr lvl="2"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Catch Up</a:t>
            </a:r>
          </a:p>
          <a:p>
            <a:pPr lvl="2"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Focus</a:t>
            </a:r>
          </a:p>
          <a:p>
            <a:pPr lvl="2"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Analyse</a:t>
            </a:r>
          </a:p>
          <a:p>
            <a:pPr lvl="2"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Discover</a:t>
            </a:r>
            <a:endParaRPr lang="en-GB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20568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z="2400" smtClean="0">
                <a:solidFill>
                  <a:srgbClr val="002060"/>
                </a:solidFill>
                <a:latin typeface="+mn-lt"/>
              </a:rPr>
              <a:pPr/>
              <a:t>73</a:t>
            </a:fld>
            <a:endParaRPr lang="en-GB" sz="24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3" y="953713"/>
            <a:ext cx="6624736" cy="535531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anchor="t" anchorCtr="0"/>
          <a:lstStyle/>
          <a:p>
            <a:pPr algn="l" eaLnBrk="1" hangingPunct="1">
              <a:defRPr/>
            </a:pPr>
            <a:r>
              <a:rPr lang="en-GB" sz="3200" b="1" dirty="0" smtClean="0">
                <a:solidFill>
                  <a:srgbClr val="002060"/>
                </a:solidFill>
                <a:latin typeface="+mn-lt"/>
                <a:cs typeface="Arial" pitchFamily="34" charset="0"/>
              </a:rPr>
              <a:t>Delegation is …. </a:t>
            </a:r>
            <a:endParaRPr lang="en-GB" sz="3200" dirty="0" smtClean="0">
              <a:solidFill>
                <a:srgbClr val="002060"/>
              </a:solidFill>
              <a:latin typeface="+mn-lt"/>
              <a:cs typeface="Arial" pitchFamily="34" charset="0"/>
            </a:endParaRPr>
          </a:p>
        </p:txBody>
      </p:sp>
      <p:pic>
        <p:nvPicPr>
          <p:cNvPr id="33802" name="Picture 10" descr="C:\Users\Mannesh934\AppData\Local\Microsoft\Windows\Temporary Internet Files\Content.IE5\2WHJ9SQD\relaybaton_free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8273" y="4520952"/>
            <a:ext cx="2763559" cy="2337048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88273" y="1556792"/>
            <a:ext cx="8676215" cy="363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spcBef>
                <a:spcPct val="30000"/>
              </a:spcBef>
              <a:defRPr/>
            </a:pPr>
            <a:r>
              <a:rPr lang="en-GB" sz="2400" dirty="0" smtClean="0">
                <a:solidFill>
                  <a:srgbClr val="002060"/>
                </a:solidFill>
                <a:latin typeface="+mn-lt"/>
                <a:cs typeface="Arial" charset="0"/>
              </a:rPr>
              <a:t>when </a:t>
            </a:r>
            <a:r>
              <a:rPr lang="en-GB" sz="2400" dirty="0">
                <a:solidFill>
                  <a:srgbClr val="002060"/>
                </a:solidFill>
                <a:latin typeface="+mn-lt"/>
                <a:cs typeface="Arial" charset="0"/>
              </a:rPr>
              <a:t>team members have </a:t>
            </a:r>
            <a:r>
              <a:rPr lang="en-GB" sz="2400" b="1" dirty="0">
                <a:solidFill>
                  <a:srgbClr val="002060"/>
                </a:solidFill>
                <a:latin typeface="+mn-lt"/>
                <a:cs typeface="Arial" charset="0"/>
              </a:rPr>
              <a:t>responsibility and authority</a:t>
            </a:r>
            <a:r>
              <a:rPr lang="en-GB" sz="2400" dirty="0">
                <a:solidFill>
                  <a:srgbClr val="002060"/>
                </a:solidFill>
                <a:latin typeface="+mn-lt"/>
                <a:cs typeface="Arial" charset="0"/>
              </a:rPr>
              <a:t> to act within the confines of their role; or as </a:t>
            </a:r>
            <a:r>
              <a:rPr lang="en-GB" sz="2400" b="1" i="1" dirty="0">
                <a:solidFill>
                  <a:srgbClr val="002060"/>
                </a:solidFill>
                <a:latin typeface="+mn-lt"/>
                <a:cs typeface="Arial" charset="0"/>
              </a:rPr>
              <a:t>agreed </a:t>
            </a:r>
            <a:r>
              <a:rPr lang="en-GB" sz="2400" dirty="0">
                <a:solidFill>
                  <a:srgbClr val="002060"/>
                </a:solidFill>
                <a:latin typeface="+mn-lt"/>
                <a:cs typeface="Arial" charset="0"/>
              </a:rPr>
              <a:t>between the manager and team member on a task </a:t>
            </a:r>
            <a:r>
              <a:rPr lang="en-GB" sz="2400" b="1" dirty="0">
                <a:solidFill>
                  <a:srgbClr val="002060"/>
                </a:solidFill>
                <a:latin typeface="+mn-lt"/>
                <a:cs typeface="Arial" charset="0"/>
              </a:rPr>
              <a:t>not </a:t>
            </a:r>
            <a:r>
              <a:rPr lang="en-GB" sz="2400" dirty="0">
                <a:solidFill>
                  <a:srgbClr val="002060"/>
                </a:solidFill>
                <a:latin typeface="+mn-lt"/>
                <a:cs typeface="Arial" charset="0"/>
              </a:rPr>
              <a:t>routinely performed by a team member in that role</a:t>
            </a:r>
            <a:r>
              <a:rPr lang="en-GB" sz="2400" dirty="0" smtClean="0">
                <a:solidFill>
                  <a:srgbClr val="002060"/>
                </a:solidFill>
                <a:latin typeface="+mn-lt"/>
                <a:cs typeface="Arial" charset="0"/>
              </a:rPr>
              <a:t>.</a:t>
            </a:r>
          </a:p>
          <a:p>
            <a:pPr algn="ctr">
              <a:lnSpc>
                <a:spcPct val="150000"/>
              </a:lnSpc>
              <a:spcBef>
                <a:spcPct val="30000"/>
              </a:spcBef>
              <a:defRPr/>
            </a:pPr>
            <a:r>
              <a:rPr lang="en-GB" sz="2400" dirty="0">
                <a:solidFill>
                  <a:srgbClr val="002060"/>
                </a:solidFill>
                <a:latin typeface="+mn-lt"/>
                <a:cs typeface="Arial" charset="0"/>
              </a:rPr>
              <a:t>Ultimate accountability remains with </a:t>
            </a:r>
            <a:r>
              <a:rPr lang="en-GB" sz="2400" b="1" dirty="0">
                <a:solidFill>
                  <a:srgbClr val="002060"/>
                </a:solidFill>
                <a:latin typeface="+mn-lt"/>
                <a:cs typeface="Arial" charset="0"/>
              </a:rPr>
              <a:t>the manager</a:t>
            </a:r>
            <a:r>
              <a:rPr lang="en-GB" sz="2400" dirty="0">
                <a:solidFill>
                  <a:srgbClr val="002060"/>
                </a:solidFill>
                <a:latin typeface="+mn-lt"/>
                <a:cs typeface="Arial" charset="0"/>
              </a:rPr>
              <a:t>.</a:t>
            </a:r>
          </a:p>
          <a:p>
            <a:pPr lvl="0">
              <a:lnSpc>
                <a:spcPct val="150000"/>
              </a:lnSpc>
              <a:spcBef>
                <a:spcPct val="30000"/>
              </a:spcBef>
              <a:defRPr/>
            </a:pPr>
            <a:endParaRPr lang="en-GB" sz="2400" dirty="0">
              <a:solidFill>
                <a:srgbClr val="002060"/>
              </a:solidFill>
              <a:latin typeface="+mn-lt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34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74</a:t>
            </a:fld>
            <a:endParaRPr lang="en-GB" dirty="0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528" y="661389"/>
            <a:ext cx="6408738" cy="535531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anchor="ctr"/>
          <a:lstStyle/>
          <a:p>
            <a:pPr algn="l" eaLnBrk="1" hangingPunct="1"/>
            <a:r>
              <a:rPr lang="en-GB" sz="3200" b="1" dirty="0" smtClean="0">
                <a:latin typeface="+mn-lt"/>
                <a:cs typeface="Arial" charset="0"/>
              </a:rPr>
              <a:t>Delegation</a:t>
            </a:r>
            <a:r>
              <a:rPr lang="en-GB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691680" y="3026076"/>
            <a:ext cx="8137525" cy="273526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buFontTx/>
              <a:buNone/>
            </a:pPr>
            <a:endParaRPr lang="en-GB" sz="2400" b="1" dirty="0" smtClean="0">
              <a:latin typeface="+mn-lt"/>
            </a:endParaRPr>
          </a:p>
          <a:p>
            <a:pPr eaLnBrk="1" hangingPunct="1"/>
            <a:r>
              <a:rPr lang="en-GB" sz="2400" b="1" dirty="0" smtClean="0">
                <a:latin typeface="+mn-lt"/>
                <a:cs typeface="Arial" charset="0"/>
              </a:rPr>
              <a:t>What are the advantages of delegation?</a:t>
            </a:r>
          </a:p>
          <a:p>
            <a:pPr eaLnBrk="1" hangingPunct="1"/>
            <a:endParaRPr lang="en-GB" sz="2400" b="1" dirty="0" smtClean="0">
              <a:latin typeface="+mn-lt"/>
              <a:cs typeface="Arial" charset="0"/>
            </a:endParaRPr>
          </a:p>
          <a:p>
            <a:pPr eaLnBrk="1" hangingPunct="1"/>
            <a:r>
              <a:rPr lang="en-GB" sz="2400" b="1" dirty="0" smtClean="0">
                <a:latin typeface="+mn-lt"/>
                <a:cs typeface="Arial" charset="0"/>
              </a:rPr>
              <a:t>What are the barriers to delegation?</a:t>
            </a:r>
          </a:p>
          <a:p>
            <a:pPr eaLnBrk="1" hangingPunct="1"/>
            <a:endParaRPr lang="en-GB" sz="2400" b="1" dirty="0" smtClean="0">
              <a:latin typeface="+mn-lt"/>
            </a:endParaRPr>
          </a:p>
          <a:p>
            <a:pPr eaLnBrk="1" hangingPunct="1">
              <a:buFontTx/>
              <a:buNone/>
            </a:pPr>
            <a:endParaRPr lang="en-GB" sz="2400" b="1" dirty="0" smtClean="0">
              <a:latin typeface="+mn-lt"/>
            </a:endParaRPr>
          </a:p>
          <a:p>
            <a:pPr eaLnBrk="1" hangingPunct="1"/>
            <a:endParaRPr lang="en-GB" sz="2400" b="1" dirty="0" smtClean="0">
              <a:latin typeface="+mn-lt"/>
            </a:endParaRPr>
          </a:p>
        </p:txBody>
      </p:sp>
      <p:sp>
        <p:nvSpPr>
          <p:cNvPr id="17412" name="Text Box 5"/>
          <p:cNvSpPr txBox="1">
            <a:spLocks noChangeArrowheads="1"/>
          </p:cNvSpPr>
          <p:nvPr/>
        </p:nvSpPr>
        <p:spPr bwMode="auto">
          <a:xfrm>
            <a:off x="8027988" y="6308725"/>
            <a:ext cx="1116012" cy="44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13" rIns="91425" bIns="45713"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15</a:t>
            </a:r>
          </a:p>
        </p:txBody>
      </p:sp>
      <p:pic>
        <p:nvPicPr>
          <p:cNvPr id="27649" name="Picture 1" descr="C:\Users\Mannesh934\AppData\Local\Microsoft\Windows\Temporary Internet Files\Content.IE5\RCQS9PWW\advantages-and-disadvantages-between-online-and-offline-football-betting[1]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555776" y="1194048"/>
            <a:ext cx="3543300" cy="266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75</a:t>
            </a:fld>
            <a:endParaRPr lang="en-GB" dirty="0"/>
          </a:p>
        </p:txBody>
      </p:sp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-252536" y="1099242"/>
            <a:ext cx="7127875" cy="53553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anchor="b"/>
          <a:lstStyle/>
          <a:p>
            <a:pPr algn="l" eaLnBrk="1" hangingPunct="1">
              <a:defRPr/>
            </a:pPr>
            <a:r>
              <a:rPr lang="en-GB" sz="3200" b="1" dirty="0" smtClean="0">
                <a:latin typeface="+mn-lt"/>
                <a:cs typeface="Arial" pitchFamily="34" charset="0"/>
              </a:rPr>
              <a:t>Advantages of Delegation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79512" y="1844824"/>
            <a:ext cx="9073008" cy="403383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2400" dirty="0">
                <a:latin typeface="+mn-lt"/>
                <a:cs typeface="Arial" charset="0"/>
              </a:rPr>
              <a:t>Maintains trust</a:t>
            </a:r>
            <a:endParaRPr lang="en-GB" sz="2400" dirty="0" smtClean="0">
              <a:latin typeface="+mn-lt"/>
              <a:cs typeface="Arial" charset="0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</a:pPr>
            <a:r>
              <a:rPr lang="en-GB" sz="2400" dirty="0" smtClean="0">
                <a:latin typeface="+mn-lt"/>
                <a:cs typeface="Arial" charset="0"/>
              </a:rPr>
              <a:t>Relieves you of routine and less critical tasks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</a:pPr>
            <a:r>
              <a:rPr lang="en-GB" sz="2400" dirty="0" smtClean="0">
                <a:latin typeface="+mn-lt"/>
                <a:cs typeface="Arial" charset="0"/>
              </a:rPr>
              <a:t>Allows you to plan for the future rather than organise for the present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</a:pPr>
            <a:r>
              <a:rPr lang="en-GB" sz="2400" dirty="0" smtClean="0">
                <a:latin typeface="+mn-lt"/>
                <a:cs typeface="Arial" charset="0"/>
              </a:rPr>
              <a:t>Encourages decision-making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</a:pPr>
            <a:r>
              <a:rPr lang="en-GB" sz="2400" dirty="0" smtClean="0">
                <a:latin typeface="+mn-lt"/>
                <a:cs typeface="Arial" charset="0"/>
              </a:rPr>
              <a:t>Increases motivation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</a:pPr>
            <a:r>
              <a:rPr lang="en-GB" sz="2400" dirty="0" smtClean="0">
                <a:latin typeface="+mn-lt"/>
                <a:cs typeface="Arial" charset="0"/>
              </a:rPr>
              <a:t>Develops the capacity of staff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</a:pPr>
            <a:r>
              <a:rPr lang="en-GB" sz="2400" dirty="0" smtClean="0">
                <a:latin typeface="+mn-lt"/>
                <a:cs typeface="Arial" charset="0"/>
              </a:rPr>
              <a:t>Empowers your staff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76</a:t>
            </a:fld>
            <a:endParaRPr lang="en-GB" dirty="0"/>
          </a:p>
        </p:txBody>
      </p:sp>
      <p:sp>
        <p:nvSpPr>
          <p:cNvPr id="2129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-2151" y="489353"/>
            <a:ext cx="6984775" cy="535531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anchor="b"/>
          <a:lstStyle/>
          <a:p>
            <a:pPr algn="l" eaLnBrk="1" hangingPunct="1">
              <a:defRPr/>
            </a:pPr>
            <a:r>
              <a:rPr lang="en-GB" sz="3200" b="1" dirty="0" smtClean="0">
                <a:latin typeface="+mn-lt"/>
              </a:rPr>
              <a:t>Barriers to Delegation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899592" y="1412776"/>
            <a:ext cx="9144000" cy="65446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buFontTx/>
              <a:buNone/>
            </a:pPr>
            <a:r>
              <a:rPr lang="en-GB" b="1" dirty="0" smtClean="0">
                <a:latin typeface="+mn-lt"/>
                <a:cs typeface="Arial" charset="0"/>
              </a:rPr>
              <a:t>‘If you want a job done properly, do it yourself.’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86855" y="2259927"/>
            <a:ext cx="4564995" cy="3102894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/>
          <a:p>
            <a:pPr marL="342844" indent="-342844" defTabSz="914250" eaLnBrk="1" hangingPunct="1">
              <a:lnSpc>
                <a:spcPct val="150000"/>
              </a:lnSpc>
              <a:spcBef>
                <a:spcPts val="0"/>
              </a:spcBef>
              <a:buFontTx/>
              <a:buChar char="•"/>
              <a:defRPr/>
            </a:pPr>
            <a:r>
              <a:rPr lang="en-GB" sz="2400" kern="0" dirty="0" smtClean="0">
                <a:solidFill>
                  <a:srgbClr val="002060"/>
                </a:solidFill>
                <a:latin typeface="+mn-lt"/>
                <a:ea typeface="+mn-ea"/>
                <a:cs typeface="Arial" charset="0"/>
              </a:rPr>
              <a:t>It is my job</a:t>
            </a:r>
          </a:p>
          <a:p>
            <a:pPr marL="342844" indent="-342844" defTabSz="914250" eaLnBrk="1" hangingPunct="1">
              <a:lnSpc>
                <a:spcPct val="150000"/>
              </a:lnSpc>
              <a:spcBef>
                <a:spcPts val="0"/>
              </a:spcBef>
              <a:buFontTx/>
              <a:buChar char="•"/>
              <a:defRPr/>
            </a:pPr>
            <a:r>
              <a:rPr lang="en-GB" sz="2400" kern="0" dirty="0" smtClean="0">
                <a:solidFill>
                  <a:srgbClr val="002060"/>
                </a:solidFill>
                <a:latin typeface="+mn-lt"/>
                <a:ea typeface="+mn-ea"/>
                <a:cs typeface="Arial" charset="0"/>
              </a:rPr>
              <a:t>What to delegate?</a:t>
            </a:r>
          </a:p>
          <a:p>
            <a:pPr marL="342844" indent="-342844" defTabSz="914250" eaLnBrk="1" hangingPunct="1">
              <a:lnSpc>
                <a:spcPct val="150000"/>
              </a:lnSpc>
              <a:spcBef>
                <a:spcPts val="0"/>
              </a:spcBef>
              <a:buFontTx/>
              <a:buChar char="•"/>
              <a:defRPr/>
            </a:pPr>
            <a:r>
              <a:rPr lang="en-GB" sz="2400" kern="0" dirty="0" smtClean="0">
                <a:solidFill>
                  <a:srgbClr val="002060"/>
                </a:solidFill>
                <a:latin typeface="+mn-lt"/>
                <a:ea typeface="+mn-ea"/>
                <a:cs typeface="Arial" charset="0"/>
              </a:rPr>
              <a:t>Time to explain</a:t>
            </a:r>
          </a:p>
          <a:p>
            <a:pPr marL="342844" indent="-342844" defTabSz="914250" eaLnBrk="1" hangingPunct="1">
              <a:lnSpc>
                <a:spcPct val="150000"/>
              </a:lnSpc>
              <a:spcBef>
                <a:spcPts val="0"/>
              </a:spcBef>
              <a:buFontTx/>
              <a:buChar char="•"/>
              <a:defRPr/>
            </a:pPr>
            <a:r>
              <a:rPr lang="en-GB" sz="2400" kern="0" dirty="0" smtClean="0">
                <a:solidFill>
                  <a:srgbClr val="002060"/>
                </a:solidFill>
                <a:latin typeface="+mn-lt"/>
                <a:ea typeface="+mn-ea"/>
                <a:cs typeface="Arial" charset="0"/>
              </a:rPr>
              <a:t>Will it be done right?</a:t>
            </a:r>
          </a:p>
          <a:p>
            <a:pPr marL="342844" indent="-342844" defTabSz="914250" eaLnBrk="1" hangingPunct="1">
              <a:lnSpc>
                <a:spcPct val="150000"/>
              </a:lnSpc>
              <a:spcBef>
                <a:spcPts val="0"/>
              </a:spcBef>
              <a:buFontTx/>
              <a:buChar char="•"/>
              <a:defRPr/>
            </a:pPr>
            <a:r>
              <a:rPr lang="en-GB" sz="2400" kern="0" dirty="0" smtClean="0">
                <a:solidFill>
                  <a:srgbClr val="002060"/>
                </a:solidFill>
                <a:latin typeface="+mn-lt"/>
                <a:ea typeface="+mn-ea"/>
                <a:cs typeface="Arial" charset="0"/>
              </a:rPr>
              <a:t>They might do it better than me</a:t>
            </a:r>
          </a:p>
          <a:p>
            <a:pPr marL="342844" indent="-342844" defTabSz="914250" eaLnBrk="1" hangingPunct="1">
              <a:lnSpc>
                <a:spcPct val="150000"/>
              </a:lnSpc>
              <a:spcBef>
                <a:spcPts val="0"/>
              </a:spcBef>
              <a:buFontTx/>
              <a:buChar char="•"/>
              <a:defRPr/>
            </a:pPr>
            <a:r>
              <a:rPr lang="en-GB" sz="2400" kern="0" dirty="0" smtClean="0">
                <a:solidFill>
                  <a:srgbClr val="002060"/>
                </a:solidFill>
                <a:latin typeface="+mn-lt"/>
                <a:ea typeface="+mn-ea"/>
                <a:cs typeface="Arial" charset="0"/>
              </a:rPr>
              <a:t>Information is power</a:t>
            </a:r>
          </a:p>
          <a:p>
            <a:pPr marL="342844" indent="-342844" defTabSz="914250" eaLnBrk="1" hangingPunct="1">
              <a:lnSpc>
                <a:spcPct val="150000"/>
              </a:lnSpc>
              <a:spcBef>
                <a:spcPts val="0"/>
              </a:spcBef>
              <a:buFontTx/>
              <a:buChar char="•"/>
              <a:defRPr/>
            </a:pPr>
            <a:r>
              <a:rPr lang="en-GB" sz="2400" kern="0" dirty="0" smtClean="0">
                <a:solidFill>
                  <a:srgbClr val="002060"/>
                </a:solidFill>
                <a:latin typeface="+mn-lt"/>
                <a:ea typeface="+mn-ea"/>
                <a:cs typeface="Arial" charset="0"/>
              </a:rPr>
              <a:t>Personalities</a:t>
            </a: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4876800" y="2259927"/>
            <a:ext cx="4267200" cy="2899658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/>
          <a:p>
            <a:pPr marL="342844" indent="-342844" defTabSz="914250" eaLnBrk="1" hangingPunct="1">
              <a:lnSpc>
                <a:spcPct val="150000"/>
              </a:lnSpc>
              <a:spcBef>
                <a:spcPts val="0"/>
              </a:spcBef>
              <a:buFontTx/>
              <a:buChar char="•"/>
              <a:defRPr/>
            </a:pPr>
            <a:r>
              <a:rPr lang="en-GB" sz="2400" kern="0" dirty="0" smtClean="0">
                <a:solidFill>
                  <a:srgbClr val="002060"/>
                </a:solidFill>
                <a:latin typeface="+mn-lt"/>
                <a:ea typeface="+mn-ea"/>
                <a:cs typeface="Arial" charset="0"/>
              </a:rPr>
              <a:t>It is too risky</a:t>
            </a:r>
          </a:p>
          <a:p>
            <a:pPr marL="342844" indent="-342844" defTabSz="914250" eaLnBrk="1" hangingPunct="1">
              <a:lnSpc>
                <a:spcPct val="150000"/>
              </a:lnSpc>
              <a:spcBef>
                <a:spcPts val="0"/>
              </a:spcBef>
              <a:buFontTx/>
              <a:buChar char="•"/>
              <a:defRPr/>
            </a:pPr>
            <a:r>
              <a:rPr lang="en-GB" sz="2400" kern="0" dirty="0" smtClean="0">
                <a:solidFill>
                  <a:srgbClr val="002060"/>
                </a:solidFill>
                <a:latin typeface="+mn-lt"/>
                <a:ea typeface="+mn-ea"/>
                <a:cs typeface="Arial" charset="0"/>
              </a:rPr>
              <a:t>But I enjoy doing it myself</a:t>
            </a:r>
          </a:p>
          <a:p>
            <a:pPr marL="342844" indent="-342844" defTabSz="914250" eaLnBrk="1" hangingPunct="1">
              <a:lnSpc>
                <a:spcPct val="150000"/>
              </a:lnSpc>
              <a:spcBef>
                <a:spcPts val="0"/>
              </a:spcBef>
              <a:buFontTx/>
              <a:buChar char="•"/>
              <a:defRPr/>
            </a:pPr>
            <a:r>
              <a:rPr lang="en-GB" sz="2400" kern="0" dirty="0" smtClean="0">
                <a:solidFill>
                  <a:srgbClr val="002060"/>
                </a:solidFill>
                <a:latin typeface="+mn-lt"/>
                <a:ea typeface="+mn-ea"/>
                <a:cs typeface="Arial" charset="0"/>
              </a:rPr>
              <a:t>I like to be on top of everything. If I delegate work I will lose some of this contact</a:t>
            </a:r>
          </a:p>
          <a:p>
            <a:pPr marL="342844" indent="-342844" defTabSz="914250" eaLnBrk="1" hangingPunct="1">
              <a:lnSpc>
                <a:spcPct val="150000"/>
              </a:lnSpc>
              <a:spcBef>
                <a:spcPts val="0"/>
              </a:spcBef>
              <a:buFontTx/>
              <a:buChar char="•"/>
              <a:defRPr/>
            </a:pPr>
            <a:r>
              <a:rPr lang="en-GB" sz="2400" kern="0" dirty="0" smtClean="0">
                <a:solidFill>
                  <a:srgbClr val="002060"/>
                </a:solidFill>
                <a:latin typeface="+mn-lt"/>
                <a:ea typeface="+mn-ea"/>
                <a:cs typeface="Arial" charset="0"/>
              </a:rPr>
              <a:t>They might not like me for giving them work</a:t>
            </a:r>
          </a:p>
          <a:p>
            <a:pPr marL="342844" indent="-342844" defTabSz="91425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endParaRPr lang="en-GB" sz="2400" kern="0" dirty="0" smtClean="0">
              <a:solidFill>
                <a:srgbClr val="002060"/>
              </a:solidFill>
              <a:latin typeface="Comic Sans MS" pitchFamily="66" charset="0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728508"/>
            <a:ext cx="7415213" cy="1366528"/>
          </a:xfrm>
        </p:spPr>
        <p:txBody>
          <a:bodyPr/>
          <a:lstStyle/>
          <a:p>
            <a:pPr algn="ctr"/>
            <a:r>
              <a:rPr lang="en-GB" sz="3200" b="1" dirty="0" smtClean="0">
                <a:latin typeface="+mn-lt"/>
              </a:rPr>
              <a:t>Activity </a:t>
            </a:r>
            <a:br>
              <a:rPr lang="en-GB" sz="3200" b="1" dirty="0" smtClean="0">
                <a:latin typeface="+mn-lt"/>
              </a:rPr>
            </a:br>
            <a:r>
              <a:rPr lang="en-GB" sz="3200" b="1" dirty="0">
                <a:latin typeface="+mn-lt"/>
              </a:rPr>
              <a:t/>
            </a:r>
            <a:br>
              <a:rPr lang="en-GB" sz="3200" b="1" dirty="0">
                <a:latin typeface="+mn-lt"/>
              </a:rPr>
            </a:br>
            <a:r>
              <a:rPr lang="en-GB" sz="2800" b="1" dirty="0" smtClean="0">
                <a:latin typeface="+mn-lt"/>
              </a:rPr>
              <a:t>How </a:t>
            </a:r>
            <a:r>
              <a:rPr lang="en-GB" sz="2800" b="1" dirty="0">
                <a:latin typeface="+mn-lt"/>
              </a:rPr>
              <a:t>Good </a:t>
            </a:r>
            <a:r>
              <a:rPr lang="en-GB" sz="2800" b="1" dirty="0" smtClean="0">
                <a:latin typeface="+mn-lt"/>
              </a:rPr>
              <a:t>is </a:t>
            </a:r>
            <a:r>
              <a:rPr lang="en-GB" sz="2800" b="1" dirty="0">
                <a:latin typeface="+mn-lt"/>
              </a:rPr>
              <a:t>Your Delegation</a:t>
            </a:r>
            <a:r>
              <a:rPr lang="en-GB" sz="2800" b="1" dirty="0" smtClean="0">
                <a:latin typeface="+mn-lt"/>
              </a:rPr>
              <a:t>?</a:t>
            </a:r>
            <a:endParaRPr lang="en-GB" sz="28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77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793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0141"/>
            <a:ext cx="7415213" cy="535531"/>
          </a:xfrm>
        </p:spPr>
        <p:txBody>
          <a:bodyPr/>
          <a:lstStyle/>
          <a:p>
            <a:r>
              <a:rPr lang="en-GB" sz="3200" b="1" dirty="0" smtClean="0">
                <a:latin typeface="+mn-lt"/>
              </a:rPr>
              <a:t>Elements of Delegation</a:t>
            </a:r>
            <a:endParaRPr lang="en-GB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5656" y="1772816"/>
            <a:ext cx="7886700" cy="4351338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GB" sz="2400" dirty="0" smtClean="0">
                <a:latin typeface="+mn-lt"/>
              </a:rPr>
              <a:t>What </a:t>
            </a:r>
            <a:r>
              <a:rPr lang="en-GB" sz="2400" dirty="0">
                <a:latin typeface="+mn-lt"/>
              </a:rPr>
              <a:t>to Delegate </a:t>
            </a:r>
            <a:endParaRPr lang="en-GB" sz="2400" dirty="0" smtClean="0">
              <a:latin typeface="+mn-lt"/>
            </a:endParaRPr>
          </a:p>
          <a:p>
            <a:pPr>
              <a:lnSpc>
                <a:spcPct val="200000"/>
              </a:lnSpc>
            </a:pPr>
            <a:r>
              <a:rPr lang="en-GB" sz="2400" dirty="0" smtClean="0">
                <a:latin typeface="+mn-lt"/>
              </a:rPr>
              <a:t>When </a:t>
            </a:r>
            <a:r>
              <a:rPr lang="en-GB" sz="2400" dirty="0">
                <a:latin typeface="+mn-lt"/>
              </a:rPr>
              <a:t>to </a:t>
            </a:r>
            <a:r>
              <a:rPr lang="en-GB" sz="2400" dirty="0" smtClean="0">
                <a:latin typeface="+mn-lt"/>
              </a:rPr>
              <a:t>Delegate</a:t>
            </a:r>
          </a:p>
          <a:p>
            <a:pPr>
              <a:lnSpc>
                <a:spcPct val="200000"/>
              </a:lnSpc>
            </a:pPr>
            <a:r>
              <a:rPr lang="en-GB" sz="2400" dirty="0">
                <a:latin typeface="+mn-lt"/>
              </a:rPr>
              <a:t>How to </a:t>
            </a:r>
            <a:r>
              <a:rPr lang="en-GB" sz="2400" dirty="0" smtClean="0">
                <a:latin typeface="+mn-lt"/>
              </a:rPr>
              <a:t>Delegate</a:t>
            </a:r>
          </a:p>
          <a:p>
            <a:pPr>
              <a:lnSpc>
                <a:spcPct val="200000"/>
              </a:lnSpc>
            </a:pPr>
            <a:r>
              <a:rPr lang="en-GB" sz="2400" dirty="0">
                <a:latin typeface="+mn-lt"/>
              </a:rPr>
              <a:t>Who to Delegate to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78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5148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79</a:t>
            </a:fld>
            <a:endParaRPr lang="en-GB" dirty="0"/>
          </a:p>
        </p:txBody>
      </p:sp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657204"/>
            <a:ext cx="6985024" cy="535531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en-GB" sz="3200" b="1" dirty="0" smtClean="0">
                <a:latin typeface="+mn-lt"/>
                <a:cs typeface="Arial" pitchFamily="34" charset="0"/>
              </a:rPr>
              <a:t>What and When to Delegate...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251520" y="1600306"/>
            <a:ext cx="8676456" cy="475297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/>
          <a:lstStyle/>
          <a:p>
            <a:pPr marL="0" indent="0">
              <a:buNone/>
            </a:pPr>
            <a:r>
              <a:rPr lang="en-GB" sz="2400" dirty="0">
                <a:latin typeface="+mn-lt"/>
                <a:ea typeface="ＭＳ Ｐゴシック" panose="020B0600070205080204" pitchFamily="34" charset="-128"/>
              </a:rPr>
              <a:t>Consider these factors when you decide whether or not to delegate</a:t>
            </a: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:</a:t>
            </a:r>
          </a:p>
          <a:p>
            <a:pPr marL="0" indent="0">
              <a:buNone/>
            </a:pPr>
            <a:endParaRPr lang="en-GB" sz="2400" dirty="0">
              <a:latin typeface="+mn-lt"/>
              <a:ea typeface="ＭＳ Ｐゴシック" panose="020B0600070205080204" pitchFamily="34" charset="-128"/>
            </a:endParaRPr>
          </a:p>
          <a:p>
            <a:pPr lvl="1">
              <a:lnSpc>
                <a:spcPct val="150000"/>
              </a:lnSpc>
            </a:pP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Time (The </a:t>
            </a:r>
            <a:r>
              <a:rPr lang="en-GB" sz="2400" dirty="0">
                <a:latin typeface="+mn-lt"/>
                <a:ea typeface="ＭＳ Ｐゴシック" panose="020B0600070205080204" pitchFamily="34" charset="-128"/>
              </a:rPr>
              <a:t>project's </a:t>
            </a: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timelines/deadlines)</a:t>
            </a:r>
            <a:endParaRPr lang="en-GB" sz="2400" dirty="0">
              <a:latin typeface="+mn-lt"/>
              <a:ea typeface="ＭＳ Ｐゴシック" panose="020B0600070205080204" pitchFamily="34" charset="-128"/>
            </a:endParaRPr>
          </a:p>
          <a:p>
            <a:pPr lvl="1">
              <a:lnSpc>
                <a:spcPct val="150000"/>
              </a:lnSpc>
            </a:pP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Expertise</a:t>
            </a:r>
          </a:p>
          <a:p>
            <a:pPr lvl="1">
              <a:lnSpc>
                <a:spcPct val="150000"/>
              </a:lnSpc>
            </a:pP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Appropriacy</a:t>
            </a:r>
          </a:p>
          <a:p>
            <a:pPr lvl="1">
              <a:lnSpc>
                <a:spcPct val="150000"/>
              </a:lnSpc>
            </a:pPr>
            <a:r>
              <a:rPr lang="en-GB" sz="2400" dirty="0" smtClean="0">
                <a:latin typeface="+mn-lt"/>
                <a:ea typeface="ＭＳ Ｐゴシック" panose="020B0600070205080204" pitchFamily="34" charset="-128"/>
                <a:cs typeface="Arial" charset="0"/>
              </a:rPr>
              <a:t>Use </a:t>
            </a:r>
            <a:r>
              <a:rPr lang="en-GB" sz="2400" b="1" dirty="0">
                <a:latin typeface="+mn-lt"/>
              </a:rPr>
              <a:t>Priority </a:t>
            </a:r>
            <a:r>
              <a:rPr lang="en-GB" sz="2400" b="1" dirty="0" smtClean="0">
                <a:latin typeface="+mn-lt"/>
              </a:rPr>
              <a:t>Matrix </a:t>
            </a:r>
            <a:r>
              <a:rPr lang="en-GB" sz="2400" dirty="0" smtClean="0">
                <a:latin typeface="+mn-lt"/>
              </a:rPr>
              <a:t>to delegate</a:t>
            </a:r>
            <a:endParaRPr lang="en-GB" sz="2400" dirty="0" smtClean="0">
              <a:latin typeface="+mn-lt"/>
              <a:cs typeface="Arial" charset="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GB" dirty="0">
              <a:latin typeface="+mn-lt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73842" y="565742"/>
            <a:ext cx="6912744" cy="535531"/>
          </a:xfrm>
        </p:spPr>
        <p:txBody>
          <a:bodyPr/>
          <a:lstStyle/>
          <a:p>
            <a:pPr algn="l" eaLnBrk="1" hangingPunct="1"/>
            <a:r>
              <a:rPr lang="en-GB" sz="3200" b="1" dirty="0" smtClean="0">
                <a:latin typeface="+mn-lt"/>
              </a:rPr>
              <a:t>The Communication Cycle</a:t>
            </a:r>
          </a:p>
        </p:txBody>
      </p:sp>
      <p:sp>
        <p:nvSpPr>
          <p:cNvPr id="2150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6517160" y="6223521"/>
            <a:ext cx="2133600" cy="476250"/>
          </a:xfrm>
          <a:prstGeom prst="rect">
            <a:avLst/>
          </a:prstGeom>
          <a:noFill/>
        </p:spPr>
        <p:txBody>
          <a:bodyPr/>
          <a:lstStyle/>
          <a:p>
            <a:fld id="{F027F19D-776F-4855-B986-749D5267CAE3}" type="slidenum">
              <a:rPr lang="en-GB" smtClean="0">
                <a:cs typeface="Arial" charset="0"/>
              </a:rPr>
              <a:pPr/>
              <a:t>8</a:t>
            </a:fld>
            <a:endParaRPr lang="en-GB" smtClean="0">
              <a:cs typeface="Arial" charset="0"/>
            </a:endParaRPr>
          </a:p>
        </p:txBody>
      </p:sp>
      <p:sp>
        <p:nvSpPr>
          <p:cNvPr id="207879" name="AutoShape 7"/>
          <p:cNvSpPr>
            <a:spLocks noChangeArrowheads="1"/>
          </p:cNvSpPr>
          <p:nvPr/>
        </p:nvSpPr>
        <p:spPr bwMode="auto">
          <a:xfrm>
            <a:off x="4247928" y="2831232"/>
            <a:ext cx="2303462" cy="1371600"/>
          </a:xfrm>
          <a:prstGeom prst="rightArrow">
            <a:avLst>
              <a:gd name="adj1" fmla="val 50000"/>
              <a:gd name="adj2" fmla="val 41985"/>
            </a:avLst>
          </a:prstGeom>
          <a:solidFill>
            <a:srgbClr val="FF99CC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425" tIns="45713" rIns="91425" bIns="45713" anchor="ctr"/>
          <a:lstStyle/>
          <a:p>
            <a:pPr algn="ctr" eaLnBrk="0" hangingPunct="0"/>
            <a:r>
              <a:rPr lang="en-GB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Transmission</a:t>
            </a:r>
          </a:p>
        </p:txBody>
      </p:sp>
      <p:sp>
        <p:nvSpPr>
          <p:cNvPr id="207880" name="Oval 8"/>
          <p:cNvSpPr>
            <a:spLocks noChangeArrowheads="1"/>
          </p:cNvSpPr>
          <p:nvPr/>
        </p:nvSpPr>
        <p:spPr bwMode="auto">
          <a:xfrm>
            <a:off x="503511" y="2687216"/>
            <a:ext cx="1600200" cy="1600200"/>
          </a:xfrm>
          <a:prstGeom prst="ellipse">
            <a:avLst/>
          </a:prstGeom>
          <a:solidFill>
            <a:srgbClr val="CCFFFF"/>
          </a:solidFill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lIns="91425" tIns="45713" rIns="91425" bIns="45713" anchor="ctr"/>
          <a:lstStyle/>
          <a:p>
            <a:pPr algn="ctr" eaLnBrk="0" hangingPunct="0"/>
            <a:r>
              <a:rPr lang="en-GB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Sender</a:t>
            </a:r>
            <a:endParaRPr lang="en-GB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207881" name="Oval 9"/>
          <p:cNvSpPr>
            <a:spLocks noChangeArrowheads="1"/>
          </p:cNvSpPr>
          <p:nvPr/>
        </p:nvSpPr>
        <p:spPr bwMode="auto">
          <a:xfrm>
            <a:off x="6840215" y="2687216"/>
            <a:ext cx="1600200" cy="1600200"/>
          </a:xfrm>
          <a:prstGeom prst="ellipse">
            <a:avLst/>
          </a:prstGeom>
          <a:solidFill>
            <a:srgbClr val="CCFFCC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91425" tIns="45713" rIns="91425" bIns="45713" anchor="ctr"/>
          <a:lstStyle/>
          <a:p>
            <a:pPr algn="ctr" eaLnBrk="0" hangingPunct="0"/>
            <a:r>
              <a:rPr lang="en-GB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Receiver</a:t>
            </a:r>
            <a:endParaRPr lang="en-GB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207882" name="Rectangle 10"/>
          <p:cNvSpPr>
            <a:spLocks noChangeArrowheads="1"/>
          </p:cNvSpPr>
          <p:nvPr/>
        </p:nvSpPr>
        <p:spPr bwMode="auto">
          <a:xfrm>
            <a:off x="2375719" y="2687216"/>
            <a:ext cx="1600200" cy="16002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425" tIns="45713" rIns="91425" bIns="45713" anchor="ctr"/>
          <a:lstStyle/>
          <a:p>
            <a:pPr algn="ctr" eaLnBrk="0" hangingPunct="0"/>
            <a:r>
              <a:rPr lang="en-GB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Message</a:t>
            </a:r>
          </a:p>
        </p:txBody>
      </p:sp>
      <p:sp>
        <p:nvSpPr>
          <p:cNvPr id="207920" name="AutoShape 48"/>
          <p:cNvSpPr>
            <a:spLocks noChangeArrowheads="1"/>
          </p:cNvSpPr>
          <p:nvPr/>
        </p:nvSpPr>
        <p:spPr bwMode="auto">
          <a:xfrm rot="5399915">
            <a:off x="3916711" y="1722376"/>
            <a:ext cx="806450" cy="7056786"/>
          </a:xfrm>
          <a:prstGeom prst="curvedLeftArrow">
            <a:avLst>
              <a:gd name="adj1" fmla="val 170079"/>
              <a:gd name="adj2" fmla="val 340157"/>
              <a:gd name="adj3" fmla="val 30813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425" tIns="45713" rIns="91425" bIns="45713" anchor="ctr"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7921" name="Text Box 49"/>
          <p:cNvSpPr txBox="1">
            <a:spLocks noChangeArrowheads="1"/>
          </p:cNvSpPr>
          <p:nvPr/>
        </p:nvSpPr>
        <p:spPr bwMode="auto">
          <a:xfrm>
            <a:off x="3743871" y="4991472"/>
            <a:ext cx="1944216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5" tIns="45713" rIns="91425" bIns="45713">
            <a:spAutoFit/>
          </a:bodyPr>
          <a:lstStyle/>
          <a:p>
            <a:pPr algn="ctr" eaLnBrk="0" hangingPunct="0"/>
            <a:r>
              <a:rPr lang="en-GB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Feedback</a:t>
            </a:r>
          </a:p>
        </p:txBody>
      </p:sp>
      <p:sp>
        <p:nvSpPr>
          <p:cNvPr id="207923" name="Text Box 51"/>
          <p:cNvSpPr txBox="1">
            <a:spLocks noChangeArrowheads="1"/>
          </p:cNvSpPr>
          <p:nvPr/>
        </p:nvSpPr>
        <p:spPr bwMode="auto">
          <a:xfrm>
            <a:off x="575520" y="1895128"/>
            <a:ext cx="3506787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1425" tIns="45713" rIns="91425" bIns="45713">
            <a:spAutoFit/>
          </a:bodyPr>
          <a:lstStyle/>
          <a:p>
            <a:pPr algn="ctr" eaLnBrk="0" hangingPunct="0"/>
            <a:r>
              <a:rPr lang="en-GB" b="1" dirty="0">
                <a:solidFill>
                  <a:schemeClr val="bg1"/>
                </a:solidFill>
                <a:latin typeface="Comic Sans MS" pitchFamily="66" charset="0"/>
              </a:rPr>
              <a:t>CONTEXT / PURPOSE</a:t>
            </a:r>
          </a:p>
        </p:txBody>
      </p:sp>
      <p:sp>
        <p:nvSpPr>
          <p:cNvPr id="21514" name="Text Box 55"/>
          <p:cNvSpPr txBox="1">
            <a:spLocks noChangeArrowheads="1"/>
          </p:cNvSpPr>
          <p:nvPr/>
        </p:nvSpPr>
        <p:spPr bwMode="auto">
          <a:xfrm>
            <a:off x="-4964795" y="4376424"/>
            <a:ext cx="8424863" cy="417044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1425" tIns="45713" rIns="91425" bIns="45713">
            <a:spAutoFit/>
          </a:bodyPr>
          <a:lstStyle/>
          <a:p>
            <a:pPr algn="ctr" eaLnBrk="0" hangingPunct="0"/>
            <a:endParaRPr lang="en-GB" dirty="0">
              <a:latin typeface="Comic Sans MS" pitchFamily="66" charset="0"/>
            </a:endParaRPr>
          </a:p>
          <a:p>
            <a:pPr algn="ctr" eaLnBrk="0" hangingPunct="0"/>
            <a:endParaRPr lang="en-GB" dirty="0">
              <a:latin typeface="Comic Sans MS" pitchFamily="66" charset="0"/>
            </a:endParaRPr>
          </a:p>
          <a:p>
            <a:pPr algn="ctr" eaLnBrk="0" hangingPunct="0"/>
            <a:endParaRPr lang="en-GB" dirty="0">
              <a:latin typeface="Comic Sans MS" pitchFamily="66" charset="0"/>
            </a:endParaRPr>
          </a:p>
          <a:p>
            <a:pPr algn="ctr" eaLnBrk="0" hangingPunct="0"/>
            <a:endParaRPr lang="en-GB" dirty="0">
              <a:latin typeface="Comic Sans MS" pitchFamily="66" charset="0"/>
            </a:endParaRPr>
          </a:p>
          <a:p>
            <a:pPr algn="ctr" eaLnBrk="0" hangingPunct="0"/>
            <a:endParaRPr lang="en-GB" sz="7200" i="1" dirty="0">
              <a:latin typeface="Arial Narrow" pitchFamily="34" charset="0"/>
            </a:endParaRPr>
          </a:p>
          <a:p>
            <a:pPr algn="ctr" eaLnBrk="0" hangingPunct="0"/>
            <a:endParaRPr lang="en-GB" dirty="0">
              <a:latin typeface="Comic Sans MS" pitchFamily="66" charset="0"/>
            </a:endParaRPr>
          </a:p>
          <a:p>
            <a:pPr algn="ctr" eaLnBrk="0" hangingPunct="0"/>
            <a:endParaRPr lang="en-GB" dirty="0">
              <a:latin typeface="Comic Sans MS" pitchFamily="66" charset="0"/>
            </a:endParaRPr>
          </a:p>
          <a:p>
            <a:pPr algn="ctr" eaLnBrk="0" hangingPunct="0"/>
            <a:endParaRPr lang="en-GB" dirty="0">
              <a:latin typeface="Comic Sans MS" pitchFamily="66" charset="0"/>
            </a:endParaRPr>
          </a:p>
          <a:p>
            <a:pPr algn="ctr" eaLnBrk="0" hangingPunct="0"/>
            <a:endParaRPr lang="en-GB" dirty="0">
              <a:latin typeface="Comic Sans MS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3368" y="792927"/>
            <a:ext cx="8568952" cy="5386090"/>
          </a:xfrm>
          <a:prstGeom prst="rect">
            <a:avLst/>
          </a:prstGeom>
          <a:noFill/>
        </p:spPr>
        <p:txBody>
          <a:bodyPr wrap="square" lIns="91425" tIns="45713" rIns="91425" bIns="45713">
            <a:spAutoFit/>
            <a:scene3d>
              <a:camera prst="orthographicFront">
                <a:rot lat="0" lon="0" rev="3000000"/>
              </a:camera>
              <a:lightRig rig="threePt" dir="t"/>
            </a:scene3d>
          </a:bodyPr>
          <a:lstStyle/>
          <a:p>
            <a:pPr>
              <a:defRPr/>
            </a:pPr>
            <a:endParaRPr lang="en-GB" b="1" dirty="0" smtClean="0">
              <a:ln w="0">
                <a:solidFill>
                  <a:schemeClr val="tx1">
                    <a:alpha val="74000"/>
                  </a:schemeClr>
                </a:solidFill>
              </a:ln>
              <a:solidFill>
                <a:srgbClr val="FF0000">
                  <a:alpha val="49000"/>
                </a:srgbClr>
              </a:solidFill>
              <a:effectLst>
                <a:outerShdw blurRad="60007" dir="1500000" sy="-30000" kx="800400" algn="bl" rotWithShape="0">
                  <a:prstClr val="black">
                    <a:alpha val="20000"/>
                  </a:prstClr>
                </a:outerShdw>
              </a:effectLst>
              <a:cs typeface="+mn-cs"/>
            </a:endParaRPr>
          </a:p>
          <a:p>
            <a:pPr algn="ctr">
              <a:defRPr/>
            </a:pPr>
            <a:r>
              <a:rPr lang="en-GB" sz="3200" b="1" dirty="0" smtClean="0">
                <a:ln w="0">
                  <a:solidFill>
                    <a:schemeClr val="tx1">
                      <a:alpha val="74000"/>
                    </a:schemeClr>
                  </a:solidFill>
                </a:ln>
                <a:solidFill>
                  <a:srgbClr val="FF0000">
                    <a:alpha val="49000"/>
                  </a:srgbClr>
                </a:solidFill>
                <a:effectLst>
                  <a:outerShdw blurRad="60007" dir="1500000" sy="-30000" kx="800400" algn="bl" rotWithShape="0">
                    <a:prstClr val="black">
                      <a:alpha val="20000"/>
                    </a:prstClr>
                  </a:outerShdw>
                </a:effectLst>
              </a:rPr>
              <a:t>BARRIERS</a:t>
            </a:r>
            <a:endParaRPr lang="en-GB" sz="3200" b="1" dirty="0">
              <a:ln w="0">
                <a:solidFill>
                  <a:schemeClr val="tx1">
                    <a:alpha val="74000"/>
                  </a:schemeClr>
                </a:solidFill>
              </a:ln>
              <a:solidFill>
                <a:srgbClr val="FF0000">
                  <a:alpha val="49000"/>
                </a:srgbClr>
              </a:solidFill>
              <a:effectLst>
                <a:outerShdw blurRad="60007" dir="1500000" sy="-30000" kx="800400" algn="bl" rotWithShape="0">
                  <a:prstClr val="black">
                    <a:alpha val="20000"/>
                  </a:prstClr>
                </a:outerShdw>
              </a:effectLst>
            </a:endParaRPr>
          </a:p>
          <a:p>
            <a:pPr algn="ctr">
              <a:defRPr/>
            </a:pPr>
            <a:endParaRPr lang="en-GB" sz="3200" b="1" dirty="0">
              <a:ln w="0">
                <a:solidFill>
                  <a:schemeClr val="tx1">
                    <a:alpha val="74000"/>
                  </a:schemeClr>
                </a:solidFill>
              </a:ln>
              <a:solidFill>
                <a:srgbClr val="FF0000">
                  <a:alpha val="49000"/>
                </a:srgbClr>
              </a:solidFill>
              <a:effectLst>
                <a:outerShdw blurRad="60007" dir="1500000" sy="-30000" kx="800400" algn="bl" rotWithShape="0">
                  <a:prstClr val="black">
                    <a:alpha val="20000"/>
                  </a:prstClr>
                </a:outerShdw>
              </a:effectLst>
            </a:endParaRPr>
          </a:p>
          <a:p>
            <a:pPr algn="ctr">
              <a:defRPr/>
            </a:pPr>
            <a:r>
              <a:rPr lang="en-GB" sz="3200" b="1" dirty="0">
                <a:ln w="0">
                  <a:solidFill>
                    <a:schemeClr val="tx1">
                      <a:alpha val="74000"/>
                    </a:schemeClr>
                  </a:solidFill>
                </a:ln>
                <a:solidFill>
                  <a:srgbClr val="FF0000">
                    <a:alpha val="49000"/>
                  </a:srgbClr>
                </a:solidFill>
                <a:effectLst>
                  <a:outerShdw blurRad="60007" dir="1500000" sy="-30000" kx="800400" algn="bl" rotWithShape="0">
                    <a:prstClr val="black">
                      <a:alpha val="20000"/>
                    </a:prstClr>
                  </a:outerShdw>
                </a:effectLst>
              </a:rPr>
              <a:t>INTERFERENCE</a:t>
            </a:r>
          </a:p>
          <a:p>
            <a:pPr algn="ctr">
              <a:defRPr/>
            </a:pPr>
            <a:endParaRPr lang="en-GB" sz="3200" b="1" dirty="0">
              <a:ln w="0">
                <a:solidFill>
                  <a:schemeClr val="tx1">
                    <a:alpha val="74000"/>
                  </a:schemeClr>
                </a:solidFill>
              </a:ln>
              <a:solidFill>
                <a:srgbClr val="FF0000">
                  <a:alpha val="49000"/>
                </a:srgbClr>
              </a:solidFill>
              <a:effectLst>
                <a:outerShdw blurRad="60007" dir="1500000" sy="-30000" kx="800400" algn="bl" rotWithShape="0">
                  <a:prstClr val="black">
                    <a:alpha val="20000"/>
                  </a:prstClr>
                </a:outerShdw>
              </a:effectLst>
            </a:endParaRPr>
          </a:p>
          <a:p>
            <a:pPr algn="ctr">
              <a:defRPr/>
            </a:pPr>
            <a:r>
              <a:rPr lang="en-GB" sz="3200" b="1" dirty="0">
                <a:ln w="0">
                  <a:solidFill>
                    <a:schemeClr val="tx1">
                      <a:alpha val="74000"/>
                    </a:schemeClr>
                  </a:solidFill>
                </a:ln>
                <a:solidFill>
                  <a:srgbClr val="FF0000">
                    <a:alpha val="49000"/>
                  </a:srgbClr>
                </a:solidFill>
                <a:effectLst>
                  <a:outerShdw blurRad="60007" dir="1500000" sy="-30000" kx="800400" algn="bl" rotWithShape="0">
                    <a:prstClr val="black">
                      <a:alpha val="20000"/>
                    </a:prstClr>
                  </a:outerShdw>
                </a:effectLst>
              </a:rPr>
              <a:t>BARRIERS</a:t>
            </a:r>
          </a:p>
          <a:p>
            <a:pPr algn="ctr">
              <a:defRPr/>
            </a:pPr>
            <a:endParaRPr lang="en-GB" sz="3200" b="1" dirty="0">
              <a:ln w="0">
                <a:solidFill>
                  <a:schemeClr val="tx1">
                    <a:alpha val="74000"/>
                  </a:schemeClr>
                </a:solidFill>
              </a:ln>
              <a:solidFill>
                <a:srgbClr val="FF0000">
                  <a:alpha val="49000"/>
                </a:srgbClr>
              </a:solidFill>
              <a:effectLst>
                <a:outerShdw blurRad="60007" dir="1500000" sy="-30000" kx="800400" algn="bl" rotWithShape="0">
                  <a:prstClr val="black">
                    <a:alpha val="20000"/>
                  </a:prstClr>
                </a:outerShdw>
              </a:effectLst>
            </a:endParaRPr>
          </a:p>
          <a:p>
            <a:pPr algn="ctr">
              <a:defRPr/>
            </a:pPr>
            <a:r>
              <a:rPr lang="en-GB" sz="3200" b="1" dirty="0">
                <a:ln w="0">
                  <a:solidFill>
                    <a:schemeClr val="tx1">
                      <a:alpha val="74000"/>
                    </a:schemeClr>
                  </a:solidFill>
                </a:ln>
                <a:solidFill>
                  <a:srgbClr val="FF0000">
                    <a:alpha val="49000"/>
                  </a:srgbClr>
                </a:solidFill>
                <a:effectLst>
                  <a:outerShdw blurRad="60007" dir="1500000" sy="-30000" kx="800400" algn="bl" rotWithShape="0">
                    <a:prstClr val="black">
                      <a:alpha val="20000"/>
                    </a:prstClr>
                  </a:outerShdw>
                </a:effectLst>
              </a:rPr>
              <a:t>INTERFERENCE</a:t>
            </a:r>
          </a:p>
          <a:p>
            <a:pPr algn="ctr">
              <a:defRPr/>
            </a:pPr>
            <a:endParaRPr lang="en-GB" sz="3200" b="1" dirty="0">
              <a:ln w="0">
                <a:solidFill>
                  <a:schemeClr val="tx1">
                    <a:alpha val="74000"/>
                  </a:schemeClr>
                </a:solidFill>
              </a:ln>
              <a:solidFill>
                <a:srgbClr val="FF0000">
                  <a:alpha val="49000"/>
                </a:srgbClr>
              </a:solidFill>
              <a:effectLst>
                <a:outerShdw blurRad="60007" dir="1500000" sy="-30000" kx="800400" algn="bl" rotWithShape="0">
                  <a:prstClr val="black">
                    <a:alpha val="20000"/>
                  </a:prstClr>
                </a:outerShdw>
              </a:effectLst>
            </a:endParaRPr>
          </a:p>
          <a:p>
            <a:pPr algn="ctr">
              <a:defRPr/>
            </a:pPr>
            <a:r>
              <a:rPr lang="en-GB" sz="3200" b="1" dirty="0">
                <a:ln w="0">
                  <a:solidFill>
                    <a:schemeClr val="tx1">
                      <a:alpha val="74000"/>
                    </a:schemeClr>
                  </a:solidFill>
                </a:ln>
                <a:solidFill>
                  <a:srgbClr val="FF0000">
                    <a:alpha val="49000"/>
                  </a:srgbClr>
                </a:solidFill>
                <a:effectLst>
                  <a:outerShdw blurRad="60007" dir="1500000" sy="-30000" kx="800400" algn="bl" rotWithShape="0">
                    <a:prstClr val="black">
                      <a:alpha val="20000"/>
                    </a:prstClr>
                  </a:outerShdw>
                </a:effectLst>
              </a:rPr>
              <a:t>BARRIERS</a:t>
            </a:r>
          </a:p>
          <a:p>
            <a:pPr>
              <a:defRPr/>
            </a:pPr>
            <a:endParaRPr lang="en-GB" sz="3200" b="1" dirty="0">
              <a:ln w="0">
                <a:solidFill>
                  <a:schemeClr val="tx1">
                    <a:alpha val="74000"/>
                  </a:schemeClr>
                </a:solidFill>
              </a:ln>
              <a:solidFill>
                <a:srgbClr val="FF0000">
                  <a:alpha val="49000"/>
                </a:srgbClr>
              </a:solidFill>
              <a:effectLst>
                <a:outerShdw blurRad="60007" dir="1500000" sy="-30000" kx="800400" algn="bl" rotWithShape="0">
                  <a:prstClr val="black">
                    <a:alpha val="20000"/>
                  </a:prst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79" grpId="0" animBg="1"/>
      <p:bldP spid="207881" grpId="0" animBg="1"/>
      <p:bldP spid="207882" grpId="0" animBg="1"/>
      <p:bldP spid="207920" grpId="0" animBg="1"/>
      <p:bldP spid="207923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80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20528" y="364552"/>
            <a:ext cx="6707188" cy="535531"/>
          </a:xfrm>
        </p:spPr>
        <p:txBody>
          <a:bodyPr/>
          <a:lstStyle/>
          <a:p>
            <a:r>
              <a:rPr lang="en-GB" sz="3200" b="1" dirty="0" smtClean="0">
                <a:latin typeface="+mn-lt"/>
              </a:rPr>
              <a:t>What to Delegate? </a:t>
            </a:r>
            <a:r>
              <a:rPr lang="en-GB" sz="3200" b="1" dirty="0">
                <a:latin typeface="+mn-lt"/>
              </a:rPr>
              <a:t>Priority Matrix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03648" y="1992910"/>
            <a:ext cx="3168352" cy="1200314"/>
          </a:xfrm>
          <a:prstGeom prst="rect">
            <a:avLst/>
          </a:prstGeom>
          <a:noFill/>
        </p:spPr>
        <p:txBody>
          <a:bodyPr wrap="square" lIns="91425" tIns="45713" rIns="91425" bIns="45713" rtlCol="0" anchor="ctr">
            <a:spAutoFit/>
          </a:bodyPr>
          <a:lstStyle/>
          <a:p>
            <a:r>
              <a:rPr lang="en-GB" sz="2400" dirty="0" smtClean="0">
                <a:latin typeface="+mn-lt"/>
              </a:rPr>
              <a:t>These jobs are likely to be too important and urgent for delegating</a:t>
            </a:r>
            <a:endParaRPr lang="en-GB" sz="2400" dirty="0">
              <a:latin typeface="+mn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03648" y="3700198"/>
            <a:ext cx="3168352" cy="1938978"/>
          </a:xfrm>
          <a:prstGeom prst="rect">
            <a:avLst/>
          </a:prstGeom>
          <a:noFill/>
        </p:spPr>
        <p:txBody>
          <a:bodyPr wrap="square" lIns="91425" tIns="45713" rIns="91425" bIns="45713" rtlCol="0" anchor="ctr">
            <a:spAutoFit/>
          </a:bodyPr>
          <a:lstStyle/>
          <a:p>
            <a:r>
              <a:rPr lang="en-GB" sz="2400" dirty="0" smtClean="0">
                <a:latin typeface="+mn-lt"/>
              </a:rPr>
              <a:t>Too little time to delegate?</a:t>
            </a:r>
          </a:p>
          <a:p>
            <a:r>
              <a:rPr lang="en-GB" sz="2400" dirty="0" smtClean="0">
                <a:latin typeface="+mn-lt"/>
              </a:rPr>
              <a:t>Perhaps experienced team members could do these jobs</a:t>
            </a:r>
            <a:endParaRPr lang="en-GB" sz="2400" dirty="0"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17790" y="4066955"/>
            <a:ext cx="2880320" cy="830997"/>
          </a:xfrm>
          <a:prstGeom prst="rect">
            <a:avLst/>
          </a:prstGeom>
          <a:noFill/>
        </p:spPr>
        <p:txBody>
          <a:bodyPr wrap="square" lIns="91425" tIns="45713" rIns="91425" bIns="45713" rtlCol="0" anchor="ctr">
            <a:spAutoFit/>
          </a:bodyPr>
          <a:lstStyle/>
          <a:p>
            <a:r>
              <a:rPr lang="en-GB" sz="2400" dirty="0" smtClean="0">
                <a:latin typeface="+mn-lt"/>
              </a:rPr>
              <a:t>Do these jobs need to be done at all?</a:t>
            </a:r>
            <a:endParaRPr lang="en-GB" sz="2400" dirty="0"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32040" y="2038776"/>
            <a:ext cx="2880320" cy="830997"/>
          </a:xfrm>
          <a:prstGeom prst="rect">
            <a:avLst/>
          </a:prstGeom>
          <a:noFill/>
        </p:spPr>
        <p:txBody>
          <a:bodyPr wrap="square" lIns="91425" tIns="45713" rIns="91425" bIns="45713" rtlCol="0" anchor="ctr">
            <a:spAutoFit/>
          </a:bodyPr>
          <a:lstStyle/>
          <a:p>
            <a:r>
              <a:rPr lang="en-GB" sz="2400" dirty="0" smtClean="0">
                <a:latin typeface="+mn-lt"/>
              </a:rPr>
              <a:t>Plenty of scope for delegating here</a:t>
            </a:r>
            <a:endParaRPr lang="en-GB" sz="2400" dirty="0">
              <a:latin typeface="+mn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2996953"/>
            <a:ext cx="1403648" cy="830997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r>
              <a:rPr lang="en-GB" b="1" i="1" dirty="0" smtClean="0"/>
              <a:t>High</a:t>
            </a:r>
          </a:p>
          <a:p>
            <a:r>
              <a:rPr lang="en-GB" b="1" i="1" dirty="0" smtClean="0"/>
              <a:t>Urgency</a:t>
            </a:r>
            <a:endParaRPr lang="en-GB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3419873" y="5805265"/>
            <a:ext cx="2592288" cy="461665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r>
              <a:rPr lang="en-GB" b="1" i="1" dirty="0" smtClean="0"/>
              <a:t>Low Importance</a:t>
            </a:r>
            <a:endParaRPr lang="en-GB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7668344" y="2996954"/>
            <a:ext cx="1475656" cy="830997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r>
              <a:rPr lang="en-GB" b="1" i="1" dirty="0" smtClean="0"/>
              <a:t>Low Urgency</a:t>
            </a:r>
            <a:endParaRPr lang="en-GB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3347864" y="1124744"/>
            <a:ext cx="2592288" cy="461665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r>
              <a:rPr lang="en-GB" b="1" i="1" dirty="0" smtClean="0"/>
              <a:t>High Importance</a:t>
            </a:r>
            <a:endParaRPr lang="en-GB" b="1" dirty="0"/>
          </a:p>
        </p:txBody>
      </p:sp>
      <p:cxnSp>
        <p:nvCxnSpPr>
          <p:cNvPr id="26" name="Straight Arrow Connector 25"/>
          <p:cNvCxnSpPr>
            <a:stCxn id="23" idx="2"/>
          </p:cNvCxnSpPr>
          <p:nvPr/>
        </p:nvCxnSpPr>
        <p:spPr bwMode="auto">
          <a:xfrm>
            <a:off x="4644008" y="1586409"/>
            <a:ext cx="0" cy="4290863"/>
          </a:xfrm>
          <a:prstGeom prst="straightConnector1">
            <a:avLst/>
          </a:prstGeom>
          <a:solidFill>
            <a:srgbClr val="FFFFFF"/>
          </a:solidFill>
          <a:ln w="31750" cap="flat" cmpd="sng" algn="ctr">
            <a:solidFill>
              <a:srgbClr val="000000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>
            <a:off x="1403648" y="3573016"/>
            <a:ext cx="6192688" cy="0"/>
          </a:xfrm>
          <a:prstGeom prst="straightConnector1">
            <a:avLst/>
          </a:prstGeom>
          <a:solidFill>
            <a:srgbClr val="FFFFFF"/>
          </a:solidFill>
          <a:ln w="31750" cap="flat" cmpd="sng" algn="ctr">
            <a:solidFill>
              <a:srgbClr val="000000"/>
            </a:solidFill>
            <a:prstDash val="solid"/>
            <a:round/>
            <a:headEnd type="arrow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437" y="932635"/>
            <a:ext cx="7415213" cy="535531"/>
          </a:xfrm>
        </p:spPr>
        <p:txBody>
          <a:bodyPr/>
          <a:lstStyle/>
          <a:p>
            <a:r>
              <a:rPr lang="en-GB" sz="3200" b="1" dirty="0">
                <a:latin typeface="+mn-lt"/>
              </a:rPr>
              <a:t>How to </a:t>
            </a:r>
            <a:r>
              <a:rPr lang="en-GB" sz="3200" b="1" dirty="0" smtClean="0">
                <a:latin typeface="+mn-lt"/>
              </a:rPr>
              <a:t>Delegate</a:t>
            </a:r>
            <a:endParaRPr lang="en-GB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24" y="1503240"/>
            <a:ext cx="7886700" cy="4351338"/>
          </a:xfrm>
        </p:spPr>
        <p:txBody>
          <a:bodyPr/>
          <a:lstStyle/>
          <a:p>
            <a:pPr lvl="1">
              <a:lnSpc>
                <a:spcPct val="150000"/>
              </a:lnSpc>
            </a:pPr>
            <a:r>
              <a:rPr lang="en-GB" sz="2400" dirty="0">
                <a:latin typeface="+mn-lt"/>
                <a:ea typeface="ＭＳ Ｐゴシック" panose="020B0600070205080204" pitchFamily="34" charset="-128"/>
              </a:rPr>
              <a:t>Agree </a:t>
            </a: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expectations</a:t>
            </a:r>
          </a:p>
          <a:p>
            <a:pPr lvl="1">
              <a:lnSpc>
                <a:spcPct val="150000"/>
              </a:lnSpc>
            </a:pP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Delegate </a:t>
            </a:r>
            <a:r>
              <a:rPr lang="en-GB" sz="2400" dirty="0">
                <a:latin typeface="+mn-lt"/>
                <a:ea typeface="ＭＳ Ｐゴシック" panose="020B0600070205080204" pitchFamily="34" charset="-128"/>
              </a:rPr>
              <a:t>the results, not the </a:t>
            </a: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process</a:t>
            </a:r>
          </a:p>
          <a:p>
            <a:pPr lvl="1">
              <a:lnSpc>
                <a:spcPct val="150000"/>
              </a:lnSpc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Provide required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 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resources and knowledge</a:t>
            </a:r>
            <a:endParaRPr lang="en-GB" sz="2400" dirty="0" smtClean="0">
              <a:latin typeface="+mn-lt"/>
              <a:ea typeface="ＭＳ Ｐゴシック" panose="020B0600070205080204" pitchFamily="34" charset="-128"/>
            </a:endParaRPr>
          </a:p>
          <a:p>
            <a:pPr lvl="1">
              <a:lnSpc>
                <a:spcPct val="150000"/>
              </a:lnSpc>
            </a:pP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Establish checkpoints</a:t>
            </a:r>
          </a:p>
          <a:p>
            <a:pPr lvl="1">
              <a:lnSpc>
                <a:spcPct val="150000"/>
              </a:lnSpc>
            </a:pP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Build </a:t>
            </a:r>
            <a:r>
              <a:rPr lang="en-GB" sz="2400" dirty="0">
                <a:latin typeface="+mn-lt"/>
                <a:ea typeface="ＭＳ Ｐゴシック" panose="020B0600070205080204" pitchFamily="34" charset="-128"/>
              </a:rPr>
              <a:t>motivation and </a:t>
            </a: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commitment</a:t>
            </a:r>
          </a:p>
          <a:p>
            <a:pPr lvl="1">
              <a:lnSpc>
                <a:spcPct val="150000"/>
              </a:lnSpc>
            </a:pP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Talk </a:t>
            </a:r>
            <a:r>
              <a:rPr lang="en-GB" sz="2400" dirty="0">
                <a:latin typeface="+mn-lt"/>
                <a:ea typeface="ＭＳ Ｐゴシック" panose="020B0600070205080204" pitchFamily="34" charset="-128"/>
              </a:rPr>
              <a:t>about </a:t>
            </a: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consequences</a:t>
            </a:r>
          </a:p>
          <a:p>
            <a:pPr lvl="1">
              <a:lnSpc>
                <a:spcPct val="150000"/>
              </a:lnSpc>
            </a:pP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Define </a:t>
            </a:r>
            <a:r>
              <a:rPr lang="en-GB" sz="2400" dirty="0">
                <a:latin typeface="+mn-lt"/>
                <a:ea typeface="ＭＳ Ｐゴシック" panose="020B0600070205080204" pitchFamily="34" charset="-128"/>
              </a:rPr>
              <a:t>your </a:t>
            </a:r>
            <a:r>
              <a:rPr lang="en-GB" sz="2400" dirty="0" smtClean="0">
                <a:latin typeface="+mn-lt"/>
                <a:ea typeface="ＭＳ Ｐゴシック" panose="020B0600070205080204" pitchFamily="34" charset="-128"/>
              </a:rPr>
              <a:t>role</a:t>
            </a:r>
            <a:endParaRPr lang="en-GB" sz="24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81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2945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10707"/>
            <a:ext cx="7415213" cy="535531"/>
          </a:xfrm>
        </p:spPr>
        <p:txBody>
          <a:bodyPr/>
          <a:lstStyle/>
          <a:p>
            <a:r>
              <a:rPr lang="en-GB" sz="3200" b="1" dirty="0">
                <a:latin typeface="+mn-lt"/>
              </a:rPr>
              <a:t>Who to Delegate to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150000"/>
              </a:lnSpc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Organizational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structure</a:t>
            </a:r>
          </a:p>
          <a:p>
            <a:pPr lvl="1">
              <a:lnSpc>
                <a:spcPct val="150000"/>
              </a:lnSpc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Staff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buy-in</a:t>
            </a:r>
          </a:p>
          <a:p>
            <a:pPr lvl="1">
              <a:lnSpc>
                <a:spcPct val="150000"/>
              </a:lnSpc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Individual versus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team</a:t>
            </a:r>
          </a:p>
          <a:p>
            <a:pPr lvl="1">
              <a:lnSpc>
                <a:spcPct val="150000"/>
              </a:lnSpc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Experience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, knowledge and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skills</a:t>
            </a:r>
          </a:p>
          <a:p>
            <a:pPr lvl="1">
              <a:lnSpc>
                <a:spcPct val="150000"/>
              </a:lnSpc>
            </a:pP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I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ndividual's 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preferred work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style</a:t>
            </a:r>
          </a:p>
          <a:p>
            <a:pPr lvl="1">
              <a:lnSpc>
                <a:spcPct val="150000"/>
              </a:lnSpc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 Individual's workload </a:t>
            </a:r>
          </a:p>
          <a:p>
            <a:pPr lvl="1">
              <a:lnSpc>
                <a:spcPct val="150000"/>
              </a:lnSpc>
            </a:pPr>
            <a:endParaRPr lang="en-GB" sz="2400" dirty="0" smtClean="0">
              <a:solidFill>
                <a:schemeClr val="accent5">
                  <a:lumMod val="50000"/>
                </a:schemeClr>
              </a:solidFill>
              <a:latin typeface="+mn-lt"/>
              <a:ea typeface="ＭＳ Ｐゴシック" panose="020B0600070205080204" pitchFamily="34" charset="-128"/>
            </a:endParaRPr>
          </a:p>
          <a:p>
            <a:pPr lvl="1">
              <a:lnSpc>
                <a:spcPct val="150000"/>
              </a:lnSpc>
            </a:pPr>
            <a:endParaRPr lang="en-GB" sz="2400" dirty="0" smtClean="0">
              <a:solidFill>
                <a:schemeClr val="accent5">
                  <a:lumMod val="50000"/>
                </a:schemeClr>
              </a:solidFill>
              <a:latin typeface="+mn-lt"/>
              <a:ea typeface="ＭＳ Ｐゴシック" panose="020B0600070205080204" pitchFamily="34" charset="-128"/>
            </a:endParaRPr>
          </a:p>
          <a:p>
            <a:pPr lvl="1">
              <a:lnSpc>
                <a:spcPct val="150000"/>
              </a:lnSpc>
            </a:pPr>
            <a:endParaRPr lang="en-GB" sz="24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82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1402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83</a:t>
            </a:fld>
            <a:endParaRPr lang="en-GB" dirty="0"/>
          </a:p>
        </p:txBody>
      </p:sp>
      <p:sp>
        <p:nvSpPr>
          <p:cNvPr id="22016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323528" y="774190"/>
            <a:ext cx="6768752" cy="53553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/>
          <a:lstStyle/>
          <a:p>
            <a:pPr algn="l" eaLnBrk="1" hangingPunct="1">
              <a:defRPr/>
            </a:pPr>
            <a:r>
              <a:rPr lang="en-GB" sz="3200" b="1" dirty="0" smtClean="0">
                <a:latin typeface="+mn-lt"/>
                <a:cs typeface="Arial" pitchFamily="34" charset="0"/>
              </a:rPr>
              <a:t>Reviewing</a:t>
            </a:r>
            <a:endParaRPr lang="en-GB" sz="3200" dirty="0" smtClean="0">
              <a:latin typeface="+mn-lt"/>
              <a:cs typeface="Arial" pitchFamily="34" charset="0"/>
            </a:endParaRPr>
          </a:p>
        </p:txBody>
      </p:sp>
      <p:sp>
        <p:nvSpPr>
          <p:cNvPr id="25603" name="Rectangle 1027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115616" y="1624601"/>
            <a:ext cx="7848600" cy="475297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/>
          <a:lstStyle/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latin typeface="+mn-lt"/>
                <a:cs typeface="Arial" charset="0"/>
              </a:rPr>
              <a:t>Establish the process 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latin typeface="+mn-lt"/>
                <a:cs typeface="Arial" charset="0"/>
              </a:rPr>
              <a:t>Review progress against set objectives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latin typeface="+mn-lt"/>
                <a:cs typeface="Arial" charset="0"/>
              </a:rPr>
              <a:t>Review a little and often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latin typeface="+mn-lt"/>
                <a:cs typeface="Arial" charset="0"/>
              </a:rPr>
              <a:t>Let team members come to you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latin typeface="+mn-lt"/>
                <a:cs typeface="Arial" charset="0"/>
              </a:rPr>
              <a:t>Avoid blame culture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latin typeface="+mn-lt"/>
                <a:cs typeface="Arial" charset="0"/>
              </a:rPr>
              <a:t>Set up one to one meetings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400" dirty="0" smtClean="0">
                <a:latin typeface="+mn-lt"/>
                <a:cs typeface="Arial" charset="0"/>
              </a:rPr>
              <a:t>Keep it simple and flexible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2689" y="1079133"/>
            <a:ext cx="7415213" cy="535531"/>
          </a:xfrm>
        </p:spPr>
        <p:txBody>
          <a:bodyPr/>
          <a:lstStyle/>
          <a:p>
            <a:r>
              <a:rPr lang="en-GB" sz="3200" b="1" dirty="0" smtClean="0">
                <a:latin typeface="+mn-lt"/>
              </a:rPr>
              <a:t>   Giving </a:t>
            </a:r>
            <a:r>
              <a:rPr lang="en-GB" sz="3200" b="1" dirty="0">
                <a:latin typeface="+mn-lt"/>
              </a:rPr>
              <a:t>and Receiving Feedback</a:t>
            </a:r>
            <a:endParaRPr lang="en-GB" sz="3200" dirty="0">
              <a:latin typeface="+mn-lt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1169025"/>
              </p:ext>
            </p:extLst>
          </p:nvPr>
        </p:nvGraphicFramePr>
        <p:xfrm>
          <a:off x="432000" y="1844824"/>
          <a:ext cx="8280000" cy="4351338"/>
        </p:xfrm>
        <a:graphic>
          <a:graphicData uri="http://schemas.openxmlformats.org/drawingml/2006/table">
            <a:tbl>
              <a:tblPr/>
              <a:tblGrid>
                <a:gridCol w="4140000"/>
                <a:gridCol w="4140000"/>
              </a:tblGrid>
              <a:tr h="499334">
                <a:tc>
                  <a:txBody>
                    <a:bodyPr/>
                    <a:lstStyle/>
                    <a:p>
                      <a:pPr algn="ctr" fontAlgn="base"/>
                      <a:r>
                        <a:rPr lang="en-GB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Receiving Feedback</a:t>
                      </a:r>
                      <a:r>
                        <a:rPr lang="en-GB" sz="2000" b="0" i="0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GB" sz="1700" b="0" i="0" dirty="0">
                        <a:solidFill>
                          <a:srgbClr val="ED7D31"/>
                        </a:solidFill>
                        <a:effectLst/>
                      </a:endParaRPr>
                    </a:p>
                  </a:txBody>
                  <a:tcPr marL="85600" marR="85600" marT="42800" marB="42800">
                    <a:lnL w="223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3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28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GB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Providing Feedback</a:t>
                      </a:r>
                      <a:r>
                        <a:rPr lang="en-GB" sz="2000" b="0" i="0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GB" sz="1700" b="0" i="0" dirty="0">
                        <a:solidFill>
                          <a:srgbClr val="ED7D31"/>
                        </a:solidFill>
                        <a:effectLst/>
                      </a:endParaRPr>
                    </a:p>
                  </a:txBody>
                  <a:tcPr marL="85600" marR="85600" marT="42800" marB="42800">
                    <a:lnL w="99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23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3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92869"/>
                    </a:solidFill>
                  </a:tcPr>
                </a:tc>
              </a:tr>
              <a:tr h="3852004">
                <a:tc>
                  <a:txBody>
                    <a:bodyPr/>
                    <a:lstStyle/>
                    <a:p>
                      <a:pPr marL="342900" indent="-34290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2200" b="0" i="0" u="none" strike="noStrike" dirty="0">
                          <a:solidFill>
                            <a:srgbClr val="092869"/>
                          </a:solidFill>
                          <a:effectLst/>
                          <a:latin typeface="Calibri" panose="020F0502020204030204" pitchFamily="34" charset="0"/>
                        </a:rPr>
                        <a:t>Actively listen</a:t>
                      </a:r>
                      <a:r>
                        <a:rPr lang="en-GB" sz="2200" b="0" i="0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GB" sz="1700" b="0" i="0" dirty="0">
                        <a:solidFill>
                          <a:srgbClr val="ED7D31"/>
                        </a:solidFill>
                        <a:effectLst/>
                      </a:endParaRPr>
                    </a:p>
                    <a:p>
                      <a:pPr marL="342900" indent="-34290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2200" b="0" i="0" u="none" strike="noStrike" dirty="0">
                          <a:solidFill>
                            <a:srgbClr val="092869"/>
                          </a:solidFill>
                          <a:effectLst/>
                          <a:latin typeface="Calibri" panose="020F0502020204030204" pitchFamily="34" charset="0"/>
                        </a:rPr>
                        <a:t>Accepting</a:t>
                      </a:r>
                      <a:r>
                        <a:rPr lang="en-GB" sz="2200" b="0" i="0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GB" sz="1700" b="0" i="0" dirty="0">
                        <a:solidFill>
                          <a:srgbClr val="ED7D31"/>
                        </a:solidFill>
                        <a:effectLst/>
                      </a:endParaRPr>
                    </a:p>
                    <a:p>
                      <a:pPr marL="342900" indent="-34290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2200" b="0" i="0" u="none" strike="noStrike" dirty="0">
                          <a:solidFill>
                            <a:srgbClr val="092869"/>
                          </a:solidFill>
                          <a:effectLst/>
                          <a:latin typeface="Calibri" panose="020F0502020204030204" pitchFamily="34" charset="0"/>
                        </a:rPr>
                        <a:t>Ask for evidence</a:t>
                      </a:r>
                      <a:r>
                        <a:rPr lang="en-GB" sz="2200" b="0" i="0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GB" sz="1700" b="0" i="0" dirty="0">
                        <a:solidFill>
                          <a:srgbClr val="ED7D31"/>
                        </a:solidFill>
                        <a:effectLst/>
                      </a:endParaRPr>
                    </a:p>
                    <a:p>
                      <a:pPr marL="342900" indent="-34290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2200" b="0" i="0" u="none" strike="noStrike" dirty="0">
                          <a:solidFill>
                            <a:srgbClr val="092869"/>
                          </a:solidFill>
                          <a:effectLst/>
                          <a:latin typeface="Calibri" panose="020F0502020204030204" pitchFamily="34" charset="0"/>
                        </a:rPr>
                        <a:t>Be open (not defensive)</a:t>
                      </a:r>
                      <a:r>
                        <a:rPr lang="en-GB" sz="2200" b="0" i="0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GB" sz="1700" b="0" i="0" dirty="0">
                        <a:solidFill>
                          <a:srgbClr val="ED7D31"/>
                        </a:solidFill>
                        <a:effectLst/>
                      </a:endParaRPr>
                    </a:p>
                    <a:p>
                      <a:pPr marL="342900" indent="-34290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2200" b="0" i="0" u="none" strike="noStrike" dirty="0">
                          <a:solidFill>
                            <a:srgbClr val="092869"/>
                          </a:solidFill>
                          <a:effectLst/>
                          <a:latin typeface="Calibri" panose="020F0502020204030204" pitchFamily="34" charset="0"/>
                        </a:rPr>
                        <a:t>Discuss improvement </a:t>
                      </a:r>
                      <a:r>
                        <a:rPr lang="en-GB" sz="2200" b="0" i="0" u="none" strike="noStrike" dirty="0" smtClean="0">
                          <a:solidFill>
                            <a:srgbClr val="092869"/>
                          </a:solidFill>
                          <a:effectLst/>
                          <a:latin typeface="Calibri" panose="020F0502020204030204" pitchFamily="34" charset="0"/>
                        </a:rPr>
                        <a:t>ideas/recommendations</a:t>
                      </a:r>
                      <a:r>
                        <a:rPr lang="en-GB" sz="2200" b="0" i="0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GB" sz="1700" b="0" i="0" dirty="0">
                        <a:solidFill>
                          <a:srgbClr val="ED7D31"/>
                        </a:solidFill>
                        <a:effectLst/>
                      </a:endParaRPr>
                    </a:p>
                    <a:p>
                      <a:pPr marL="342900" indent="-34290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2200" b="0" i="0" u="none" strike="noStrike" dirty="0">
                          <a:solidFill>
                            <a:srgbClr val="092869"/>
                          </a:solidFill>
                          <a:effectLst/>
                          <a:latin typeface="Calibri" panose="020F0502020204030204" pitchFamily="34" charset="0"/>
                        </a:rPr>
                        <a:t>Know </a:t>
                      </a:r>
                      <a:r>
                        <a:rPr lang="en-GB" sz="2200" b="0" i="0" u="none" strike="noStrike" dirty="0" smtClean="0">
                          <a:solidFill>
                            <a:srgbClr val="092869"/>
                          </a:solidFill>
                          <a:effectLst/>
                          <a:latin typeface="Calibri" panose="020F0502020204030204" pitchFamily="34" charset="0"/>
                        </a:rPr>
                        <a:t>it</a:t>
                      </a:r>
                      <a:r>
                        <a:rPr lang="en-GB" sz="2200" b="0" i="0" u="none" strike="noStrike" baseline="0" dirty="0" smtClean="0">
                          <a:solidFill>
                            <a:srgbClr val="092869"/>
                          </a:solidFill>
                          <a:effectLst/>
                          <a:latin typeface="Calibri" panose="020F0502020204030204" pitchFamily="34" charset="0"/>
                        </a:rPr>
                        <a:t> i</a:t>
                      </a:r>
                      <a:r>
                        <a:rPr lang="en-GB" sz="2200" b="0" i="0" u="none" strike="noStrike" dirty="0" smtClean="0">
                          <a:solidFill>
                            <a:srgbClr val="092869"/>
                          </a:solidFill>
                          <a:effectLst/>
                          <a:latin typeface="Calibri" panose="020F0502020204030204" pitchFamily="34" charset="0"/>
                        </a:rPr>
                        <a:t>s </a:t>
                      </a:r>
                      <a:r>
                        <a:rPr lang="en-GB" sz="2200" b="0" i="0" u="none" strike="noStrike" dirty="0">
                          <a:solidFill>
                            <a:srgbClr val="092869"/>
                          </a:solidFill>
                          <a:effectLst/>
                          <a:latin typeface="Calibri" panose="020F0502020204030204" pitchFamily="34" charset="0"/>
                        </a:rPr>
                        <a:t>their ‘perception’</a:t>
                      </a:r>
                      <a:r>
                        <a:rPr lang="en-GB" sz="2200" b="0" i="0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GB" sz="1700" b="0" i="0" dirty="0">
                        <a:solidFill>
                          <a:srgbClr val="ED7D31"/>
                        </a:solidFill>
                        <a:effectLst/>
                      </a:endParaRPr>
                    </a:p>
                    <a:p>
                      <a:pPr marL="342900" indent="-34290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2200" b="0" i="0" u="none" strike="noStrike" dirty="0">
                          <a:solidFill>
                            <a:srgbClr val="092869"/>
                          </a:solidFill>
                          <a:effectLst/>
                          <a:latin typeface="Calibri" panose="020F0502020204030204" pitchFamily="34" charset="0"/>
                        </a:rPr>
                        <a:t>Openness</a:t>
                      </a:r>
                      <a:r>
                        <a:rPr lang="en-GB" sz="2200" b="0" i="0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GB" sz="1700" b="0" i="0" dirty="0">
                        <a:solidFill>
                          <a:srgbClr val="ED7D31"/>
                        </a:solidFill>
                        <a:effectLst/>
                      </a:endParaRPr>
                    </a:p>
                    <a:p>
                      <a:pPr marL="342900" indent="-34290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2200" b="0" i="0" u="none" strike="noStrike" dirty="0">
                          <a:solidFill>
                            <a:srgbClr val="092869"/>
                          </a:solidFill>
                          <a:effectLst/>
                          <a:latin typeface="Calibri" panose="020F0502020204030204" pitchFamily="34" charset="0"/>
                        </a:rPr>
                        <a:t>Breathe</a:t>
                      </a:r>
                      <a:r>
                        <a:rPr lang="en-GB" sz="2200" b="0" i="0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GB" sz="1700" b="0" i="0" dirty="0">
                        <a:solidFill>
                          <a:srgbClr val="ED7D31"/>
                        </a:solidFill>
                        <a:effectLst/>
                      </a:endParaRPr>
                    </a:p>
                    <a:p>
                      <a:pPr marL="342900" indent="-34290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2200" b="0" i="0" u="none" strike="noStrike" dirty="0">
                          <a:solidFill>
                            <a:srgbClr val="092869"/>
                          </a:solidFill>
                          <a:effectLst/>
                          <a:latin typeface="Calibri" panose="020F0502020204030204" pitchFamily="34" charset="0"/>
                        </a:rPr>
                        <a:t>Check for understanding</a:t>
                      </a:r>
                      <a:r>
                        <a:rPr lang="en-GB" sz="2200" b="0" i="0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GB" sz="1700" b="0" i="0" dirty="0">
                        <a:solidFill>
                          <a:srgbClr val="ED7D31"/>
                        </a:solidFill>
                        <a:effectLst/>
                      </a:endParaRPr>
                    </a:p>
                    <a:p>
                      <a:pPr marL="342900" indent="-34290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2200" b="0" i="0" u="none" strike="noStrike" dirty="0">
                          <a:solidFill>
                            <a:srgbClr val="092869"/>
                          </a:solidFill>
                          <a:effectLst/>
                          <a:latin typeface="Calibri" panose="020F0502020204030204" pitchFamily="34" charset="0"/>
                        </a:rPr>
                        <a:t>Thank the provider</a:t>
                      </a:r>
                      <a:r>
                        <a:rPr lang="en-GB" sz="2200" b="0" i="0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GB" sz="1700" b="0" i="0" dirty="0">
                        <a:solidFill>
                          <a:srgbClr val="ED7D31"/>
                        </a:solidFill>
                        <a:effectLst/>
                      </a:endParaRPr>
                    </a:p>
                  </a:txBody>
                  <a:tcPr marL="85600" marR="85600" marT="42800" marB="42800">
                    <a:lnL w="223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3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2200" b="0" i="0" u="none" strike="noStrike" dirty="0">
                          <a:solidFill>
                            <a:srgbClr val="092869"/>
                          </a:solidFill>
                          <a:effectLst/>
                          <a:latin typeface="Calibri" panose="020F0502020204030204" pitchFamily="34" charset="0"/>
                        </a:rPr>
                        <a:t>Own it!</a:t>
                      </a:r>
                      <a:r>
                        <a:rPr lang="en-GB" sz="2200" b="0" i="0" dirty="0" smtClean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GB" sz="1700" b="0" i="0" dirty="0">
                        <a:solidFill>
                          <a:srgbClr val="ED7D31"/>
                        </a:solidFill>
                        <a:effectLst/>
                        <a:latin typeface="+mn-lt"/>
                      </a:endParaRPr>
                    </a:p>
                    <a:p>
                      <a:pPr marL="342900" indent="-34290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2200" b="0" i="0" u="none" strike="noStrike" dirty="0" smtClean="0">
                          <a:solidFill>
                            <a:srgbClr val="092869"/>
                          </a:solidFill>
                          <a:effectLst/>
                          <a:latin typeface="Calibri" panose="020F0502020204030204" pitchFamily="34" charset="0"/>
                        </a:rPr>
                        <a:t>Specific and factual</a:t>
                      </a:r>
                      <a:r>
                        <a:rPr lang="en-GB" sz="2200" b="0" i="0" dirty="0" smtClean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GB" sz="1700" b="0" i="0" dirty="0">
                        <a:solidFill>
                          <a:srgbClr val="ED7D31"/>
                        </a:solidFill>
                        <a:effectLst/>
                        <a:latin typeface="+mn-lt"/>
                      </a:endParaRPr>
                    </a:p>
                    <a:p>
                      <a:pPr marL="342900" indent="-34290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2200" b="0" i="0" u="none" strike="noStrike" dirty="0" smtClean="0">
                          <a:solidFill>
                            <a:srgbClr val="092869"/>
                          </a:solidFill>
                          <a:effectLst/>
                          <a:latin typeface="Calibri" panose="020F0502020204030204" pitchFamily="34" charset="0"/>
                        </a:rPr>
                        <a:t>Non-emotional</a:t>
                      </a:r>
                      <a:r>
                        <a:rPr lang="en-GB" sz="2200" b="0" i="0" dirty="0" smtClean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GB" sz="1700" b="0" i="0" dirty="0">
                        <a:solidFill>
                          <a:srgbClr val="ED7D31"/>
                        </a:solidFill>
                        <a:effectLst/>
                        <a:latin typeface="+mn-lt"/>
                      </a:endParaRPr>
                    </a:p>
                    <a:p>
                      <a:pPr marL="342900" indent="-34290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2200" b="0" i="0" u="none" strike="noStrike" dirty="0" smtClean="0">
                          <a:solidFill>
                            <a:srgbClr val="092869"/>
                          </a:solidFill>
                          <a:effectLst/>
                          <a:latin typeface="Calibri" panose="020F0502020204030204" pitchFamily="34" charset="0"/>
                        </a:rPr>
                        <a:t>Balanced</a:t>
                      </a:r>
                      <a:r>
                        <a:rPr lang="en-GB" sz="2200" b="0" i="0" dirty="0" smtClean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GB" sz="1700" b="0" i="0" dirty="0">
                        <a:solidFill>
                          <a:srgbClr val="ED7D31"/>
                        </a:solidFill>
                        <a:effectLst/>
                        <a:latin typeface="+mn-lt"/>
                      </a:endParaRPr>
                    </a:p>
                    <a:p>
                      <a:pPr marL="342900" indent="-34290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2200" b="0" i="0" u="none" strike="noStrike" dirty="0" smtClean="0">
                          <a:solidFill>
                            <a:srgbClr val="092869"/>
                          </a:solidFill>
                          <a:effectLst/>
                          <a:latin typeface="Calibri" panose="020F0502020204030204" pitchFamily="34" charset="0"/>
                        </a:rPr>
                        <a:t>Easy </a:t>
                      </a:r>
                      <a:r>
                        <a:rPr lang="en-GB" sz="2200" b="0" i="0" u="none" strike="noStrike" dirty="0">
                          <a:solidFill>
                            <a:srgbClr val="092869"/>
                          </a:solidFill>
                          <a:effectLst/>
                          <a:latin typeface="Calibri" panose="020F0502020204030204" pitchFamily="34" charset="0"/>
                        </a:rPr>
                        <a:t>to understand</a:t>
                      </a:r>
                      <a:r>
                        <a:rPr lang="en-GB" sz="2200" b="0" i="0" dirty="0" smtClean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GB" sz="1700" b="0" i="0" dirty="0">
                        <a:solidFill>
                          <a:srgbClr val="ED7D31"/>
                        </a:solidFill>
                        <a:effectLst/>
                        <a:latin typeface="+mn-lt"/>
                      </a:endParaRPr>
                    </a:p>
                    <a:p>
                      <a:pPr marL="342900" indent="-34290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2200" b="0" i="0" u="none" strike="noStrike" dirty="0" smtClean="0">
                          <a:solidFill>
                            <a:srgbClr val="092869"/>
                          </a:solidFill>
                          <a:effectLst/>
                          <a:latin typeface="Calibri" panose="020F0502020204030204" pitchFamily="34" charset="0"/>
                        </a:rPr>
                        <a:t>Positive </a:t>
                      </a:r>
                      <a:r>
                        <a:rPr lang="en-GB" sz="2200" b="0" i="0" u="none" strike="noStrike" dirty="0">
                          <a:solidFill>
                            <a:srgbClr val="092869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lang="en-GB" sz="2200" b="0" i="0" u="none" strike="noStrike" dirty="0" smtClean="0">
                          <a:solidFill>
                            <a:srgbClr val="092869"/>
                          </a:solidFill>
                          <a:effectLst/>
                          <a:latin typeface="Calibri" panose="020F0502020204030204" pitchFamily="34" charset="0"/>
                        </a:rPr>
                        <a:t>ntention</a:t>
                      </a:r>
                      <a:r>
                        <a:rPr lang="en-GB" sz="2200" b="0" i="0" dirty="0" smtClean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GB" sz="1700" b="0" i="0" dirty="0">
                        <a:solidFill>
                          <a:srgbClr val="ED7D31"/>
                        </a:solidFill>
                        <a:effectLst/>
                        <a:latin typeface="+mn-lt"/>
                      </a:endParaRPr>
                    </a:p>
                    <a:p>
                      <a:pPr marL="342900" indent="-34290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2200" b="0" i="0" u="none" strike="noStrike" dirty="0" smtClean="0">
                          <a:solidFill>
                            <a:srgbClr val="092869"/>
                          </a:solidFill>
                          <a:effectLst/>
                          <a:latin typeface="Calibri" panose="020F0502020204030204" pitchFamily="34" charset="0"/>
                        </a:rPr>
                        <a:t>Encouraging</a:t>
                      </a:r>
                      <a:r>
                        <a:rPr lang="en-GB" sz="2200" b="0" i="0" dirty="0" smtClean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GB" sz="1700" b="0" i="0" dirty="0">
                        <a:solidFill>
                          <a:srgbClr val="ED7D31"/>
                        </a:solidFill>
                        <a:effectLst/>
                        <a:latin typeface="+mn-lt"/>
                      </a:endParaRPr>
                    </a:p>
                    <a:p>
                      <a:pPr marL="342900" indent="-34290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2200" b="0" i="0" u="none" strike="noStrike" dirty="0" smtClean="0">
                          <a:solidFill>
                            <a:srgbClr val="092869"/>
                          </a:solidFill>
                          <a:effectLst/>
                          <a:latin typeface="Calibri" panose="020F0502020204030204" pitchFamily="34" charset="0"/>
                        </a:rPr>
                        <a:t>Performer-led</a:t>
                      </a:r>
                      <a:r>
                        <a:rPr lang="en-GB" sz="2200" b="0" i="0" dirty="0" smtClean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GB" sz="1700" b="0" i="0" dirty="0">
                        <a:solidFill>
                          <a:srgbClr val="ED7D31"/>
                        </a:solidFill>
                        <a:effectLst/>
                        <a:latin typeface="+mn-lt"/>
                      </a:endParaRPr>
                    </a:p>
                    <a:p>
                      <a:pPr marL="342900" indent="-34290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2200" b="0" i="0" u="none" strike="noStrike" dirty="0" smtClean="0">
                          <a:solidFill>
                            <a:srgbClr val="092869"/>
                          </a:solidFill>
                          <a:effectLst/>
                          <a:latin typeface="Calibri" panose="020F0502020204030204" pitchFamily="34" charset="0"/>
                        </a:rPr>
                        <a:t>Describe </a:t>
                      </a:r>
                      <a:r>
                        <a:rPr lang="en-GB" sz="2200" b="0" i="0" u="none" strike="noStrike" dirty="0">
                          <a:solidFill>
                            <a:srgbClr val="092869"/>
                          </a:solidFill>
                          <a:effectLst/>
                          <a:latin typeface="Calibri" panose="020F0502020204030204" pitchFamily="34" charset="0"/>
                        </a:rPr>
                        <a:t>the impact of…</a:t>
                      </a:r>
                      <a:r>
                        <a:rPr lang="en-GB" sz="2200" b="0" i="0" dirty="0" smtClean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GB" sz="1700" b="0" i="0" dirty="0">
                        <a:solidFill>
                          <a:srgbClr val="ED7D31"/>
                        </a:solidFill>
                        <a:effectLst/>
                        <a:latin typeface="+mn-lt"/>
                      </a:endParaRPr>
                    </a:p>
                    <a:p>
                      <a:pPr marL="342900" indent="-34290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2200" b="0" i="0" u="none" strike="noStrike" dirty="0" smtClean="0">
                          <a:solidFill>
                            <a:srgbClr val="092869"/>
                          </a:solidFill>
                          <a:effectLst/>
                          <a:latin typeface="Calibri" panose="020F0502020204030204" pitchFamily="34" charset="0"/>
                        </a:rPr>
                        <a:t>Check </a:t>
                      </a:r>
                      <a:r>
                        <a:rPr lang="en-GB" sz="2200" b="0" i="0" u="none" strike="noStrike" dirty="0">
                          <a:solidFill>
                            <a:srgbClr val="092869"/>
                          </a:solidFill>
                          <a:effectLst/>
                          <a:latin typeface="Calibri" panose="020F0502020204030204" pitchFamily="34" charset="0"/>
                        </a:rPr>
                        <a:t>for understanding</a:t>
                      </a:r>
                      <a:r>
                        <a:rPr lang="en-GB" sz="2200" b="0" i="0" dirty="0" smtClean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</a:p>
                    <a:p>
                      <a:pPr marL="342900" indent="-342900"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22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Thank for the opportunity</a:t>
                      </a:r>
                      <a:endParaRPr lang="en-GB" sz="1700" b="0" i="0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85600" marR="85600" marT="42800" marB="42800">
                    <a:lnL w="99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23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4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3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84</a:t>
            </a:fld>
            <a:endParaRPr lang="en-GB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835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85</a:t>
            </a:fld>
            <a:endParaRPr lang="en-GB" dirty="0"/>
          </a:p>
        </p:txBody>
      </p:sp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536" y="692696"/>
            <a:ext cx="6912768" cy="53553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 anchor="b"/>
          <a:lstStyle/>
          <a:p>
            <a:pPr algn="l" eaLnBrk="1" hangingPunct="1">
              <a:defRPr/>
            </a:pPr>
            <a:r>
              <a:rPr lang="en-GB" sz="3200" b="1" dirty="0" smtClean="0">
                <a:latin typeface="+mn-lt"/>
                <a:cs typeface="Arial" pitchFamily="34" charset="0"/>
              </a:rPr>
              <a:t>Delegation Summary</a:t>
            </a:r>
            <a:endParaRPr lang="en-GB" sz="3200" dirty="0" smtClean="0">
              <a:latin typeface="+mn-lt"/>
              <a:cs typeface="Arial" pitchFamily="34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156334" y="1458913"/>
            <a:ext cx="8001000" cy="355426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miter lim="800000"/>
            <a:headEnd/>
            <a:tailEnd/>
          </a:ln>
        </p:spPr>
        <p:txBody>
          <a:bodyPr/>
          <a:lstStyle/>
          <a:p>
            <a:pPr lvl="1">
              <a:lnSpc>
                <a:spcPct val="150000"/>
              </a:lnSpc>
            </a:pPr>
            <a:r>
              <a:rPr lang="en-GB" sz="2400" dirty="0" smtClean="0">
                <a:latin typeface="+mn-lt"/>
                <a:cs typeface="Arial" charset="0"/>
              </a:rPr>
              <a:t>Take time to prepare (think ahead)</a:t>
            </a:r>
          </a:p>
          <a:p>
            <a:pPr lvl="1">
              <a:lnSpc>
                <a:spcPct val="150000"/>
              </a:lnSpc>
            </a:pPr>
            <a:r>
              <a:rPr lang="en-GB" sz="2400" dirty="0" smtClean="0">
                <a:latin typeface="+mn-lt"/>
                <a:cs typeface="Arial" charset="0"/>
              </a:rPr>
              <a:t>Find the right person</a:t>
            </a:r>
          </a:p>
          <a:p>
            <a:pPr lvl="1">
              <a:lnSpc>
                <a:spcPct val="150000"/>
              </a:lnSpc>
            </a:pPr>
            <a:r>
              <a:rPr lang="en-GB" sz="2400" dirty="0" smtClean="0">
                <a:latin typeface="+mn-lt"/>
                <a:cs typeface="Arial" charset="0"/>
              </a:rPr>
              <a:t>Consult first </a:t>
            </a:r>
          </a:p>
          <a:p>
            <a:pPr lvl="1">
              <a:lnSpc>
                <a:spcPct val="150000"/>
              </a:lnSpc>
            </a:pPr>
            <a:r>
              <a:rPr lang="en-GB" sz="2400" dirty="0" smtClean="0">
                <a:latin typeface="+mn-lt"/>
                <a:cs typeface="Arial" charset="0"/>
              </a:rPr>
              <a:t>Give time to support</a:t>
            </a:r>
          </a:p>
          <a:p>
            <a:pPr lvl="1">
              <a:lnSpc>
                <a:spcPct val="150000"/>
              </a:lnSpc>
            </a:pPr>
            <a:r>
              <a:rPr lang="en-GB" sz="2400" dirty="0" smtClean="0">
                <a:latin typeface="+mn-lt"/>
                <a:cs typeface="Arial" charset="0"/>
              </a:rPr>
              <a:t>Delegate whole tasks where possible</a:t>
            </a:r>
          </a:p>
          <a:p>
            <a:pPr lvl="1">
              <a:lnSpc>
                <a:spcPct val="150000"/>
              </a:lnSpc>
            </a:pPr>
            <a:r>
              <a:rPr lang="en-GB" sz="2400" dirty="0" smtClean="0">
                <a:latin typeface="+mn-lt"/>
                <a:cs typeface="Arial" charset="0"/>
              </a:rPr>
              <a:t>Specify expected outcomes</a:t>
            </a:r>
          </a:p>
          <a:p>
            <a:pPr lvl="1">
              <a:lnSpc>
                <a:spcPct val="150000"/>
              </a:lnSpc>
            </a:pPr>
            <a:r>
              <a:rPr lang="en-GB" sz="2400" dirty="0" smtClean="0">
                <a:latin typeface="+mn-lt"/>
                <a:cs typeface="Arial" charset="0"/>
              </a:rPr>
              <a:t>Delegate the good and the bad</a:t>
            </a:r>
          </a:p>
          <a:p>
            <a:pPr lvl="1">
              <a:lnSpc>
                <a:spcPct val="150000"/>
              </a:lnSpc>
            </a:pPr>
            <a:r>
              <a:rPr lang="en-GB" sz="2400" dirty="0" smtClean="0">
                <a:latin typeface="+mn-lt"/>
                <a:cs typeface="Arial" charset="0"/>
              </a:rPr>
              <a:t>Delegate, then trust</a:t>
            </a:r>
          </a:p>
          <a:p>
            <a:pPr eaLnBrk="1" hangingPunct="1">
              <a:lnSpc>
                <a:spcPct val="90000"/>
              </a:lnSpc>
            </a:pPr>
            <a:endParaRPr lang="en-GB" sz="2400" dirty="0" smtClean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916832"/>
            <a:ext cx="8229600" cy="4209331"/>
          </a:xfrm>
        </p:spPr>
        <p:txBody>
          <a:bodyPr/>
          <a:lstStyle/>
          <a:p>
            <a:pPr algn="ctr">
              <a:buNone/>
            </a:pPr>
            <a:r>
              <a:rPr lang="en-GB" sz="5400" b="1" dirty="0" smtClean="0">
                <a:latin typeface="+mn-lt"/>
              </a:rPr>
              <a:t>Activities</a:t>
            </a:r>
          </a:p>
          <a:p>
            <a:pPr algn="ctr">
              <a:buNone/>
            </a:pPr>
            <a:endParaRPr lang="en-GB" sz="1400" b="1" dirty="0" smtClean="0">
              <a:solidFill>
                <a:schemeClr val="bg1">
                  <a:lumMod val="60000"/>
                  <a:lumOff val="40000"/>
                </a:schemeClr>
              </a:solidFill>
              <a:latin typeface="+mn-lt"/>
            </a:endParaRPr>
          </a:p>
          <a:p>
            <a:pPr algn="ctr">
              <a:buNone/>
            </a:pPr>
            <a:r>
              <a:rPr lang="en-GB" sz="40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lt"/>
              </a:rPr>
              <a:t>(Workbook)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86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980728"/>
            <a:ext cx="7886700" cy="4351338"/>
          </a:xfrm>
        </p:spPr>
        <p:txBody>
          <a:bodyPr/>
          <a:lstStyle/>
          <a:p>
            <a:pPr algn="ctr">
              <a:buNone/>
            </a:pPr>
            <a:endParaRPr lang="en-GB" sz="3600" b="1" dirty="0" smtClean="0">
              <a:latin typeface="+mn-lt"/>
            </a:endParaRPr>
          </a:p>
          <a:p>
            <a:pPr algn="ctr">
              <a:buNone/>
            </a:pPr>
            <a:r>
              <a:rPr lang="en-GB" sz="3600" b="1" dirty="0" smtClean="0">
                <a:latin typeface="+mn-lt"/>
              </a:rPr>
              <a:t>Session 3</a:t>
            </a:r>
          </a:p>
          <a:p>
            <a:pPr algn="ctr">
              <a:buNone/>
            </a:pPr>
            <a:endParaRPr lang="en-GB" sz="3600" b="1" dirty="0" smtClean="0">
              <a:latin typeface="+mn-lt"/>
            </a:endParaRPr>
          </a:p>
          <a:p>
            <a:pPr algn="ctr">
              <a:buNone/>
            </a:pPr>
            <a:r>
              <a:rPr lang="en-GB" sz="3600" b="1" dirty="0" smtClean="0">
                <a:latin typeface="+mn-lt"/>
              </a:rPr>
              <a:t>Managing Change</a:t>
            </a:r>
            <a:endParaRPr lang="en-GB" sz="3600" b="1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87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5"/>
          <p:cNvSpPr>
            <a:spLocks noGrp="1" noChangeArrowheads="1"/>
          </p:cNvSpPr>
          <p:nvPr>
            <p:ph type="title"/>
          </p:nvPr>
        </p:nvSpPr>
        <p:spPr>
          <a:xfrm>
            <a:off x="251520" y="775744"/>
            <a:ext cx="6707188" cy="535531"/>
          </a:xfrm>
        </p:spPr>
        <p:txBody>
          <a:bodyPr/>
          <a:lstStyle/>
          <a:p>
            <a:pPr eaLnBrk="1" hangingPunct="1"/>
            <a:r>
              <a:rPr lang="en-GB" sz="3200" b="1" dirty="0" smtClean="0">
                <a:latin typeface="+mn-lt"/>
              </a:rPr>
              <a:t>Learning Outcomes</a:t>
            </a:r>
          </a:p>
        </p:txBody>
      </p:sp>
      <p:sp>
        <p:nvSpPr>
          <p:cNvPr id="6146" name="Rectangle 3"/>
          <p:cNvSpPr>
            <a:spLocks noGrp="1" noChangeArrowheads="1"/>
          </p:cNvSpPr>
          <p:nvPr>
            <p:ph idx="1"/>
          </p:nvPr>
        </p:nvSpPr>
        <p:spPr>
          <a:xfrm>
            <a:off x="860425" y="1676400"/>
            <a:ext cx="8283575" cy="4679950"/>
          </a:xfrm>
        </p:spPr>
        <p:txBody>
          <a:bodyPr/>
          <a:lstStyle/>
          <a:p>
            <a:pPr lvl="1">
              <a:lnSpc>
                <a:spcPct val="200000"/>
              </a:lnSpc>
            </a:pPr>
            <a:r>
              <a:rPr lang="en-US" sz="2400" dirty="0" smtClean="0">
                <a:latin typeface="+mn-lt"/>
              </a:rPr>
              <a:t>R</a:t>
            </a:r>
            <a:r>
              <a:rPr lang="en-GB" sz="2400" dirty="0" smtClean="0">
                <a:latin typeface="+mn-lt"/>
              </a:rPr>
              <a:t>eason/s </a:t>
            </a:r>
            <a:r>
              <a:rPr lang="en-GB" sz="2400" dirty="0">
                <a:latin typeface="+mn-lt"/>
              </a:rPr>
              <a:t>for </a:t>
            </a:r>
            <a:r>
              <a:rPr lang="en-GB" sz="2400" dirty="0" smtClean="0">
                <a:latin typeface="+mn-lt"/>
              </a:rPr>
              <a:t>change</a:t>
            </a:r>
          </a:p>
          <a:p>
            <a:pPr lvl="1">
              <a:lnSpc>
                <a:spcPct val="200000"/>
              </a:lnSpc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Barriers 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to i</a:t>
            </a:r>
            <a:r>
              <a:rPr lang="en-GB" altLang="en-US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mplementing change</a:t>
            </a:r>
          </a:p>
          <a:p>
            <a:pPr lvl="1">
              <a:lnSpc>
                <a:spcPct val="200000"/>
              </a:lnSpc>
            </a:pPr>
            <a:r>
              <a:rPr lang="en-GB" altLang="en-US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Key principles </a:t>
            </a:r>
            <a:r>
              <a:rPr lang="en-GB" altLang="en-US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of </a:t>
            </a:r>
            <a:r>
              <a:rPr lang="en-GB" altLang="en-US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change management</a:t>
            </a:r>
          </a:p>
          <a:p>
            <a:pPr lvl="1">
              <a:lnSpc>
                <a:spcPct val="200000"/>
              </a:lnSpc>
            </a:pPr>
            <a:r>
              <a:rPr lang="en-GB" altLang="en-US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Tools and </a:t>
            </a:r>
            <a:r>
              <a:rPr lang="en-GB" sz="2400" dirty="0" smtClean="0">
                <a:latin typeface="+mn-lt"/>
              </a:rPr>
              <a:t>techniques</a:t>
            </a:r>
            <a:endParaRPr lang="en-GB" altLang="en-US" sz="24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>
              <a:buNone/>
            </a:pPr>
            <a:endParaRPr lang="en-GB" altLang="en-US" sz="24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>
              <a:buNone/>
            </a:pPr>
            <a:endParaRPr lang="en-GB" sz="2400" dirty="0" smtClean="0">
              <a:latin typeface="+mn-lt"/>
            </a:endParaRPr>
          </a:p>
          <a:p>
            <a:pPr>
              <a:spcBef>
                <a:spcPts val="1199"/>
              </a:spcBef>
            </a:pPr>
            <a:endParaRPr lang="en-GB" sz="2400" dirty="0" smtClean="0">
              <a:latin typeface="+mn-lt"/>
            </a:endParaRPr>
          </a:p>
        </p:txBody>
      </p:sp>
      <p:sp>
        <p:nvSpPr>
          <p:cNvPr id="35844" name="Slide Number Placeholder 4"/>
          <p:cNvSpPr>
            <a:spLocks noGrp="1"/>
          </p:cNvSpPr>
          <p:nvPr>
            <p:ph type="sldNum" sz="quarter" idx="10"/>
          </p:nvPr>
        </p:nvSpPr>
        <p:spPr bwMode="auto"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2E415862-AADB-463F-A943-115E664C7FD0}" type="slidenum">
              <a:rPr lang="en-GB">
                <a:ea typeface="ＭＳ Ｐゴシック" pitchFamily="34" charset="-128"/>
              </a:rPr>
              <a:pPr>
                <a:defRPr/>
              </a:pPr>
              <a:t>88</a:t>
            </a:fld>
            <a:endParaRPr lang="en-GB">
              <a:ea typeface="ＭＳ Ｐゴシック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789145"/>
            <a:ext cx="6923112" cy="535531"/>
          </a:xfrm>
        </p:spPr>
        <p:txBody>
          <a:bodyPr/>
          <a:lstStyle/>
          <a:p>
            <a:pPr eaLnBrk="1" hangingPunct="1">
              <a:defRPr/>
            </a:pPr>
            <a:r>
              <a:rPr lang="en-GB" sz="3200" b="1" dirty="0">
                <a:latin typeface="+mn-lt"/>
              </a:rPr>
              <a:t>Reasons for C</a:t>
            </a:r>
            <a:r>
              <a:rPr lang="en-GB" sz="3200" b="1" dirty="0" smtClean="0">
                <a:latin typeface="+mn-lt"/>
              </a:rPr>
              <a:t>hange </a:t>
            </a:r>
            <a:r>
              <a:rPr lang="en-GB" sz="3200" b="1" dirty="0">
                <a:latin typeface="+mn-lt"/>
              </a:rPr>
              <a:t>(PESTLE</a:t>
            </a:r>
            <a:r>
              <a:rPr lang="en-GB" sz="3200" b="1" dirty="0" smtClean="0">
                <a:latin typeface="+mn-lt"/>
              </a:rPr>
              <a:t>)</a:t>
            </a:r>
            <a:endParaRPr lang="en-GB" sz="3200" b="1" dirty="0">
              <a:latin typeface="+mn-lt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89</a:t>
            </a:fld>
            <a:endParaRPr lang="en-GB" dirty="0"/>
          </a:p>
        </p:txBody>
      </p:sp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251521" y="1628776"/>
            <a:ext cx="4249043" cy="1368425"/>
          </a:xfrm>
          <a:prstGeom prst="roundRect">
            <a:avLst>
              <a:gd name="adj" fmla="val 16667"/>
            </a:avLst>
          </a:prstGeom>
          <a:solidFill>
            <a:schemeClr val="bg1">
              <a:lumMod val="20000"/>
              <a:lumOff val="80000"/>
            </a:schemeClr>
          </a:solidFill>
          <a:ln w="25400">
            <a:solidFill>
              <a:srgbClr val="000066"/>
            </a:solidFill>
            <a:round/>
            <a:headEnd/>
            <a:tailEnd/>
          </a:ln>
        </p:spPr>
        <p:txBody>
          <a:bodyPr wrap="none" lIns="91425" tIns="45713" rIns="91425" bIns="45713" anchor="ctr"/>
          <a:lstStyle/>
          <a:p>
            <a:pPr algn="ctr"/>
            <a:r>
              <a:rPr lang="en-GB" sz="24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Political Factors</a:t>
            </a:r>
            <a:endParaRPr lang="en-GB" sz="24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7172" name="AutoShape 4"/>
          <p:cNvSpPr>
            <a:spLocks noChangeArrowheads="1"/>
          </p:cNvSpPr>
          <p:nvPr/>
        </p:nvSpPr>
        <p:spPr bwMode="auto">
          <a:xfrm>
            <a:off x="251521" y="3141664"/>
            <a:ext cx="4249043" cy="1368425"/>
          </a:xfrm>
          <a:prstGeom prst="roundRect">
            <a:avLst>
              <a:gd name="adj" fmla="val 16667"/>
            </a:avLst>
          </a:prstGeom>
          <a:solidFill>
            <a:schemeClr val="bg1">
              <a:lumMod val="20000"/>
              <a:lumOff val="80000"/>
            </a:schemeClr>
          </a:solidFill>
          <a:ln w="25400">
            <a:solidFill>
              <a:srgbClr val="000066"/>
            </a:solidFill>
            <a:round/>
            <a:headEnd/>
            <a:tailEnd/>
          </a:ln>
        </p:spPr>
        <p:txBody>
          <a:bodyPr wrap="none" lIns="91425" tIns="45713" rIns="91425" bIns="45713" anchor="ctr"/>
          <a:lstStyle/>
          <a:p>
            <a:pPr algn="ctr"/>
            <a:r>
              <a:rPr lang="en-GB" sz="24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Sociological Trends</a:t>
            </a:r>
            <a:endParaRPr lang="en-GB" sz="24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7173" name="AutoShape 5"/>
          <p:cNvSpPr>
            <a:spLocks noChangeArrowheads="1"/>
          </p:cNvSpPr>
          <p:nvPr/>
        </p:nvSpPr>
        <p:spPr bwMode="auto">
          <a:xfrm>
            <a:off x="251521" y="4652964"/>
            <a:ext cx="4249043" cy="1368425"/>
          </a:xfrm>
          <a:prstGeom prst="roundRect">
            <a:avLst>
              <a:gd name="adj" fmla="val 16667"/>
            </a:avLst>
          </a:prstGeom>
          <a:solidFill>
            <a:schemeClr val="bg1">
              <a:lumMod val="20000"/>
              <a:lumOff val="80000"/>
              <a:alpha val="60000"/>
            </a:schemeClr>
          </a:solidFill>
          <a:ln w="25400">
            <a:solidFill>
              <a:srgbClr val="000066"/>
            </a:solidFill>
            <a:round/>
            <a:headEnd/>
            <a:tailEnd/>
          </a:ln>
        </p:spPr>
        <p:txBody>
          <a:bodyPr wrap="square" lIns="91425" tIns="45713" rIns="91425" bIns="45713" anchor="ctr"/>
          <a:lstStyle/>
          <a:p>
            <a:pPr algn="ctr"/>
            <a:r>
              <a:rPr lang="en-GB" sz="24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Legislative Requirements</a:t>
            </a:r>
            <a:endParaRPr lang="en-GB" sz="24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7174" name="AutoShape 6"/>
          <p:cNvSpPr>
            <a:spLocks noChangeArrowheads="1"/>
          </p:cNvSpPr>
          <p:nvPr/>
        </p:nvSpPr>
        <p:spPr bwMode="auto">
          <a:xfrm>
            <a:off x="4643439" y="1628776"/>
            <a:ext cx="4177034" cy="1368425"/>
          </a:xfrm>
          <a:prstGeom prst="roundRect">
            <a:avLst>
              <a:gd name="adj" fmla="val 16667"/>
            </a:avLst>
          </a:prstGeom>
          <a:solidFill>
            <a:schemeClr val="bg1">
              <a:lumMod val="20000"/>
              <a:lumOff val="80000"/>
            </a:schemeClr>
          </a:solidFill>
          <a:ln w="25400">
            <a:solidFill>
              <a:srgbClr val="000080"/>
            </a:solidFill>
            <a:round/>
            <a:headEnd/>
            <a:tailEnd/>
          </a:ln>
        </p:spPr>
        <p:txBody>
          <a:bodyPr wrap="none" lIns="91425" tIns="45713" rIns="91425" bIns="45713" anchor="ctr"/>
          <a:lstStyle/>
          <a:p>
            <a:pPr algn="ctr"/>
            <a:r>
              <a:rPr lang="en-GB" sz="24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Economic Influences</a:t>
            </a:r>
            <a:endParaRPr lang="en-GB" sz="24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7175" name="AutoShape 7"/>
          <p:cNvSpPr>
            <a:spLocks noChangeArrowheads="1"/>
          </p:cNvSpPr>
          <p:nvPr/>
        </p:nvSpPr>
        <p:spPr bwMode="auto">
          <a:xfrm>
            <a:off x="4643439" y="3141664"/>
            <a:ext cx="4177034" cy="1368425"/>
          </a:xfrm>
          <a:prstGeom prst="roundRect">
            <a:avLst>
              <a:gd name="adj" fmla="val 16667"/>
            </a:avLst>
          </a:prstGeom>
          <a:solidFill>
            <a:schemeClr val="bg1">
              <a:lumMod val="20000"/>
              <a:lumOff val="80000"/>
            </a:schemeClr>
          </a:solidFill>
          <a:ln w="25400">
            <a:solidFill>
              <a:srgbClr val="000066"/>
            </a:solidFill>
            <a:round/>
            <a:headEnd/>
            <a:tailEnd/>
          </a:ln>
        </p:spPr>
        <p:txBody>
          <a:bodyPr wrap="square" lIns="91425" tIns="45713" rIns="91425" bIns="45713" anchor="ctr"/>
          <a:lstStyle/>
          <a:p>
            <a:pPr algn="ctr"/>
            <a:r>
              <a:rPr lang="en-GB" sz="24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Technological Innovations</a:t>
            </a:r>
            <a:endParaRPr lang="en-GB" sz="24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7176" name="AutoShape 8"/>
          <p:cNvSpPr>
            <a:spLocks noChangeArrowheads="1"/>
          </p:cNvSpPr>
          <p:nvPr/>
        </p:nvSpPr>
        <p:spPr bwMode="auto">
          <a:xfrm>
            <a:off x="4643439" y="4652964"/>
            <a:ext cx="4177034" cy="1368425"/>
          </a:xfrm>
          <a:prstGeom prst="roundRect">
            <a:avLst>
              <a:gd name="adj" fmla="val 16667"/>
            </a:avLst>
          </a:prstGeom>
          <a:solidFill>
            <a:schemeClr val="bg1">
              <a:lumMod val="20000"/>
              <a:lumOff val="80000"/>
              <a:alpha val="60000"/>
            </a:schemeClr>
          </a:solidFill>
          <a:ln w="25400">
            <a:solidFill>
              <a:srgbClr val="000066"/>
            </a:solidFill>
            <a:round/>
            <a:headEnd/>
            <a:tailEnd/>
          </a:ln>
        </p:spPr>
        <p:txBody>
          <a:bodyPr wrap="square" lIns="91425" tIns="45713" rIns="91425" bIns="45713" anchor="ctr"/>
          <a:lstStyle/>
          <a:p>
            <a:pPr algn="ctr"/>
            <a:r>
              <a:rPr lang="en-GB" sz="24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Ecological Requirements</a:t>
            </a:r>
            <a:endParaRPr lang="en-GB" sz="24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animBg="1"/>
      <p:bldP spid="7172" grpId="0" animBg="1"/>
      <p:bldP spid="7173" grpId="0" animBg="1"/>
      <p:bldP spid="7174" grpId="0" animBg="1"/>
      <p:bldP spid="7175" grpId="0" animBg="1"/>
      <p:bldP spid="717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-4370" y="477953"/>
            <a:ext cx="6838131" cy="535531"/>
          </a:xfrm>
        </p:spPr>
        <p:txBody>
          <a:bodyPr/>
          <a:lstStyle/>
          <a:p>
            <a:pPr algn="l" eaLnBrk="1" hangingPunct="1"/>
            <a:r>
              <a:rPr lang="en-GB" sz="3200" b="1" dirty="0" smtClean="0">
                <a:latin typeface="+mn-lt"/>
              </a:rPr>
              <a:t>Barriers to </a:t>
            </a:r>
            <a:r>
              <a:rPr lang="en-GB" sz="3200" b="1" dirty="0">
                <a:latin typeface="+mn-lt"/>
              </a:rPr>
              <a:t>E</a:t>
            </a:r>
            <a:r>
              <a:rPr lang="en-GB" sz="3200" b="1" dirty="0" smtClean="0">
                <a:latin typeface="+mn-lt"/>
              </a:rPr>
              <a:t>ffective Communication</a:t>
            </a:r>
          </a:p>
        </p:txBody>
      </p:sp>
      <p:sp>
        <p:nvSpPr>
          <p:cNvPr id="212995" name="Rectangle 1027"/>
          <p:cNvSpPr>
            <a:spLocks noGrp="1" noChangeArrowheads="1"/>
          </p:cNvSpPr>
          <p:nvPr>
            <p:ph idx="1"/>
          </p:nvPr>
        </p:nvSpPr>
        <p:spPr>
          <a:xfrm>
            <a:off x="899592" y="1251371"/>
            <a:ext cx="9000678" cy="4896544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sz="2400" b="1" dirty="0" smtClean="0">
                <a:latin typeface="+mn-lt"/>
              </a:rPr>
              <a:t>Workplace and Individual</a:t>
            </a:r>
          </a:p>
          <a:p>
            <a:pPr eaLnBrk="1" hangingPunct="1">
              <a:buFontTx/>
              <a:buNone/>
            </a:pPr>
            <a:endParaRPr lang="en-GB" sz="2400" b="1" dirty="0" smtClean="0">
              <a:latin typeface="+mn-lt"/>
            </a:endParaRPr>
          </a:p>
          <a:p>
            <a:pPr lvl="1">
              <a:spcBef>
                <a:spcPts val="525"/>
              </a:spcBef>
            </a:pPr>
            <a:r>
              <a:rPr lang="en-GB" sz="2400" dirty="0" smtClean="0">
                <a:latin typeface="+mn-lt"/>
              </a:rPr>
              <a:t>Physical barriers</a:t>
            </a:r>
            <a:endParaRPr lang="en-GB" sz="2400" b="1" dirty="0" smtClean="0">
              <a:solidFill>
                <a:srgbClr val="00B0F0"/>
              </a:solidFill>
              <a:latin typeface="+mn-lt"/>
            </a:endParaRPr>
          </a:p>
          <a:p>
            <a:pPr lvl="1">
              <a:spcBef>
                <a:spcPts val="525"/>
              </a:spcBef>
            </a:pPr>
            <a:r>
              <a:rPr lang="en-GB" sz="2400" dirty="0" smtClean="0">
                <a:latin typeface="+mn-lt"/>
              </a:rPr>
              <a:t>Wrong methods of communication</a:t>
            </a:r>
          </a:p>
          <a:p>
            <a:pPr lvl="1">
              <a:spcBef>
                <a:spcPts val="525"/>
              </a:spcBef>
            </a:pPr>
            <a:r>
              <a:rPr lang="en-GB" sz="2400" dirty="0" smtClean="0">
                <a:latin typeface="+mn-lt"/>
              </a:rPr>
              <a:t>Psychological, emotional and behavioural </a:t>
            </a:r>
          </a:p>
          <a:p>
            <a:pPr lvl="1">
              <a:spcBef>
                <a:spcPts val="525"/>
              </a:spcBef>
            </a:pPr>
            <a:r>
              <a:rPr lang="en-GB" sz="2400" dirty="0" smtClean="0">
                <a:latin typeface="+mn-lt"/>
              </a:rPr>
              <a:t>Technological</a:t>
            </a:r>
          </a:p>
          <a:p>
            <a:pPr lvl="1">
              <a:spcBef>
                <a:spcPts val="525"/>
              </a:spcBef>
            </a:pPr>
            <a:r>
              <a:rPr lang="en-GB" sz="2400" dirty="0" smtClean="0">
                <a:latin typeface="+mn-lt"/>
              </a:rPr>
              <a:t>Organisational structure or culture</a:t>
            </a:r>
          </a:p>
          <a:p>
            <a:pPr lvl="1">
              <a:spcBef>
                <a:spcPts val="525"/>
              </a:spcBef>
            </a:pPr>
            <a:r>
              <a:rPr lang="en-GB" sz="2400" dirty="0" smtClean="0">
                <a:latin typeface="+mn-lt"/>
              </a:rPr>
              <a:t>Communication skills</a:t>
            </a:r>
          </a:p>
          <a:p>
            <a:pPr lvl="1">
              <a:spcBef>
                <a:spcPts val="525"/>
              </a:spcBef>
            </a:pPr>
            <a:r>
              <a:rPr lang="en-GB" sz="2400" dirty="0">
                <a:latin typeface="+mn-lt"/>
              </a:rPr>
              <a:t>Cultural differences</a:t>
            </a:r>
            <a:endParaRPr lang="en-GB" sz="2400" dirty="0" smtClean="0">
              <a:latin typeface="+mn-lt"/>
            </a:endParaRPr>
          </a:p>
          <a:p>
            <a:pPr lvl="1">
              <a:spcBef>
                <a:spcPts val="525"/>
              </a:spcBef>
            </a:pPr>
            <a:r>
              <a:rPr lang="en-GB" sz="2400" dirty="0" smtClean="0">
                <a:latin typeface="+mn-lt"/>
              </a:rPr>
              <a:t>Clarity and consistency</a:t>
            </a:r>
          </a:p>
          <a:p>
            <a:pPr lvl="1">
              <a:spcBef>
                <a:spcPts val="525"/>
              </a:spcBef>
            </a:pPr>
            <a:r>
              <a:rPr lang="en-GB" sz="2400" dirty="0" smtClean="0">
                <a:latin typeface="+mn-lt"/>
              </a:rPr>
              <a:t>Trust</a:t>
            </a:r>
          </a:p>
          <a:p>
            <a:pPr lvl="1">
              <a:spcBef>
                <a:spcPts val="525"/>
              </a:spcBef>
            </a:pPr>
            <a:r>
              <a:rPr lang="en-GB" sz="2400" dirty="0" smtClean="0">
                <a:latin typeface="+mn-lt"/>
              </a:rPr>
              <a:t>Lack of active listening</a:t>
            </a:r>
          </a:p>
          <a:p>
            <a:pPr lvl="1">
              <a:spcBef>
                <a:spcPts val="525"/>
              </a:spcBef>
            </a:pPr>
            <a:r>
              <a:rPr lang="en-GB" sz="2400" dirty="0" smtClean="0">
                <a:latin typeface="+mn-lt"/>
              </a:rPr>
              <a:t>Perception</a:t>
            </a:r>
          </a:p>
          <a:p>
            <a:pPr marL="0" indent="0">
              <a:spcBef>
                <a:spcPts val="525"/>
              </a:spcBef>
              <a:buNone/>
            </a:pPr>
            <a:endParaRPr lang="en-GB" sz="2400" dirty="0" smtClean="0">
              <a:latin typeface="+mn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9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val 20" descr="Light horizontal"/>
          <p:cNvSpPr>
            <a:spLocks noChangeArrowheads="1"/>
          </p:cNvSpPr>
          <p:nvPr/>
        </p:nvSpPr>
        <p:spPr bwMode="auto">
          <a:xfrm>
            <a:off x="7164486" y="2564905"/>
            <a:ext cx="1872208" cy="1944241"/>
          </a:xfrm>
          <a:prstGeom prst="ellipse">
            <a:avLst/>
          </a:prstGeom>
          <a:solidFill>
            <a:srgbClr val="FF6699"/>
          </a:solidFill>
          <a:ln w="9525">
            <a:noFill/>
            <a:round/>
            <a:headEnd/>
            <a:tailEnd/>
          </a:ln>
          <a:effectLst/>
        </p:spPr>
        <p:txBody>
          <a:bodyPr wrap="none" lIns="91425" tIns="45713" rIns="91425" bIns="45713" anchor="ctr"/>
          <a:lstStyle/>
          <a:p>
            <a:pPr algn="ctr"/>
            <a:r>
              <a:rPr lang="en-GB" altLang="en-US" sz="2400" b="1" dirty="0">
                <a:solidFill>
                  <a:schemeClr val="bg1"/>
                </a:solidFill>
                <a:latin typeface="+mn-lt"/>
              </a:rPr>
              <a:t>Desired</a:t>
            </a:r>
          </a:p>
          <a:p>
            <a:pPr algn="ctr"/>
            <a:r>
              <a:rPr lang="en-GB" altLang="en-US" sz="2400" b="1" dirty="0">
                <a:solidFill>
                  <a:schemeClr val="bg1"/>
                </a:solidFill>
                <a:latin typeface="+mn-lt"/>
              </a:rPr>
              <a:t>State</a:t>
            </a:r>
          </a:p>
        </p:txBody>
      </p:sp>
      <p:sp>
        <p:nvSpPr>
          <p:cNvPr id="6147" name="Oval 24" descr="Large grid"/>
          <p:cNvSpPr>
            <a:spLocks noChangeArrowheads="1"/>
          </p:cNvSpPr>
          <p:nvPr/>
        </p:nvSpPr>
        <p:spPr bwMode="auto">
          <a:xfrm>
            <a:off x="179487" y="2564905"/>
            <a:ext cx="1872233" cy="1944241"/>
          </a:xfrm>
          <a:prstGeom prst="ellipse">
            <a:avLst/>
          </a:prstGeom>
          <a:solidFill>
            <a:srgbClr val="00B0F0"/>
          </a:solidFill>
          <a:ln w="9525">
            <a:noFill/>
            <a:round/>
            <a:headEnd/>
            <a:tailEnd/>
          </a:ln>
          <a:effectLst/>
        </p:spPr>
        <p:txBody>
          <a:bodyPr wrap="none" lIns="91425" tIns="45713" rIns="91425" bIns="45713" anchor="ctr"/>
          <a:lstStyle/>
          <a:p>
            <a:pPr algn="ctr"/>
            <a:r>
              <a:rPr lang="en-GB" altLang="en-US" sz="2400" b="1" dirty="0">
                <a:solidFill>
                  <a:schemeClr val="bg1"/>
                </a:solidFill>
                <a:latin typeface="+mn-lt"/>
              </a:rPr>
              <a:t>Current</a:t>
            </a:r>
          </a:p>
          <a:p>
            <a:pPr algn="ctr"/>
            <a:r>
              <a:rPr lang="en-GB" altLang="en-US" sz="2400" b="1" dirty="0">
                <a:solidFill>
                  <a:schemeClr val="bg1"/>
                </a:solidFill>
                <a:latin typeface="+mn-lt"/>
              </a:rPr>
              <a:t>State</a:t>
            </a:r>
          </a:p>
        </p:txBody>
      </p:sp>
      <p:sp>
        <p:nvSpPr>
          <p:cNvPr id="6148" name="Cloud"/>
          <p:cNvSpPr>
            <a:spLocks noChangeAspect="1" noEditPoints="1" noChangeArrowheads="1"/>
          </p:cNvSpPr>
          <p:nvPr/>
        </p:nvSpPr>
        <p:spPr bwMode="auto">
          <a:xfrm>
            <a:off x="1547665" y="1124745"/>
            <a:ext cx="2562956" cy="1390749"/>
          </a:xfrm>
          <a:custGeom>
            <a:avLst/>
            <a:gdLst>
              <a:gd name="T0" fmla="*/ 6923 w 21600"/>
              <a:gd name="T1" fmla="*/ 623094 h 21600"/>
              <a:gd name="T2" fmla="*/ 1116013 w 21600"/>
              <a:gd name="T3" fmla="*/ 1244860 h 21600"/>
              <a:gd name="T4" fmla="*/ 2230165 w 21600"/>
              <a:gd name="T5" fmla="*/ 623094 h 21600"/>
              <a:gd name="T6" fmla="*/ 1116013 w 21600"/>
              <a:gd name="T7" fmla="*/ 71252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CCC0DE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lIns="91425" tIns="45713" rIns="91425" bIns="45713"/>
          <a:lstStyle/>
          <a:p>
            <a:pPr algn="ctr"/>
            <a:r>
              <a:rPr lang="en-GB" altLang="en-US" sz="1600" dirty="0">
                <a:latin typeface="Comic Sans MS" pitchFamily="66" charset="0"/>
              </a:rPr>
              <a:t>We’re not really clear why we’re doing this</a:t>
            </a:r>
          </a:p>
        </p:txBody>
      </p:sp>
      <p:sp>
        <p:nvSpPr>
          <p:cNvPr id="6149" name="Cloud"/>
          <p:cNvSpPr>
            <a:spLocks noChangeAspect="1" noEditPoints="1" noChangeArrowheads="1"/>
          </p:cNvSpPr>
          <p:nvPr/>
        </p:nvSpPr>
        <p:spPr bwMode="auto">
          <a:xfrm>
            <a:off x="2267745" y="2204865"/>
            <a:ext cx="2101069" cy="1172195"/>
          </a:xfrm>
          <a:custGeom>
            <a:avLst/>
            <a:gdLst>
              <a:gd name="T0" fmla="*/ 5358 w 21600"/>
              <a:gd name="T1" fmla="*/ 481806 h 21600"/>
              <a:gd name="T2" fmla="*/ 863600 w 21600"/>
              <a:gd name="T3" fmla="*/ 962586 h 21600"/>
              <a:gd name="T4" fmla="*/ 1725761 w 21600"/>
              <a:gd name="T5" fmla="*/ 481806 h 21600"/>
              <a:gd name="T6" fmla="*/ 863600 w 21600"/>
              <a:gd name="T7" fmla="*/ 55095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CCC0DE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lIns="91425" tIns="45713" rIns="91425" bIns="45713"/>
          <a:lstStyle/>
          <a:p>
            <a:pPr algn="ctr"/>
            <a:r>
              <a:rPr lang="en-GB" altLang="en-US" sz="1600" dirty="0">
                <a:latin typeface="Comic Sans MS" pitchFamily="66" charset="0"/>
              </a:rPr>
              <a:t>Our culture isn’t ready for this</a:t>
            </a:r>
          </a:p>
        </p:txBody>
      </p:sp>
      <p:sp>
        <p:nvSpPr>
          <p:cNvPr id="6150" name="Cloud"/>
          <p:cNvSpPr>
            <a:spLocks noChangeAspect="1" noEditPoints="1" noChangeArrowheads="1"/>
          </p:cNvSpPr>
          <p:nvPr/>
        </p:nvSpPr>
        <p:spPr bwMode="auto">
          <a:xfrm>
            <a:off x="3923928" y="1124745"/>
            <a:ext cx="2954842" cy="1008484"/>
          </a:xfrm>
          <a:custGeom>
            <a:avLst/>
            <a:gdLst>
              <a:gd name="T0" fmla="*/ 8036 w 21600"/>
              <a:gd name="T1" fmla="*/ 442119 h 21600"/>
              <a:gd name="T2" fmla="*/ 1295400 w 21600"/>
              <a:gd name="T3" fmla="*/ 883295 h 21600"/>
              <a:gd name="T4" fmla="*/ 2588641 w 21600"/>
              <a:gd name="T5" fmla="*/ 442119 h 21600"/>
              <a:gd name="T6" fmla="*/ 1295400 w 21600"/>
              <a:gd name="T7" fmla="*/ 50557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CCC0DE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lIns="91425" tIns="45713" rIns="91425" bIns="45713"/>
          <a:lstStyle/>
          <a:p>
            <a:pPr algn="ctr"/>
            <a:r>
              <a:rPr lang="en-GB" altLang="en-US" sz="1600" dirty="0">
                <a:latin typeface="Comic Sans MS" pitchFamily="66" charset="0"/>
              </a:rPr>
              <a:t>We don’t really have sponsorship</a:t>
            </a:r>
          </a:p>
        </p:txBody>
      </p:sp>
      <p:sp>
        <p:nvSpPr>
          <p:cNvPr id="6151" name="Cloud"/>
          <p:cNvSpPr>
            <a:spLocks noChangeAspect="1" noEditPoints="1" noChangeArrowheads="1"/>
          </p:cNvSpPr>
          <p:nvPr/>
        </p:nvSpPr>
        <p:spPr bwMode="auto">
          <a:xfrm>
            <a:off x="2195736" y="3284984"/>
            <a:ext cx="2664296" cy="1331473"/>
          </a:xfrm>
          <a:custGeom>
            <a:avLst/>
            <a:gdLst>
              <a:gd name="T0" fmla="*/ 6923 w 21600"/>
              <a:gd name="T1" fmla="*/ 589756 h 21600"/>
              <a:gd name="T2" fmla="*/ 1116013 w 21600"/>
              <a:gd name="T3" fmla="*/ 1178256 h 21600"/>
              <a:gd name="T4" fmla="*/ 2230165 w 21600"/>
              <a:gd name="T5" fmla="*/ 589756 h 21600"/>
              <a:gd name="T6" fmla="*/ 1116013 w 21600"/>
              <a:gd name="T7" fmla="*/ 6744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CCC0DE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lIns="91425" tIns="45713" rIns="91425" bIns="45713"/>
          <a:lstStyle/>
          <a:p>
            <a:pPr algn="ctr"/>
            <a:r>
              <a:rPr lang="en-GB" altLang="en-US" sz="1600" dirty="0">
                <a:latin typeface="Comic Sans MS" pitchFamily="66" charset="0"/>
              </a:rPr>
              <a:t>Not sure about my change management role in this</a:t>
            </a:r>
          </a:p>
        </p:txBody>
      </p:sp>
      <p:sp>
        <p:nvSpPr>
          <p:cNvPr id="6152" name="Cloud"/>
          <p:cNvSpPr>
            <a:spLocks noChangeAspect="1" noEditPoints="1" noChangeArrowheads="1"/>
          </p:cNvSpPr>
          <p:nvPr/>
        </p:nvSpPr>
        <p:spPr bwMode="auto">
          <a:xfrm>
            <a:off x="4283969" y="2996952"/>
            <a:ext cx="2636371" cy="1367581"/>
          </a:xfrm>
          <a:custGeom>
            <a:avLst/>
            <a:gdLst>
              <a:gd name="T0" fmla="*/ 6702 w 21600"/>
              <a:gd name="T1" fmla="*/ 560388 h 21600"/>
              <a:gd name="T2" fmla="*/ 1080294 w 21600"/>
              <a:gd name="T3" fmla="*/ 1119582 h 21600"/>
              <a:gd name="T4" fmla="*/ 2158787 w 21600"/>
              <a:gd name="T5" fmla="*/ 560388 h 21600"/>
              <a:gd name="T6" fmla="*/ 1080294 w 21600"/>
              <a:gd name="T7" fmla="*/ 64081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CCC0DE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lIns="91425" tIns="45713" rIns="91425" bIns="45713"/>
          <a:lstStyle/>
          <a:p>
            <a:pPr algn="ctr"/>
            <a:r>
              <a:rPr lang="en-GB" altLang="en-US" sz="1600" dirty="0">
                <a:latin typeface="Comic Sans MS" pitchFamily="66" charset="0"/>
              </a:rPr>
              <a:t>People seem to be resisting for no reason</a:t>
            </a:r>
          </a:p>
        </p:txBody>
      </p:sp>
      <p:sp>
        <p:nvSpPr>
          <p:cNvPr id="6153" name="Cloud"/>
          <p:cNvSpPr>
            <a:spLocks noChangeAspect="1" noEditPoints="1" noChangeArrowheads="1"/>
          </p:cNvSpPr>
          <p:nvPr/>
        </p:nvSpPr>
        <p:spPr bwMode="auto">
          <a:xfrm>
            <a:off x="4716017" y="4077073"/>
            <a:ext cx="2361379" cy="1224061"/>
          </a:xfrm>
          <a:custGeom>
            <a:avLst/>
            <a:gdLst>
              <a:gd name="T0" fmla="*/ 6032 w 21600"/>
              <a:gd name="T1" fmla="*/ 504031 h 21600"/>
              <a:gd name="T2" fmla="*/ 972344 w 21600"/>
              <a:gd name="T3" fmla="*/ 1006989 h 21600"/>
              <a:gd name="T4" fmla="*/ 1943067 w 21600"/>
              <a:gd name="T5" fmla="*/ 504031 h 21600"/>
              <a:gd name="T6" fmla="*/ 972344 w 21600"/>
              <a:gd name="T7" fmla="*/ 57637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CCC0DE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lIns="91425" tIns="45713" rIns="91425" bIns="45713"/>
          <a:lstStyle/>
          <a:p>
            <a:pPr algn="ctr"/>
            <a:r>
              <a:rPr lang="en-GB" altLang="en-US" sz="1600" dirty="0">
                <a:latin typeface="Comic Sans MS" pitchFamily="66" charset="0"/>
              </a:rPr>
              <a:t>The right people aren’t </a:t>
            </a:r>
            <a:r>
              <a:rPr lang="en-GB" altLang="en-US" sz="1600" dirty="0" smtClean="0">
                <a:latin typeface="Comic Sans MS" pitchFamily="66" charset="0"/>
              </a:rPr>
              <a:t>engaged</a:t>
            </a:r>
            <a:endParaRPr lang="en-GB" altLang="en-US" sz="1600" dirty="0">
              <a:latin typeface="Comic Sans MS" pitchFamily="66" charset="0"/>
            </a:endParaRPr>
          </a:p>
        </p:txBody>
      </p:sp>
      <p:sp>
        <p:nvSpPr>
          <p:cNvPr id="6154" name="Cloud"/>
          <p:cNvSpPr>
            <a:spLocks noChangeAspect="1" noEditPoints="1" noChangeArrowheads="1"/>
          </p:cNvSpPr>
          <p:nvPr/>
        </p:nvSpPr>
        <p:spPr bwMode="auto">
          <a:xfrm>
            <a:off x="4211960" y="1988841"/>
            <a:ext cx="2808510" cy="1122983"/>
          </a:xfrm>
          <a:custGeom>
            <a:avLst/>
            <a:gdLst>
              <a:gd name="T0" fmla="*/ 8489 w 21600"/>
              <a:gd name="T1" fmla="*/ 453232 h 21600"/>
              <a:gd name="T2" fmla="*/ 1368425 w 21600"/>
              <a:gd name="T3" fmla="*/ 905498 h 21600"/>
              <a:gd name="T4" fmla="*/ 2734569 w 21600"/>
              <a:gd name="T5" fmla="*/ 453232 h 21600"/>
              <a:gd name="T6" fmla="*/ 1368425 w 21600"/>
              <a:gd name="T7" fmla="*/ 51828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CCC0DE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lIns="91425" tIns="45713" rIns="91425" bIns="45713"/>
          <a:lstStyle/>
          <a:p>
            <a:pPr algn="ctr"/>
            <a:r>
              <a:rPr lang="en-GB" altLang="en-US" sz="1600" dirty="0">
                <a:latin typeface="Comic Sans MS" pitchFamily="66" charset="0"/>
              </a:rPr>
              <a:t>More change! There’s too much going on </a:t>
            </a:r>
          </a:p>
        </p:txBody>
      </p:sp>
      <p:sp>
        <p:nvSpPr>
          <p:cNvPr id="6155" name="Cloud"/>
          <p:cNvSpPr>
            <a:spLocks noChangeAspect="1" noEditPoints="1" noChangeArrowheads="1"/>
          </p:cNvSpPr>
          <p:nvPr/>
        </p:nvSpPr>
        <p:spPr bwMode="auto">
          <a:xfrm>
            <a:off x="3260921" y="5246853"/>
            <a:ext cx="2870163" cy="1151555"/>
          </a:xfrm>
          <a:custGeom>
            <a:avLst/>
            <a:gdLst>
              <a:gd name="T0" fmla="*/ 7372 w 21600"/>
              <a:gd name="T1" fmla="*/ 498475 h 21600"/>
              <a:gd name="T2" fmla="*/ 1188244 w 21600"/>
              <a:gd name="T3" fmla="*/ 995888 h 21600"/>
              <a:gd name="T4" fmla="*/ 2374507 w 21600"/>
              <a:gd name="T5" fmla="*/ 498475 h 21600"/>
              <a:gd name="T6" fmla="*/ 1188244 w 21600"/>
              <a:gd name="T7" fmla="*/ 57002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CCC0DE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lIns="91425" tIns="45713" rIns="91425" bIns="45713"/>
          <a:lstStyle/>
          <a:p>
            <a:pPr algn="ctr"/>
            <a:r>
              <a:rPr lang="en-GB" altLang="en-US" sz="1600" dirty="0">
                <a:latin typeface="Comic Sans MS" pitchFamily="66" charset="0"/>
              </a:rPr>
              <a:t>Our communications aren’t working</a:t>
            </a:r>
          </a:p>
        </p:txBody>
      </p:sp>
      <p:sp>
        <p:nvSpPr>
          <p:cNvPr id="6156" name="Cloud"/>
          <p:cNvSpPr>
            <a:spLocks noChangeAspect="1" noEditPoints="1" noChangeArrowheads="1"/>
          </p:cNvSpPr>
          <p:nvPr/>
        </p:nvSpPr>
        <p:spPr bwMode="auto">
          <a:xfrm>
            <a:off x="1939682" y="4509146"/>
            <a:ext cx="2462770" cy="1079599"/>
          </a:xfrm>
          <a:custGeom>
            <a:avLst/>
            <a:gdLst>
              <a:gd name="T0" fmla="*/ 6032 w 21600"/>
              <a:gd name="T1" fmla="*/ 426244 h 21600"/>
              <a:gd name="T2" fmla="*/ 972344 w 21600"/>
              <a:gd name="T3" fmla="*/ 851580 h 21600"/>
              <a:gd name="T4" fmla="*/ 1943066 w 21600"/>
              <a:gd name="T5" fmla="*/ 426244 h 21600"/>
              <a:gd name="T6" fmla="*/ 972344 w 21600"/>
              <a:gd name="T7" fmla="*/ 48742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CCC0DE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lIns="91425" tIns="45713" rIns="91425" bIns="45713"/>
          <a:lstStyle/>
          <a:p>
            <a:pPr algn="ctr"/>
            <a:r>
              <a:rPr lang="en-GB" altLang="en-US" sz="1600" dirty="0">
                <a:latin typeface="Comic Sans MS" pitchFamily="66" charset="0"/>
              </a:rPr>
              <a:t>We’re not organised enough</a:t>
            </a:r>
          </a:p>
        </p:txBody>
      </p:sp>
      <p:sp>
        <p:nvSpPr>
          <p:cNvPr id="6157" name="Text Box 44"/>
          <p:cNvSpPr txBox="1">
            <a:spLocks noChangeArrowheads="1"/>
          </p:cNvSpPr>
          <p:nvPr/>
        </p:nvSpPr>
        <p:spPr bwMode="auto">
          <a:xfrm>
            <a:off x="467544" y="294124"/>
            <a:ext cx="6912768" cy="584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25" tIns="45713" rIns="91425" bIns="45713">
            <a:spAutoFit/>
          </a:bodyPr>
          <a:lstStyle/>
          <a:p>
            <a:r>
              <a:rPr lang="en-GB" sz="32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Barriers 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to </a:t>
            </a:r>
            <a:r>
              <a:rPr lang="en-GB" altLang="en-US" sz="32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Implementing Change</a:t>
            </a:r>
            <a:endParaRPr lang="en-GB" altLang="en-US" sz="32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90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animBg="1"/>
      <p:bldP spid="6149" grpId="0" animBg="1"/>
      <p:bldP spid="6150" grpId="0" animBg="1"/>
      <p:bldP spid="6151" grpId="0" animBg="1"/>
      <p:bldP spid="6152" grpId="0" animBg="1"/>
      <p:bldP spid="6153" grpId="0" animBg="1"/>
      <p:bldP spid="6154" grpId="0" animBg="1"/>
      <p:bldP spid="6155" grpId="0" animBg="1"/>
      <p:bldP spid="6156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1754" y="724743"/>
            <a:ext cx="7415213" cy="535531"/>
          </a:xfrm>
        </p:spPr>
        <p:txBody>
          <a:bodyPr/>
          <a:lstStyle/>
          <a:p>
            <a:r>
              <a:rPr lang="en-GB" sz="32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Staff Resistance </a:t>
            </a: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to </a:t>
            </a:r>
            <a:r>
              <a:rPr lang="en-GB" sz="32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Change</a:t>
            </a:r>
            <a:endParaRPr lang="en-GB" sz="32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12776"/>
            <a:ext cx="7886700" cy="4351338"/>
          </a:xfrm>
        </p:spPr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Types:</a:t>
            </a:r>
          </a:p>
          <a:p>
            <a:pPr lvl="1">
              <a:lnSpc>
                <a:spcPct val="150000"/>
              </a:lnSpc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Resistance 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to the content of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change</a:t>
            </a:r>
          </a:p>
          <a:p>
            <a:pPr lvl="1">
              <a:lnSpc>
                <a:spcPct val="150000"/>
              </a:lnSpc>
            </a:pP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Resistance 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to the process of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change</a:t>
            </a:r>
          </a:p>
          <a:p>
            <a:pPr marL="0" indent="0">
              <a:lnSpc>
                <a:spcPct val="100000"/>
              </a:lnSpc>
              <a:buNone/>
            </a:pPr>
            <a:endParaRPr lang="en-GB" dirty="0" smtClean="0">
              <a:solidFill>
                <a:schemeClr val="accent5">
                  <a:lumMod val="50000"/>
                </a:schemeClr>
              </a:solidFill>
              <a:latin typeface="+mn-lt"/>
              <a:ea typeface="ＭＳ Ｐゴシック" panose="020B0600070205080204" pitchFamily="34" charset="-128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GB" sz="24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Remember</a:t>
            </a:r>
            <a:r>
              <a:rPr lang="en-GB" sz="24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: </a:t>
            </a:r>
            <a:endParaRPr lang="en-GB" sz="2400" b="1" dirty="0" smtClean="0">
              <a:solidFill>
                <a:schemeClr val="accent5">
                  <a:lumMod val="50000"/>
                </a:schemeClr>
              </a:solidFill>
              <a:latin typeface="+mn-lt"/>
              <a:ea typeface="ＭＳ Ｐゴシック" panose="020B0600070205080204" pitchFamily="34" charset="-128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GB" sz="24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Regardless </a:t>
            </a:r>
            <a:r>
              <a:rPr lang="en-GB" sz="24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of current position and experience you have responsibilities in respect of </a:t>
            </a:r>
            <a:r>
              <a:rPr lang="en-GB" sz="24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change</a:t>
            </a:r>
            <a:endParaRPr lang="en-GB" sz="2400" b="1" dirty="0">
              <a:solidFill>
                <a:schemeClr val="accent5">
                  <a:lumMod val="50000"/>
                </a:schemeClr>
              </a:solidFill>
              <a:latin typeface="+mn-lt"/>
              <a:ea typeface="ＭＳ Ｐゴシック" panose="020B0600070205080204" pitchFamily="34" charset="-128"/>
            </a:endParaRPr>
          </a:p>
          <a:p>
            <a:pPr marL="457200" lvl="1" indent="0">
              <a:lnSpc>
                <a:spcPct val="200000"/>
              </a:lnSpc>
              <a:buNone/>
            </a:pPr>
            <a:r>
              <a:rPr lang="en-GB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panose="020B0600070205080204" pitchFamily="34" charset="-128"/>
              </a:rPr>
              <a:t> </a:t>
            </a:r>
          </a:p>
          <a:p>
            <a:pPr marL="0" lvl="0" indent="0">
              <a:lnSpc>
                <a:spcPct val="100000"/>
              </a:lnSpc>
              <a:spcBef>
                <a:spcPct val="30000"/>
              </a:spcBef>
              <a:buClrTx/>
              <a:buNone/>
              <a:defRPr/>
            </a:pPr>
            <a:endParaRPr lang="en-GB" dirty="0">
              <a:solidFill>
                <a:schemeClr val="accent5">
                  <a:lumMod val="50000"/>
                </a:schemeClr>
              </a:solidFill>
              <a:latin typeface="+mn-lt"/>
              <a:ea typeface="ＭＳ Ｐゴシック" panose="020B0600070205080204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91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3698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251520" y="1382781"/>
            <a:ext cx="6842894" cy="584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25" tIns="45713" rIns="91425" bIns="45713">
            <a:spAutoFit/>
          </a:bodyPr>
          <a:lstStyle/>
          <a:p>
            <a:r>
              <a:rPr lang="en-GB" altLang="en-US" sz="32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Key Principles </a:t>
            </a:r>
            <a:r>
              <a:rPr lang="en-GB" altLang="en-US" sz="3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of </a:t>
            </a:r>
            <a:r>
              <a:rPr lang="en-GB" altLang="en-US" sz="32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Change Management</a:t>
            </a:r>
            <a:endParaRPr lang="en-GB" altLang="en-US" sz="32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7171" name="Text Box 5"/>
          <p:cNvSpPr txBox="1">
            <a:spLocks noChangeArrowheads="1"/>
          </p:cNvSpPr>
          <p:nvPr/>
        </p:nvSpPr>
        <p:spPr bwMode="auto">
          <a:xfrm>
            <a:off x="1187624" y="2204864"/>
            <a:ext cx="8640960" cy="146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25" tIns="45713" rIns="91425" bIns="45713">
            <a:spAutoFit/>
          </a:bodyPr>
          <a:lstStyle/>
          <a:p>
            <a:pPr marL="457200" indent="-4572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altLang="en-US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Define the </a:t>
            </a:r>
            <a:r>
              <a:rPr lang="en-GB" altLang="en-US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change</a:t>
            </a:r>
          </a:p>
          <a:p>
            <a:pPr marL="457200" indent="-4572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GB" altLang="en-US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Understand the culture and climate</a:t>
            </a:r>
          </a:p>
        </p:txBody>
      </p:sp>
      <p:pic>
        <p:nvPicPr>
          <p:cNvPr id="7174" name="Picture 13" descr="blockpage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62476" y="3424238"/>
            <a:ext cx="19050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Slide Number Placeholder 1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92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uiExpand="1" build="allAtOnce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93</a:t>
            </a:fld>
            <a:endParaRPr lang="en-GB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531"/>
            <a:ext cx="9144001" cy="6826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0580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467544" y="1457798"/>
            <a:ext cx="8496944" cy="584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25" tIns="45713" rIns="91425" bIns="45713">
            <a:spAutoFit/>
          </a:bodyPr>
          <a:lstStyle/>
          <a:p>
            <a:r>
              <a:rPr lang="en-GB" altLang="en-US" sz="3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Key Principles of </a:t>
            </a:r>
            <a:r>
              <a:rPr lang="en-GB" altLang="en-US" sz="32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Change Management</a:t>
            </a:r>
            <a:endParaRPr lang="en-GB" altLang="en-US" sz="32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7171" name="Text Box 5"/>
          <p:cNvSpPr txBox="1">
            <a:spLocks noChangeArrowheads="1"/>
          </p:cNvSpPr>
          <p:nvPr/>
        </p:nvSpPr>
        <p:spPr bwMode="auto">
          <a:xfrm>
            <a:off x="1835696" y="2204864"/>
            <a:ext cx="8640960" cy="3046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25" tIns="45713" rIns="91425" bIns="45713">
            <a:spAutoFit/>
          </a:bodyPr>
          <a:lstStyle/>
          <a:p>
            <a:pPr marL="799969" lvl="1" indent="-342844">
              <a:spcBef>
                <a:spcPts val="0"/>
              </a:spcBef>
              <a:spcAft>
                <a:spcPts val="0"/>
              </a:spcAft>
            </a:pPr>
            <a:endParaRPr lang="en-GB" altLang="en-US" sz="2400" dirty="0" smtClean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altLang="en-US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3. Clarify the roles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GB" altLang="en-US" sz="2400" dirty="0" smtClean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altLang="en-US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4. Get sponsorship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GB" altLang="en-US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355600" indent="-355600">
              <a:spcBef>
                <a:spcPts val="0"/>
              </a:spcBef>
              <a:buFont typeface="+mj-lt"/>
              <a:buAutoNum type="arabicPeriod" startAt="5"/>
            </a:pPr>
            <a:r>
              <a:rPr lang="en-GB" altLang="en-US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Get organised</a:t>
            </a:r>
          </a:p>
          <a:p>
            <a:pPr marL="812725" lvl="1" indent="-355600">
              <a:spcBef>
                <a:spcPts val="0"/>
              </a:spcBef>
            </a:pPr>
            <a:endParaRPr lang="en-GB" altLang="en-US" sz="24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355600" indent="-355600">
              <a:spcBef>
                <a:spcPts val="0"/>
              </a:spcBef>
              <a:buFont typeface="+mj-lt"/>
              <a:buAutoNum type="arabicPeriod" startAt="5"/>
            </a:pPr>
            <a:r>
              <a:rPr lang="en-GB" altLang="en-US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Get </a:t>
            </a:r>
            <a:r>
              <a:rPr lang="en-GB" altLang="en-US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Human</a:t>
            </a:r>
            <a:endParaRPr lang="en-GB" altLang="en-US" sz="24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7174" name="Picture 13" descr="blockpage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62476" y="3424238"/>
            <a:ext cx="19050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Slide Number Placeholder 1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94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082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uiExpand="1" build="allAtOnce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 Box 6"/>
          <p:cNvSpPr txBox="1">
            <a:spLocks noChangeArrowheads="1"/>
          </p:cNvSpPr>
          <p:nvPr/>
        </p:nvSpPr>
        <p:spPr bwMode="auto">
          <a:xfrm>
            <a:off x="6118225" y="6021288"/>
            <a:ext cx="3025775" cy="308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13" rIns="91425" bIns="45713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b="1" dirty="0">
                <a:solidFill>
                  <a:schemeClr val="bg1"/>
                </a:solidFill>
              </a:rPr>
              <a:t>based on </a:t>
            </a:r>
            <a:r>
              <a:rPr lang="en-GB" sz="1400" b="1" dirty="0" smtClean="0">
                <a:solidFill>
                  <a:schemeClr val="bg1"/>
                </a:solidFill>
              </a:rPr>
              <a:t>Elisabeth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16016" y="1988841"/>
            <a:ext cx="936104" cy="830997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Past focus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24128" y="1988841"/>
            <a:ext cx="1152128" cy="830997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Future focus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3074" name="Picture 2" descr="The transition or change curv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68760"/>
            <a:ext cx="7439025" cy="570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467544" y="1279356"/>
            <a:ext cx="6842894" cy="584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25" tIns="45713" rIns="91425" bIns="45713">
            <a:spAutoFit/>
          </a:bodyPr>
          <a:lstStyle/>
          <a:p>
            <a:r>
              <a:rPr lang="en-GB" altLang="en-US" sz="3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Key Principles of Change Management</a:t>
            </a:r>
          </a:p>
        </p:txBody>
      </p:sp>
      <p:sp>
        <p:nvSpPr>
          <p:cNvPr id="7171" name="Text Box 5"/>
          <p:cNvSpPr txBox="1">
            <a:spLocks noChangeArrowheads="1"/>
          </p:cNvSpPr>
          <p:nvPr/>
        </p:nvSpPr>
        <p:spPr bwMode="auto">
          <a:xfrm>
            <a:off x="1403648" y="2223924"/>
            <a:ext cx="8640960" cy="1200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25" tIns="45713" rIns="91425" bIns="45713">
            <a:spAutoFit/>
          </a:bodyPr>
          <a:lstStyle/>
          <a:p>
            <a:pPr marL="799969" lvl="1" indent="-342844">
              <a:spcBef>
                <a:spcPts val="0"/>
              </a:spcBef>
              <a:buFont typeface="Arial" pitchFamily="34" charset="0"/>
              <a:buChar char="•"/>
            </a:pPr>
            <a:endParaRPr lang="en-GB" altLang="en-US" sz="2400" dirty="0" smtClean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>
              <a:spcBef>
                <a:spcPts val="0"/>
              </a:spcBef>
            </a:pPr>
            <a:r>
              <a:rPr lang="en-GB" altLang="en-US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7. Measure, report and review</a:t>
            </a:r>
          </a:p>
          <a:p>
            <a:pPr>
              <a:spcBef>
                <a:spcPts val="0"/>
              </a:spcBef>
            </a:pPr>
            <a:endParaRPr lang="en-GB" altLang="en-US" sz="24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7174" name="Picture 13" descr="blockpage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62476" y="3424238"/>
            <a:ext cx="19050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Slide Number Placeholder 1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96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821545"/>
            <a:ext cx="6707188" cy="535531"/>
          </a:xfrm>
        </p:spPr>
        <p:txBody>
          <a:bodyPr/>
          <a:lstStyle/>
          <a:p>
            <a:r>
              <a:rPr lang="en-GB" sz="3200" b="1" dirty="0" smtClean="0">
                <a:effectLst/>
              </a:rPr>
              <a:t>Tools</a:t>
            </a:r>
            <a:endParaRPr lang="en-US" sz="3200" b="1" dirty="0" smtClean="0">
              <a:effectLst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1691680" y="1677319"/>
            <a:ext cx="8229600" cy="471338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SWOT </a:t>
            </a:r>
            <a:r>
              <a:rPr lang="en-GB" sz="2400" dirty="0">
                <a:latin typeface="+mn-lt"/>
              </a:rPr>
              <a:t>Analysis</a:t>
            </a:r>
            <a:endParaRPr lang="en-GB" sz="2400" dirty="0" smtClean="0">
              <a:latin typeface="+mn-lt"/>
            </a:endParaRPr>
          </a:p>
          <a:p>
            <a:pPr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Stakeholder Analysis</a:t>
            </a:r>
          </a:p>
          <a:p>
            <a:pPr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Mind Maps</a:t>
            </a:r>
          </a:p>
          <a:p>
            <a:pPr>
              <a:lnSpc>
                <a:spcPct val="150000"/>
              </a:lnSpc>
            </a:pPr>
            <a:r>
              <a:rPr lang="en-GB" sz="2400" dirty="0" smtClean="0">
                <a:latin typeface="+mn-lt"/>
              </a:rPr>
              <a:t>Gantt Chart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/>
              <a:pPr/>
              <a:t>97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498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01824"/>
            <a:ext cx="6707188" cy="535531"/>
          </a:xfrm>
          <a:noFill/>
        </p:spPr>
        <p:txBody>
          <a:bodyPr/>
          <a:lstStyle/>
          <a:p>
            <a:r>
              <a:rPr lang="en-GB" sz="3200" b="1" dirty="0">
                <a:latin typeface="+mn-lt"/>
              </a:rPr>
              <a:t>SWOT </a:t>
            </a:r>
            <a:r>
              <a:rPr lang="en-GB" sz="3200" b="1" dirty="0" smtClean="0">
                <a:latin typeface="+mn-lt"/>
              </a:rPr>
              <a:t>Analysis</a:t>
            </a:r>
            <a:endParaRPr lang="en-US" sz="3200" b="1" dirty="0" smtClean="0">
              <a:effectLst/>
              <a:latin typeface="+mn-lt"/>
            </a:endParaRPr>
          </a:p>
        </p:txBody>
      </p:sp>
      <p:sp>
        <p:nvSpPr>
          <p:cNvPr id="8195" name="Rectangle 14"/>
          <p:cNvSpPr>
            <a:spLocks noChangeArrowheads="1"/>
          </p:cNvSpPr>
          <p:nvPr/>
        </p:nvSpPr>
        <p:spPr bwMode="auto">
          <a:xfrm>
            <a:off x="2267745" y="1412777"/>
            <a:ext cx="2339975" cy="23399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91425" tIns="45713" rIns="91425" bIns="45713" anchor="ctr"/>
          <a:lstStyle/>
          <a:p>
            <a:pPr algn="ctr"/>
            <a:r>
              <a:rPr lang="en-GB" sz="18000" b="1" dirty="0">
                <a:solidFill>
                  <a:schemeClr val="bg1"/>
                </a:solidFill>
              </a:rPr>
              <a:t>S</a:t>
            </a:r>
          </a:p>
        </p:txBody>
      </p:sp>
      <p:sp>
        <p:nvSpPr>
          <p:cNvPr id="128015" name="Text Box 15"/>
          <p:cNvSpPr txBox="1">
            <a:spLocks noChangeArrowheads="1"/>
          </p:cNvSpPr>
          <p:nvPr/>
        </p:nvSpPr>
        <p:spPr bwMode="auto">
          <a:xfrm>
            <a:off x="2356929" y="3292381"/>
            <a:ext cx="2304256" cy="52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5" tIns="45713" rIns="91425" bIns="4571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 b="1" dirty="0">
                <a:latin typeface="+mn-lt"/>
              </a:rPr>
              <a:t>Strengths</a:t>
            </a:r>
          </a:p>
        </p:txBody>
      </p:sp>
      <p:sp>
        <p:nvSpPr>
          <p:cNvPr id="8197" name="Rectangle 16"/>
          <p:cNvSpPr>
            <a:spLocks noChangeArrowheads="1"/>
          </p:cNvSpPr>
          <p:nvPr/>
        </p:nvSpPr>
        <p:spPr bwMode="auto">
          <a:xfrm>
            <a:off x="4644009" y="1412777"/>
            <a:ext cx="2339975" cy="23399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lIns="91425" tIns="45713" rIns="91425" bIns="45713" anchor="ctr"/>
          <a:lstStyle/>
          <a:p>
            <a:pPr algn="ctr"/>
            <a:r>
              <a:rPr lang="en-GB" sz="18000" b="1" dirty="0">
                <a:solidFill>
                  <a:schemeClr val="bg1"/>
                </a:solidFill>
              </a:rPr>
              <a:t>W</a:t>
            </a:r>
          </a:p>
        </p:txBody>
      </p:sp>
      <p:sp>
        <p:nvSpPr>
          <p:cNvPr id="128017" name="Text Box 17"/>
          <p:cNvSpPr txBox="1">
            <a:spLocks noChangeArrowheads="1"/>
          </p:cNvSpPr>
          <p:nvPr/>
        </p:nvSpPr>
        <p:spPr bwMode="auto">
          <a:xfrm>
            <a:off x="4690360" y="3292381"/>
            <a:ext cx="2304256" cy="52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5" tIns="45713" rIns="91425" bIns="4571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 b="1" dirty="0">
                <a:latin typeface="+mn-lt"/>
              </a:rPr>
              <a:t>Weaknesses</a:t>
            </a:r>
          </a:p>
        </p:txBody>
      </p:sp>
      <p:sp>
        <p:nvSpPr>
          <p:cNvPr id="8199" name="Rectangle 18"/>
          <p:cNvSpPr>
            <a:spLocks noChangeArrowheads="1"/>
          </p:cNvSpPr>
          <p:nvPr/>
        </p:nvSpPr>
        <p:spPr bwMode="auto">
          <a:xfrm>
            <a:off x="2267745" y="3789041"/>
            <a:ext cx="2339975" cy="2339975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 wrap="none" lIns="91425" tIns="45713" rIns="91425" bIns="45713" anchor="ctr"/>
          <a:lstStyle/>
          <a:p>
            <a:pPr algn="ctr"/>
            <a:r>
              <a:rPr lang="en-GB" sz="18000" b="1" dirty="0">
                <a:solidFill>
                  <a:schemeClr val="bg1"/>
                </a:solidFill>
              </a:rPr>
              <a:t>O</a:t>
            </a:r>
          </a:p>
        </p:txBody>
      </p:sp>
      <p:sp>
        <p:nvSpPr>
          <p:cNvPr id="128019" name="Text Box 19"/>
          <p:cNvSpPr txBox="1">
            <a:spLocks noChangeArrowheads="1"/>
          </p:cNvSpPr>
          <p:nvPr/>
        </p:nvSpPr>
        <p:spPr bwMode="auto">
          <a:xfrm>
            <a:off x="2342111" y="5671816"/>
            <a:ext cx="2305620" cy="52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5" tIns="45713" rIns="91425" bIns="4571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 b="1" dirty="0">
                <a:latin typeface="+mn-lt"/>
              </a:rPr>
              <a:t>Opportunities</a:t>
            </a:r>
          </a:p>
        </p:txBody>
      </p:sp>
      <p:sp>
        <p:nvSpPr>
          <p:cNvPr id="8201" name="Rectangle 20"/>
          <p:cNvSpPr>
            <a:spLocks noChangeArrowheads="1"/>
          </p:cNvSpPr>
          <p:nvPr/>
        </p:nvSpPr>
        <p:spPr bwMode="auto">
          <a:xfrm>
            <a:off x="4644009" y="3789041"/>
            <a:ext cx="2339975" cy="23399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91425" tIns="45713" rIns="91425" bIns="45713" anchor="ctr"/>
          <a:lstStyle/>
          <a:p>
            <a:pPr algn="ctr"/>
            <a:r>
              <a:rPr lang="en-GB" sz="18000" b="1" dirty="0">
                <a:solidFill>
                  <a:schemeClr val="bg1"/>
                </a:solidFill>
              </a:rPr>
              <a:t>T</a:t>
            </a:r>
          </a:p>
        </p:txBody>
      </p:sp>
      <p:sp>
        <p:nvSpPr>
          <p:cNvPr id="128021" name="Text Box 21"/>
          <p:cNvSpPr txBox="1">
            <a:spLocks noChangeArrowheads="1"/>
          </p:cNvSpPr>
          <p:nvPr/>
        </p:nvSpPr>
        <p:spPr bwMode="auto">
          <a:xfrm>
            <a:off x="4722097" y="5695660"/>
            <a:ext cx="2305621" cy="52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5" tIns="45713" rIns="91425" bIns="4571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 b="1" dirty="0">
                <a:latin typeface="+mn-lt"/>
              </a:rPr>
              <a:t>Threats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62772" y="6218866"/>
            <a:ext cx="3744416" cy="461651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r>
              <a:rPr lang="en-GB" sz="24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Internal and/or external</a:t>
            </a:r>
            <a:endParaRPr lang="en-GB" sz="24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67944" y="951112"/>
            <a:ext cx="1584176" cy="461665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r>
              <a:rPr lang="en-GB" sz="24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Internal</a:t>
            </a:r>
            <a:endParaRPr lang="en-GB" sz="24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899593" y="1196753"/>
            <a:ext cx="3816871" cy="230470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91425" tIns="45713" rIns="91425" bIns="45713" anchor="ctr"/>
          <a:lstStyle/>
          <a:p>
            <a:pPr algn="ctr"/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Opinion formers.</a:t>
            </a:r>
          </a:p>
          <a:p>
            <a:pPr algn="ctr"/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Keep them satisfied</a:t>
            </a:r>
          </a:p>
          <a:p>
            <a:pPr algn="ctr"/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with what is happening</a:t>
            </a:r>
          </a:p>
          <a:p>
            <a:pPr algn="ctr"/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and review your analysis</a:t>
            </a:r>
          </a:p>
          <a:p>
            <a:pPr algn="ctr"/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of their position regularly. </a:t>
            </a:r>
          </a:p>
        </p:txBody>
      </p:sp>
      <p:sp>
        <p:nvSpPr>
          <p:cNvPr id="171011" name="Rectangle 3"/>
          <p:cNvSpPr>
            <a:spLocks noChangeArrowheads="1"/>
          </p:cNvSpPr>
          <p:nvPr/>
        </p:nvSpPr>
        <p:spPr bwMode="auto">
          <a:xfrm>
            <a:off x="1052778" y="1340769"/>
            <a:ext cx="3508737" cy="1987984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5" tIns="45713" rIns="91425" bIns="45713" anchor="ctr"/>
          <a:lstStyle/>
          <a:p>
            <a:pPr algn="ctr"/>
            <a:r>
              <a:rPr lang="en-GB" sz="2800" b="1" dirty="0" smtClean="0">
                <a:solidFill>
                  <a:schemeClr val="bg1"/>
                </a:solidFill>
                <a:latin typeface="+mn-lt"/>
              </a:rPr>
              <a:t>Keep Satisfied</a:t>
            </a:r>
            <a:endParaRPr lang="en-GB" sz="2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4788026" y="1196753"/>
            <a:ext cx="3871092" cy="230629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91425" tIns="45713" rIns="91425" bIns="45713" anchor="ctr"/>
          <a:lstStyle/>
          <a:p>
            <a:pPr algn="ctr"/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Key stakeholders who</a:t>
            </a:r>
          </a:p>
          <a:p>
            <a:pPr algn="ctr"/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should be fully engaged</a:t>
            </a:r>
          </a:p>
          <a:p>
            <a:pPr algn="ctr"/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through full communication</a:t>
            </a:r>
          </a:p>
          <a:p>
            <a:pPr algn="ctr"/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and consultation. </a:t>
            </a:r>
          </a:p>
        </p:txBody>
      </p:sp>
      <p:sp>
        <p:nvSpPr>
          <p:cNvPr id="171013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321445"/>
            <a:ext cx="7415213" cy="535531"/>
          </a:xfrm>
        </p:spPr>
        <p:txBody>
          <a:bodyPr/>
          <a:lstStyle/>
          <a:p>
            <a:pPr eaLnBrk="1" hangingPunct="1">
              <a:defRPr/>
            </a:pPr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Stakeholder </a:t>
            </a:r>
            <a:r>
              <a:rPr lang="en-GB" sz="32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Analysis</a:t>
            </a:r>
            <a:endParaRPr lang="en-GB" sz="32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BBD64-A3F0-4AC8-BE92-0112CB7499CF}" type="slidenum">
              <a:rPr lang="en-GB" smtClean="0">
                <a:solidFill>
                  <a:schemeClr val="accent5">
                    <a:lumMod val="50000"/>
                  </a:schemeClr>
                </a:solidFill>
              </a:rPr>
              <a:pPr/>
              <a:t>99</a:t>
            </a:fld>
            <a:endParaRPr lang="en-GB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899593" y="3573016"/>
            <a:ext cx="3816871" cy="2160239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91425" tIns="45713" rIns="91425" bIns="45713" anchor="ctr"/>
          <a:lstStyle/>
          <a:p>
            <a:pPr algn="ctr"/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This group requires </a:t>
            </a:r>
            <a:r>
              <a:rPr lang="en-GB" sz="24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the least effort if </a:t>
            </a:r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time and</a:t>
            </a:r>
          </a:p>
          <a:p>
            <a:pPr algn="ctr"/>
            <a:r>
              <a:rPr lang="en-GB" sz="24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resources are stretched.</a:t>
            </a:r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auto">
          <a:xfrm>
            <a:off x="4805364" y="3573016"/>
            <a:ext cx="3871092" cy="216024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91425" tIns="45713" rIns="91425" bIns="45713" anchor="ctr"/>
          <a:lstStyle/>
          <a:p>
            <a:pPr algn="ctr"/>
            <a:r>
              <a:rPr lang="en-GB" sz="22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Patients often fall </a:t>
            </a:r>
            <a:r>
              <a:rPr lang="en-GB" sz="22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into this category.</a:t>
            </a:r>
            <a:r>
              <a:rPr lang="en-GB" sz="22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  <a:r>
              <a:rPr lang="en-GB" sz="22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It </a:t>
            </a:r>
            <a:r>
              <a:rPr lang="en-GB" sz="22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may </a:t>
            </a:r>
            <a:r>
              <a:rPr lang="en-GB" sz="22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be helpful to take </a:t>
            </a:r>
            <a:r>
              <a:rPr lang="en-GB" sz="22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steps </a:t>
            </a:r>
            <a:r>
              <a:rPr lang="en-GB" sz="22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to increase their influence</a:t>
            </a:r>
            <a:r>
              <a:rPr lang="en-GB" sz="22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  <a:r>
              <a:rPr lang="en-GB" sz="22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by </a:t>
            </a:r>
            <a:r>
              <a:rPr lang="en-GB" sz="22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organising </a:t>
            </a:r>
            <a:r>
              <a:rPr lang="en-GB" sz="22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them into </a:t>
            </a:r>
            <a:r>
              <a:rPr lang="en-GB" sz="22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groups or </a:t>
            </a:r>
            <a:r>
              <a:rPr lang="en-GB" sz="2200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active </a:t>
            </a:r>
            <a:r>
              <a:rPr lang="en-GB" sz="22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consultative work. </a:t>
            </a:r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 rot="-5400000">
            <a:off x="-677178" y="2118046"/>
            <a:ext cx="2304256" cy="46166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91425" tIns="45713" rIns="91425" bIns="4571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High Power</a:t>
            </a:r>
          </a:p>
        </p:txBody>
      </p:sp>
      <p:sp>
        <p:nvSpPr>
          <p:cNvPr id="28681" name="Text Box 9"/>
          <p:cNvSpPr txBox="1">
            <a:spLocks noChangeArrowheads="1"/>
          </p:cNvSpPr>
          <p:nvPr/>
        </p:nvSpPr>
        <p:spPr bwMode="auto">
          <a:xfrm rot="-5400000">
            <a:off x="-857199" y="4674333"/>
            <a:ext cx="2664298" cy="46166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91425" tIns="45713" rIns="91425" bIns="4571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Low Power</a:t>
            </a:r>
          </a:p>
        </p:txBody>
      </p:sp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745091" y="5977521"/>
            <a:ext cx="3960440" cy="46166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91425" tIns="45713" rIns="91425" bIns="4571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Low I</a:t>
            </a:r>
            <a:r>
              <a:rPr lang="en-GB" sz="24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nterest</a:t>
            </a:r>
            <a:endParaRPr lang="en-GB" sz="24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8683" name="Text Box 11"/>
          <p:cNvSpPr txBox="1">
            <a:spLocks noChangeArrowheads="1"/>
          </p:cNvSpPr>
          <p:nvPr/>
        </p:nvSpPr>
        <p:spPr bwMode="auto">
          <a:xfrm>
            <a:off x="4806950" y="5968162"/>
            <a:ext cx="3941514" cy="46166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91425" tIns="45713" rIns="91425" bIns="4571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4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High Interest</a:t>
            </a:r>
            <a:endParaRPr lang="en-GB" sz="24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71020" name="Rectangle 12"/>
          <p:cNvSpPr>
            <a:spLocks noChangeArrowheads="1"/>
          </p:cNvSpPr>
          <p:nvPr/>
        </p:nvSpPr>
        <p:spPr bwMode="auto">
          <a:xfrm>
            <a:off x="4908510" y="1340769"/>
            <a:ext cx="3623929" cy="1988993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5" tIns="45713" rIns="91425" bIns="45713" anchor="ctr"/>
          <a:lstStyle/>
          <a:p>
            <a:pPr algn="ctr"/>
            <a:r>
              <a:rPr lang="en-GB" sz="2800" b="1" dirty="0" smtClean="0">
                <a:solidFill>
                  <a:schemeClr val="bg1"/>
                </a:solidFill>
                <a:latin typeface="+mn-lt"/>
              </a:rPr>
              <a:t>Manage Closely</a:t>
            </a:r>
            <a:endParaRPr lang="en-GB" sz="2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71021" name="Rectangle 13"/>
          <p:cNvSpPr>
            <a:spLocks noChangeArrowheads="1"/>
          </p:cNvSpPr>
          <p:nvPr/>
        </p:nvSpPr>
        <p:spPr bwMode="auto">
          <a:xfrm>
            <a:off x="4914156" y="3590637"/>
            <a:ext cx="3618283" cy="199498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5" tIns="45713" rIns="91425" bIns="45713" anchor="ctr"/>
          <a:lstStyle/>
          <a:p>
            <a:pPr algn="ctr"/>
            <a:r>
              <a:rPr lang="en-GB" sz="2800" b="1" dirty="0" smtClean="0">
                <a:solidFill>
                  <a:schemeClr val="bg1"/>
                </a:solidFill>
                <a:latin typeface="+mn-lt"/>
              </a:rPr>
              <a:t>Keep Informed</a:t>
            </a:r>
            <a:endParaRPr lang="en-GB" sz="2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71022" name="Rectangle 14"/>
          <p:cNvSpPr>
            <a:spLocks noChangeArrowheads="1"/>
          </p:cNvSpPr>
          <p:nvPr/>
        </p:nvSpPr>
        <p:spPr bwMode="auto">
          <a:xfrm>
            <a:off x="1061746" y="3590814"/>
            <a:ext cx="3502048" cy="1994811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5" tIns="45713" rIns="91425" bIns="45713" anchor="ctr"/>
          <a:lstStyle/>
          <a:p>
            <a:pPr algn="ctr"/>
            <a:r>
              <a:rPr lang="en-GB" sz="2800" b="1" dirty="0" smtClean="0">
                <a:solidFill>
                  <a:schemeClr val="bg1"/>
                </a:solidFill>
                <a:latin typeface="+mn-lt"/>
              </a:rPr>
              <a:t>Monitor</a:t>
            </a:r>
            <a:endParaRPr lang="en-GB" sz="2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7" name="Line 3"/>
          <p:cNvSpPr>
            <a:spLocks noChangeShapeType="1"/>
          </p:cNvSpPr>
          <p:nvPr/>
        </p:nvSpPr>
        <p:spPr bwMode="auto">
          <a:xfrm flipV="1">
            <a:off x="745091" y="1340769"/>
            <a:ext cx="0" cy="4536504"/>
          </a:xfrm>
          <a:prstGeom prst="line">
            <a:avLst/>
          </a:prstGeom>
          <a:noFill/>
          <a:ln w="50800">
            <a:solidFill>
              <a:schemeClr val="accent5">
                <a:lumMod val="50000"/>
              </a:schemeClr>
            </a:solidFill>
            <a:round/>
            <a:headEnd/>
            <a:tailEnd type="triangle" w="med" len="med"/>
          </a:ln>
          <a:effectLst/>
        </p:spPr>
        <p:txBody>
          <a:bodyPr lIns="91425" tIns="45713" rIns="91425" bIns="45713"/>
          <a:lstStyle/>
          <a:p>
            <a:endParaRPr lang="en-GB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8" name="Line 4"/>
          <p:cNvSpPr>
            <a:spLocks noChangeShapeType="1"/>
          </p:cNvSpPr>
          <p:nvPr/>
        </p:nvSpPr>
        <p:spPr bwMode="auto">
          <a:xfrm>
            <a:off x="827584" y="5877272"/>
            <a:ext cx="7920880" cy="0"/>
          </a:xfrm>
          <a:prstGeom prst="line">
            <a:avLst/>
          </a:prstGeom>
          <a:noFill/>
          <a:ln w="50800">
            <a:solidFill>
              <a:schemeClr val="accent5">
                <a:lumMod val="50000"/>
              </a:schemeClr>
            </a:solidFill>
            <a:round/>
            <a:headEnd/>
            <a:tailEnd type="triangle" w="med" len="med"/>
          </a:ln>
          <a:effectLst/>
        </p:spPr>
        <p:txBody>
          <a:bodyPr lIns="91425" tIns="45713" rIns="91425" bIns="45713"/>
          <a:lstStyle/>
          <a:p>
            <a:endParaRPr lang="en-GB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9" name="Line 18"/>
          <p:cNvSpPr>
            <a:spLocks noChangeShapeType="1"/>
          </p:cNvSpPr>
          <p:nvPr/>
        </p:nvSpPr>
        <p:spPr bwMode="auto">
          <a:xfrm>
            <a:off x="827584" y="3429001"/>
            <a:ext cx="792088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91425" tIns="45713" rIns="91425" bIns="45713"/>
          <a:lstStyle/>
          <a:p>
            <a:endParaRPr lang="en-GB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0" name="Line 17"/>
          <p:cNvSpPr>
            <a:spLocks noChangeShapeType="1"/>
          </p:cNvSpPr>
          <p:nvPr/>
        </p:nvSpPr>
        <p:spPr bwMode="auto">
          <a:xfrm>
            <a:off x="4716016" y="1340769"/>
            <a:ext cx="0" cy="4536503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91425" tIns="45713" rIns="91425" bIns="45713"/>
          <a:lstStyle/>
          <a:p>
            <a:endParaRPr lang="en-GB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710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710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710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710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710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710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710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710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1" grpId="0" animBg="1"/>
      <p:bldP spid="171020" grpId="0" animBg="1"/>
      <p:bldP spid="171021" grpId="0" animBg="1"/>
      <p:bldP spid="171022" grpId="0" animBg="1"/>
    </p:bldLst>
  </p:timing>
</p:sld>
</file>

<file path=ppt/theme/theme1.xml><?xml version="1.0" encoding="utf-8"?>
<a:theme xmlns:a="http://schemas.openxmlformats.org/drawingml/2006/main" name="2022 02 09 OneHR Slides templates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2022 02 09 OneHR Slides templates</Template>
  <TotalTime>21523</TotalTime>
  <Words>3852</Words>
  <Application>Microsoft Office PowerPoint</Application>
  <PresentationFormat>On-screen Show (4:3)</PresentationFormat>
  <Paragraphs>1261</Paragraphs>
  <Slides>131</Slides>
  <Notes>129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131</vt:i4>
      </vt:variant>
    </vt:vector>
  </HeadingPairs>
  <TitlesOfParts>
    <vt:vector size="145" baseType="lpstr">
      <vt:lpstr>Arial Unicode MS</vt:lpstr>
      <vt:lpstr>MS PGothic</vt:lpstr>
      <vt:lpstr>MS PGothic</vt:lpstr>
      <vt:lpstr>Arial</vt:lpstr>
      <vt:lpstr>Arial Narrow</vt:lpstr>
      <vt:lpstr>Calibri</vt:lpstr>
      <vt:lpstr>Comic Sans MS</vt:lpstr>
      <vt:lpstr>Symbol</vt:lpstr>
      <vt:lpstr>Tahoma</vt:lpstr>
      <vt:lpstr>Times New Roman</vt:lpstr>
      <vt:lpstr>Verdana</vt:lpstr>
      <vt:lpstr>Wingdings</vt:lpstr>
      <vt:lpstr>Wingdings 2</vt:lpstr>
      <vt:lpstr>2022 02 09 OneHR Slides templates</vt:lpstr>
      <vt:lpstr>Essential Skills for Managers</vt:lpstr>
      <vt:lpstr>PowerPoint Presentation</vt:lpstr>
      <vt:lpstr>Link to KSF</vt:lpstr>
      <vt:lpstr>Your Objectives</vt:lpstr>
      <vt:lpstr>Evaluation</vt:lpstr>
      <vt:lpstr>Essential Skills for Managers</vt:lpstr>
      <vt:lpstr>Learning Outcomes</vt:lpstr>
      <vt:lpstr>The Communication Cycle</vt:lpstr>
      <vt:lpstr>Barriers to Effective Communication</vt:lpstr>
      <vt:lpstr>Barriers to Effective Communication</vt:lpstr>
      <vt:lpstr>PowerPoint Presentation</vt:lpstr>
      <vt:lpstr>Active listening</vt:lpstr>
      <vt:lpstr>Questioning</vt:lpstr>
      <vt:lpstr>Non-Verbal Communication</vt:lpstr>
      <vt:lpstr>PowerPoint Presentation</vt:lpstr>
      <vt:lpstr>Activity</vt:lpstr>
      <vt:lpstr>Communication Methods in Workplace</vt:lpstr>
      <vt:lpstr>PowerPoint Presentation</vt:lpstr>
      <vt:lpstr>PowerPoint Presentation</vt:lpstr>
      <vt:lpstr>Successful Communication</vt:lpstr>
      <vt:lpstr>Role of Line Managers </vt:lpstr>
      <vt:lpstr>Role of Employees</vt:lpstr>
      <vt:lpstr>Influence of Good Communication</vt:lpstr>
      <vt:lpstr>Employee Voice </vt:lpstr>
      <vt:lpstr>PowerPoint Presentation</vt:lpstr>
      <vt:lpstr>PowerPoint Presentation</vt:lpstr>
      <vt:lpstr>4Ws+H Technique</vt:lpstr>
      <vt:lpstr>Communication Planning</vt:lpstr>
      <vt:lpstr>Assessing Communications Effectiveness</vt:lpstr>
      <vt:lpstr>Activity</vt:lpstr>
      <vt:lpstr>Self-assessment</vt:lpstr>
      <vt:lpstr>Our Organisational Goals and Values</vt:lpstr>
      <vt:lpstr>Staff Health and Wellbeing</vt:lpstr>
      <vt:lpstr>PowerPoint Presentation</vt:lpstr>
      <vt:lpstr>Essential Skills for Managers</vt:lpstr>
      <vt:lpstr>Learning Outcomes</vt:lpstr>
      <vt:lpstr>Leadership vs Management</vt:lpstr>
      <vt:lpstr>PowerPoint Presentation</vt:lpstr>
      <vt:lpstr>PowerPoint Presentation</vt:lpstr>
      <vt:lpstr>PowerPoint Presentation</vt:lpstr>
      <vt:lpstr>Self-assessment  What kind of manager are you?</vt:lpstr>
      <vt:lpstr>Effective Teams</vt:lpstr>
      <vt:lpstr>Managing Former Peers</vt:lpstr>
      <vt:lpstr>Managing Young People</vt:lpstr>
      <vt:lpstr>Performance Management</vt:lpstr>
      <vt:lpstr>Performance Management</vt:lpstr>
      <vt:lpstr>Performance Management Cycle</vt:lpstr>
      <vt:lpstr>Importance of Performance Management</vt:lpstr>
      <vt:lpstr>Factors Affecting Performance</vt:lpstr>
      <vt:lpstr>Identifying a Performance Issue</vt:lpstr>
      <vt:lpstr>Addressing Performance Issues</vt:lpstr>
      <vt:lpstr>Inef­fec­tive and Uninspiring  Per­for­mance Man­age­ment </vt:lpstr>
      <vt:lpstr>Effec­tive Employ­ee Per­for­mance Management</vt:lpstr>
      <vt:lpstr> Team knowledge and skills</vt:lpstr>
      <vt:lpstr>PowerPoint Presentation</vt:lpstr>
      <vt:lpstr>Skills Matrix</vt:lpstr>
      <vt:lpstr>Skills Matrix (Scoring)</vt:lpstr>
      <vt:lpstr>Training Needs Analysis  (Attendance Management)</vt:lpstr>
      <vt:lpstr>NHS People Performance Management Toolkit </vt:lpstr>
      <vt:lpstr>Developing Your Team</vt:lpstr>
      <vt:lpstr>Time Management</vt:lpstr>
      <vt:lpstr>PowerPoint Presentation</vt:lpstr>
      <vt:lpstr>Principles of Good Time Management</vt:lpstr>
      <vt:lpstr>Prioritising</vt:lpstr>
      <vt:lpstr>Prioritising</vt:lpstr>
      <vt:lpstr>Priority Matrix</vt:lpstr>
      <vt:lpstr>Time Management Tips</vt:lpstr>
      <vt:lpstr>Time Management Tips</vt:lpstr>
      <vt:lpstr>Time Management Tips</vt:lpstr>
      <vt:lpstr>Time Management Tips</vt:lpstr>
      <vt:lpstr>Emails</vt:lpstr>
      <vt:lpstr>Using the Power of AI (Copilot)</vt:lpstr>
      <vt:lpstr>Delegation is …. </vt:lpstr>
      <vt:lpstr>Delegation </vt:lpstr>
      <vt:lpstr>Advantages of Delegation</vt:lpstr>
      <vt:lpstr>Barriers to Delegation</vt:lpstr>
      <vt:lpstr>Activity   How Good is Your Delegation?</vt:lpstr>
      <vt:lpstr>Elements of Delegation</vt:lpstr>
      <vt:lpstr>What and When to Delegate...</vt:lpstr>
      <vt:lpstr>What to Delegate? Priority Matrix </vt:lpstr>
      <vt:lpstr>How to Delegate</vt:lpstr>
      <vt:lpstr>Who to Delegate to</vt:lpstr>
      <vt:lpstr>Reviewing</vt:lpstr>
      <vt:lpstr>   Giving and Receiving Feedback</vt:lpstr>
      <vt:lpstr>Delegation Summary</vt:lpstr>
      <vt:lpstr>PowerPoint Presentation</vt:lpstr>
      <vt:lpstr>PowerPoint Presentation</vt:lpstr>
      <vt:lpstr>Learning Outcomes</vt:lpstr>
      <vt:lpstr>Reasons for Change (PESTLE)</vt:lpstr>
      <vt:lpstr>PowerPoint Presentation</vt:lpstr>
      <vt:lpstr>Staff Resistance to Change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Tools</vt:lpstr>
      <vt:lpstr>SWOT Analysis</vt:lpstr>
      <vt:lpstr>Stakeholder Analysis</vt:lpstr>
      <vt:lpstr>Mind Maps</vt:lpstr>
      <vt:lpstr>Gantt Chart</vt:lpstr>
      <vt:lpstr>Techniques</vt:lpstr>
      <vt:lpstr>Lewin’s  Change Model</vt:lpstr>
      <vt:lpstr>Lewin’s Force-Field Model</vt:lpstr>
      <vt:lpstr>Force Field Analysis</vt:lpstr>
      <vt:lpstr>Example: You are a manager deciding whether to install new manufacturing equipment in your factory</vt:lpstr>
      <vt:lpstr>Kotter's 8 Step Change Model</vt:lpstr>
      <vt:lpstr>PowerPoint Presentation</vt:lpstr>
      <vt:lpstr>PowerPoint Presentation</vt:lpstr>
      <vt:lpstr>Learning Outcomes</vt:lpstr>
      <vt:lpstr>What counts as a problem?</vt:lpstr>
      <vt:lpstr>Improvement in NHS</vt:lpstr>
      <vt:lpstr>PowerPoint Presentation</vt:lpstr>
      <vt:lpstr>PDSA Model</vt:lpstr>
      <vt:lpstr>Problem Solving Steps</vt:lpstr>
      <vt:lpstr>PowerPoint Presentation</vt:lpstr>
      <vt:lpstr>PowerPoint Presentation</vt:lpstr>
      <vt:lpstr>Step 3; Diagnose Root Causes</vt:lpstr>
      <vt:lpstr>5 Whys</vt:lpstr>
      <vt:lpstr>Cause and Effect Diagram (Ishikawa/Fishbone) </vt:lpstr>
      <vt:lpstr>PowerPoint Presentation</vt:lpstr>
      <vt:lpstr>Brainstorming</vt:lpstr>
      <vt:lpstr>Step 5; Evaluate Options and Select the Best</vt:lpstr>
      <vt:lpstr>Selection Matrix (Benefits vs Effort)</vt:lpstr>
      <vt:lpstr>PowerPoint Presentation</vt:lpstr>
      <vt:lpstr>Action Planning</vt:lpstr>
      <vt:lpstr>Contingency Planning</vt:lpstr>
      <vt:lpstr>PowerPoint Presentation</vt:lpstr>
      <vt:lpstr>PowerPoint Presentation</vt:lpstr>
      <vt:lpstr>New Resources for Managers</vt:lpstr>
      <vt:lpstr>New Resources for Managers</vt:lpstr>
    </vt:vector>
  </TitlesOfParts>
  <Company>NHS Greater Glasgow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nhsggc_white.ppt</dc:title>
  <dc:creator>User</dc:creator>
  <cp:lastModifiedBy>Tavakoli, Hossein</cp:lastModifiedBy>
  <cp:revision>1212</cp:revision>
  <cp:lastPrinted>2017-04-13T11:08:09Z</cp:lastPrinted>
  <dcterms:created xsi:type="dcterms:W3CDTF">2006-05-10T11:17:51Z</dcterms:created>
  <dcterms:modified xsi:type="dcterms:W3CDTF">2025-06-26T12:36:39Z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isplay_urn:schemas-microsoft-com:office:office#Editor">
    <vt:lpwstr>System Account</vt:lpwstr>
  </property>
  <property fmtid="{D5CDD505-2E9C-101B-9397-08002B2CF9AE}" pid="3" name="display_urn:schemas-microsoft-com:office:office#Author">
    <vt:lpwstr>System Account</vt:lpwstr>
  </property>
  <property fmtid="{D5CDD505-2E9C-101B-9397-08002B2CF9AE}" pid="4" name="PublishingExpirationDate">
    <vt:lpwstr/>
  </property>
  <property fmtid="{D5CDD505-2E9C-101B-9397-08002B2CF9AE}" pid="5" name="PublishingStartDate">
    <vt:lpwstr/>
  </property>
  <property fmtid="{D5CDD505-2E9C-101B-9397-08002B2CF9AE}" pid="6" name="Subject">
    <vt:lpwstr/>
  </property>
  <property fmtid="{D5CDD505-2E9C-101B-9397-08002B2CF9AE}" pid="7" name="Keywords">
    <vt:lpwstr/>
  </property>
  <property fmtid="{D5CDD505-2E9C-101B-9397-08002B2CF9AE}" pid="8" name="_Author">
    <vt:lpwstr>User</vt:lpwstr>
  </property>
  <property fmtid="{D5CDD505-2E9C-101B-9397-08002B2CF9AE}" pid="9" name="_Category">
    <vt:lpwstr/>
  </property>
  <property fmtid="{D5CDD505-2E9C-101B-9397-08002B2CF9AE}" pid="10" name="Slides">
    <vt:lpwstr>15</vt:lpwstr>
  </property>
  <property fmtid="{D5CDD505-2E9C-101B-9397-08002B2CF9AE}" pid="11" name="Categories">
    <vt:lpwstr/>
  </property>
  <property fmtid="{D5CDD505-2E9C-101B-9397-08002B2CF9AE}" pid="12" name="Approval Level">
    <vt:lpwstr/>
  </property>
  <property fmtid="{D5CDD505-2E9C-101B-9397-08002B2CF9AE}" pid="13" name="_Comments">
    <vt:lpwstr/>
  </property>
  <property fmtid="{D5CDD505-2E9C-101B-9397-08002B2CF9AE}" pid="14" name="Assigned To">
    <vt:lpwstr/>
  </property>
  <property fmtid="{D5CDD505-2E9C-101B-9397-08002B2CF9AE}" pid="15" name="ContentType">
    <vt:lpwstr>Document</vt:lpwstr>
  </property>
</Properties>
</file>