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6_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19"/>
  </p:notesMasterIdLst>
  <p:sldIdLst>
    <p:sldId id="303" r:id="rId6"/>
    <p:sldId id="304" r:id="rId7"/>
    <p:sldId id="305" r:id="rId8"/>
    <p:sldId id="308" r:id="rId9"/>
    <p:sldId id="316" r:id="rId10"/>
    <p:sldId id="320" r:id="rId11"/>
    <p:sldId id="321" r:id="rId12"/>
    <p:sldId id="323" r:id="rId13"/>
    <p:sldId id="309" r:id="rId14"/>
    <p:sldId id="310" r:id="rId15"/>
    <p:sldId id="319" r:id="rId16"/>
    <p:sldId id="301" r:id="rId17"/>
    <p:sldId id="307" r:id="rId18"/>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3" userDrawn="1">
          <p15:clr>
            <a:srgbClr val="A4A3A4"/>
          </p15:clr>
        </p15:guide>
        <p15:guide id="2" pos="204" userDrawn="1">
          <p15:clr>
            <a:srgbClr val="A4A3A4"/>
          </p15:clr>
        </p15:guide>
        <p15:guide id="3" pos="5556" userDrawn="1">
          <p15:clr>
            <a:srgbClr val="A4A3A4"/>
          </p15:clr>
        </p15:guide>
        <p15:guide id="4" orient="horz" pos="21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F0B31-0B89-7AE4-7F9D-2677D8D60E95}" name="Lyle, Heather" initials="LH" userId="S::lyleh@nhsl.lanarkshire.scot.nhs.uk::df82842c-75e8-46ad-bea4-c7f7faa1b7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th Miller" initials="KM" lastIdx="1" clrIdx="0">
    <p:extLst>
      <p:ext uri="{19B8F6BF-5375-455C-9EA6-DF929625EA0E}">
        <p15:presenceInfo xmlns:p15="http://schemas.microsoft.com/office/powerpoint/2012/main" userId="S-1-5-21-1942464828-378638904-3880573118-24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5"/>
    <a:srgbClr val="009FE2"/>
    <a:srgbClr val="FFFFFF"/>
    <a:srgbClr val="014380"/>
    <a:srgbClr val="EDEDED"/>
    <a:srgbClr val="A2D5F4"/>
    <a:srgbClr val="00A2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D6BC4A-BE47-4B7F-99E2-7CEE32405C63}" v="2" dt="2025-08-25T11:24:00.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53" autoAdjust="0"/>
  </p:normalViewPr>
  <p:slideViewPr>
    <p:cSldViewPr snapToGrid="0">
      <p:cViewPr varScale="1">
        <p:scale>
          <a:sx n="81" d="100"/>
          <a:sy n="81" d="100"/>
        </p:scale>
        <p:origin x="1498" y="29"/>
      </p:cViewPr>
      <p:guideLst>
        <p:guide orient="horz" pos="3003"/>
        <p:guide pos="204"/>
        <p:guide pos="5556"/>
        <p:guide orient="horz" pos="214"/>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3.xml" Id="rId8" /><Relationship Type="http://schemas.openxmlformats.org/officeDocument/2006/relationships/slide" Target="slides/slide8.xml" Id="rId13" /><Relationship Type="http://schemas.openxmlformats.org/officeDocument/2006/relationships/slide" Target="slides/slide13.xml" Id="rId18" /><Relationship Type="http://schemas.microsoft.com/office/2015/10/relationships/revisionInfo" Target="revisionInfo.xml" Id="rId26" /><Relationship Type="http://schemas.openxmlformats.org/officeDocument/2006/relationships/customXml" Target="../customXml/item3.xml" Id="rId3" /><Relationship Type="http://schemas.openxmlformats.org/officeDocument/2006/relationships/presProps" Target="presProps.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commentAuthors" Target="commentAuthors.xml" Id="rId20"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tableStyles" Target="tableStyles.xml" Id="rId24"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theme" Target="theme/theme1.xml" Id="rId23" /><Relationship Type="http://schemas.openxmlformats.org/officeDocument/2006/relationships/slide" Target="slides/slide5.xml" Id="rId10" /><Relationship Type="http://schemas.openxmlformats.org/officeDocument/2006/relationships/notesMaster" Target="notesMasters/notesMaster1.xml" Id="rId19"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viewProps" Target="viewProps.xml" Id="rId22" /><Relationship Type="http://schemas.microsoft.com/office/2018/10/relationships/authors" Target="authors.xml" Id="rId27" /></Relationships>
</file>

<file path=ppt/comments/modernComment_136_0.xml><?xml version="1.0" encoding="utf-8"?>
<p188:cmLst xmlns:a="http://schemas.openxmlformats.org/drawingml/2006/main" xmlns:r="http://schemas.openxmlformats.org/officeDocument/2006/relationships" xmlns:p188="http://schemas.microsoft.com/office/powerpoint/2018/8/main">
  <p188:cm id="{13E9462D-EEA4-4D08-8984-3D61387B4191}" authorId="{A5BF0B31-0B89-7AE4-7F9D-2677D8D60E95}" created="2025-01-29T15:32:44.209">
    <ac:deMkLst xmlns:ac="http://schemas.microsoft.com/office/drawing/2013/main/command">
      <pc:docMk xmlns:pc="http://schemas.microsoft.com/office/powerpoint/2013/main/command"/>
      <pc:sldMk xmlns:pc="http://schemas.microsoft.com/office/powerpoint/2013/main/command" cId="0" sldId="310"/>
      <ac:spMk id="4" creationId="{00000000-0000-0000-0000-000000000000}"/>
    </ac:deMkLst>
    <p188:txBody>
      <a:bodyPr/>
      <a:lstStyle/>
      <a:p>
        <a:r>
          <a:rPr lang="en-GB"/>
          <a:t>Slide 11 - the PS/PA is confirming the student has safely demonstrated in practice whilst recognising limitations.  
In the PAD group, recognition is given to holding targeted discussions to demonstrate achievement.
Is there national consensus about whether PS/PA sign the "simulation" column or if this is only for HEI?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72F9AD6-6EDC-0948-A14C-5DEF32FE1F3F}" type="datetimeFigureOut">
              <a:rPr lang="en-US" smtClean="0"/>
              <a:pPr/>
              <a:t>8/25/2025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EFE83B7-278F-6545-9C62-E36EB068C003}" type="slidenum">
              <a:rPr lang="en-US" smtClean="0"/>
              <a:pPr/>
              <a:t>‹#›</a:t>
            </a:fld>
            <a:endParaRPr lang="en-US"/>
          </a:p>
        </p:txBody>
      </p:sp>
    </p:spTree>
    <p:extLst>
      <p:ext uri="{BB962C8B-B14F-4D97-AF65-F5344CB8AC3E}">
        <p14:creationId xmlns:p14="http://schemas.microsoft.com/office/powerpoint/2010/main" val="21371562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a:defRPr/>
            </a:pPr>
            <a:r>
              <a:rPr lang="en-GB" dirty="0">
                <a:ea typeface="Calibri"/>
                <a:cs typeface="Calibri"/>
              </a:rPr>
              <a:t>Introduction and welcome</a:t>
            </a:r>
            <a:endParaRPr lang="en-US" dirty="0"/>
          </a:p>
          <a:p>
            <a:pPr>
              <a:defRPr/>
            </a:pPr>
            <a:r>
              <a:rPr lang="en-GB" dirty="0">
                <a:ea typeface="Calibri"/>
                <a:cs typeface="Calibri"/>
              </a:rPr>
              <a:t>Expectations, ground rules and housekeeping / teams etiquette.</a:t>
            </a:r>
            <a:endParaRPr lang="en-GB" dirty="0"/>
          </a:p>
          <a:p>
            <a:pPr>
              <a:defRPr/>
            </a:pPr>
            <a:r>
              <a:rPr lang="en-GB" dirty="0">
                <a:ea typeface="Calibri"/>
                <a:cs typeface="Calibri"/>
              </a:rPr>
              <a:t>This is a national resource for Practice Supervisors and Practice Assessors, based on the original resource developed by NHS Tayside who were the first NHS board to use the </a:t>
            </a:r>
            <a:r>
              <a:rPr lang="en-GB" dirty="0" err="1">
                <a:ea typeface="Calibri"/>
                <a:cs typeface="Calibri"/>
              </a:rPr>
              <a:t>ePAD</a:t>
            </a:r>
            <a:r>
              <a:rPr lang="en-GB" dirty="0">
                <a:ea typeface="Calibri"/>
                <a:cs typeface="Calibri"/>
              </a:rPr>
              <a:t> alongside their partner Universities.</a:t>
            </a:r>
            <a:endParaRPr lang="en-GB" baseline="0" dirty="0">
              <a:ea typeface="Calibri"/>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ea typeface="Calibri"/>
              <a:cs typeface="Calibri"/>
            </a:endParaRPr>
          </a:p>
          <a:p>
            <a:pPr>
              <a:defRPr/>
            </a:pPr>
            <a:endParaRPr lang="en-GB" dirty="0">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1</a:t>
            </a:fld>
            <a:endParaRPr lang="en-US"/>
          </a:p>
        </p:txBody>
      </p:sp>
    </p:spTree>
    <p:extLst>
      <p:ext uri="{BB962C8B-B14F-4D97-AF65-F5344CB8AC3E}">
        <p14:creationId xmlns:p14="http://schemas.microsoft.com/office/powerpoint/2010/main" val="3150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In discussion with the student you can sign off NMC skills and competencies that you feel have</a:t>
            </a:r>
            <a:r>
              <a:rPr lang="en-GB" baseline="0"/>
              <a:t> been achieved. </a:t>
            </a:r>
            <a:r>
              <a:rPr lang="en-GB"/>
              <a:t>It is then up to you as their PS/PA to determine whether this has been achieved by demonstration through simulation or demonstrated</a:t>
            </a:r>
            <a:r>
              <a:rPr lang="en-GB" baseline="0"/>
              <a:t> safely in practice.</a:t>
            </a:r>
            <a:r>
              <a:rPr lang="en-GB"/>
              <a:t>  </a:t>
            </a:r>
          </a:p>
          <a:p>
            <a:r>
              <a:rPr lang="en-GB" dirty="0">
                <a:ea typeface="Calibri"/>
                <a:cs typeface="Calibri"/>
              </a:rPr>
              <a:t>Simulation should only be used in exceptional circumstances.  Targeted discussions may allow evidence of achievement in practice for skills which a student has not had the opportunity to demonstrate safely in practice, whilst recognising limitations.</a:t>
            </a:r>
          </a:p>
          <a:p>
            <a:endParaRPr lang="en-GB" dirty="0">
              <a:ea typeface="Calibri"/>
              <a:cs typeface="Calibri"/>
            </a:endParaRPr>
          </a:p>
          <a:p>
            <a:r>
              <a:rPr lang="en-GB" dirty="0">
                <a:ea typeface="Calibri"/>
                <a:cs typeface="Calibri"/>
              </a:rPr>
              <a:t>By the end of the programme, at the point of registration, all skills and procedures must be evidenced as achieved, for all students across their field of practice.</a:t>
            </a:r>
          </a:p>
        </p:txBody>
      </p:sp>
      <p:sp>
        <p:nvSpPr>
          <p:cNvPr id="4" name="Slide Number Placeholder 3"/>
          <p:cNvSpPr>
            <a:spLocks noGrp="1"/>
          </p:cNvSpPr>
          <p:nvPr>
            <p:ph type="sldNum" sz="quarter" idx="10"/>
          </p:nvPr>
        </p:nvSpPr>
        <p:spPr/>
        <p:txBody>
          <a:bodyPr/>
          <a:lstStyle/>
          <a:p>
            <a:fld id="{6EFE83B7-278F-6545-9C62-E36EB068C00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20000"/>
              </a:spcBef>
            </a:pPr>
            <a:r>
              <a:rPr lang="en-GB" dirty="0"/>
              <a:t>Students:</a:t>
            </a:r>
            <a:endParaRPr lang="en-US" dirty="0"/>
          </a:p>
          <a:p>
            <a:pPr marL="285750" indent="-285750">
              <a:spcBef>
                <a:spcPct val="20000"/>
              </a:spcBef>
              <a:buFont typeface="Arial"/>
              <a:buChar char="•"/>
            </a:pPr>
            <a:r>
              <a:rPr lang="en-GB" dirty="0"/>
              <a:t>Can only create an Attendance Record if a pre-practice activity form is submitted for that placement</a:t>
            </a:r>
            <a:endParaRPr lang="en-US" dirty="0"/>
          </a:p>
          <a:p>
            <a:pPr marL="285750" indent="-285750">
              <a:spcBef>
                <a:spcPct val="20000"/>
              </a:spcBef>
              <a:buFont typeface="Arial"/>
              <a:buChar char="•"/>
            </a:pPr>
            <a:r>
              <a:rPr lang="en-GB" dirty="0"/>
              <a:t>Can only submit one Attendance Record per placement.</a:t>
            </a:r>
            <a:endParaRPr lang="en-US" dirty="0"/>
          </a:p>
          <a:p>
            <a:pPr marL="285750" indent="-285750">
              <a:spcBef>
                <a:spcPct val="20000"/>
              </a:spcBef>
              <a:buFont typeface="Arial"/>
              <a:buChar char="•"/>
            </a:pPr>
            <a:r>
              <a:rPr lang="en-GB" dirty="0"/>
              <a:t>Should send to their PS/PA for confirmation of hours worked each week, on their last working day of that week.  </a:t>
            </a:r>
            <a:endParaRPr lang="en-GB" dirty="0">
              <a:ea typeface="Calibri"/>
              <a:cs typeface="Calibri"/>
            </a:endParaRPr>
          </a:p>
          <a:p>
            <a:endParaRPr lang="en-GB" dirty="0">
              <a:ea typeface="Calibri"/>
              <a:cs typeface="Calibri"/>
            </a:endParaRPr>
          </a:p>
          <a:p>
            <a:endParaRPr lang="en-GB" dirty="0">
              <a:ea typeface="Calibri"/>
              <a:cs typeface="Calibri"/>
            </a:endParaRPr>
          </a:p>
          <a:p>
            <a:r>
              <a:rPr lang="en-GB" dirty="0">
                <a:ea typeface="Calibri"/>
                <a:cs typeface="Calibri"/>
              </a:rPr>
              <a:t>Governance:</a:t>
            </a:r>
          </a:p>
          <a:p>
            <a:r>
              <a:rPr lang="en-GB" dirty="0">
                <a:ea typeface="Calibri"/>
                <a:cs typeface="Calibri"/>
              </a:rPr>
              <a:t>Weekly hours can be amended, but will need re-signed by PS/PA.</a:t>
            </a:r>
            <a:endParaRPr lang="en-GB" dirty="0"/>
          </a:p>
          <a:p>
            <a:r>
              <a:rPr lang="en-GB" dirty="0"/>
              <a:t>No updates can be made once the Attendance Record is signed off for the placement.  A new form would need generated.</a:t>
            </a:r>
            <a:endParaRPr lang="en-GB" dirty="0">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 PEF and CHEF teams will provide ongoing support to PS/PA and PLE leads on </a:t>
            </a:r>
            <a:r>
              <a:rPr lang="en-GB" dirty="0" err="1">
                <a:ea typeface="Calibri"/>
                <a:cs typeface="Calibri"/>
              </a:rPr>
              <a:t>ePAD</a:t>
            </a:r>
            <a:r>
              <a:rPr lang="en-GB" dirty="0">
                <a:ea typeface="Calibri"/>
                <a:cs typeface="Calibri"/>
              </a:rPr>
              <a:t> functionality.</a:t>
            </a:r>
            <a:endParaRPr lang="en-GB" dirty="0"/>
          </a:p>
          <a:p>
            <a:r>
              <a:rPr lang="en-GB" dirty="0">
                <a:ea typeface="Calibri"/>
                <a:cs typeface="Calibri"/>
              </a:rPr>
              <a:t>The student can also access support through the university administration team.</a:t>
            </a:r>
            <a:endParaRPr lang="en-GB" dirty="0"/>
          </a:p>
          <a:p>
            <a:r>
              <a:rPr lang="en-GB" dirty="0"/>
              <a:t>For</a:t>
            </a:r>
            <a:r>
              <a:rPr lang="en-GB" baseline="0" dirty="0"/>
              <a:t> digital support press the ‘green help desk’ icon in TURAS.  </a:t>
            </a:r>
            <a:endParaRPr lang="en-GB" dirty="0">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12</a:t>
            </a:fld>
            <a:endParaRPr lang="en-US"/>
          </a:p>
        </p:txBody>
      </p:sp>
    </p:spTree>
    <p:extLst>
      <p:ext uri="{BB962C8B-B14F-4D97-AF65-F5344CB8AC3E}">
        <p14:creationId xmlns:p14="http://schemas.microsoft.com/office/powerpoint/2010/main" val="391631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ea typeface="Calibri"/>
                <a:cs typeface="Calibri"/>
              </a:rPr>
              <a:t>There are various avenues of support for student and staff.</a:t>
            </a:r>
            <a:endParaRPr lang="en-GB" dirty="0"/>
          </a:p>
          <a:p>
            <a:endParaRPr lang="en-GB" dirty="0">
              <a:ea typeface="Calibri"/>
              <a:cs typeface="Calibri"/>
            </a:endParaRPr>
          </a:p>
          <a:p>
            <a:endParaRPr lang="en-GB" dirty="0"/>
          </a:p>
          <a:p>
            <a:r>
              <a:rPr lang="en-GB" dirty="0"/>
              <a:t>Use the task sheets to guide attendees</a:t>
            </a:r>
            <a:r>
              <a:rPr lang="en-GB" baseline="0" dirty="0"/>
              <a:t> through the functions</a:t>
            </a:r>
            <a:endParaRPr lang="en-GB" dirty="0">
              <a:ea typeface="Calibri"/>
              <a:cs typeface="Calibri"/>
            </a:endParaRPr>
          </a:p>
          <a:p>
            <a:r>
              <a:rPr lang="en-GB" dirty="0"/>
              <a:t>Students</a:t>
            </a:r>
            <a:r>
              <a:rPr lang="en-GB" baseline="0" dirty="0"/>
              <a:t> have control </a:t>
            </a:r>
            <a:endParaRPr lang="en-GB" baseline="0" dirty="0">
              <a:ea typeface="Calibri"/>
              <a:cs typeface="Calibri"/>
            </a:endParaRPr>
          </a:p>
          <a:p>
            <a:r>
              <a:rPr lang="en-GB" baseline="0" dirty="0"/>
              <a:t>There is a over ride function that the university can use for absence, uncooperative students etc.</a:t>
            </a:r>
            <a:endParaRPr lang="en-GB" baseline="0" dirty="0">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ea typeface="Calibri"/>
                <a:cs typeface="Calibri"/>
              </a:rPr>
              <a:t>The aims and outcomes of the session are shown on this slide.  By the end of this session you should have an overview of the </a:t>
            </a:r>
            <a:r>
              <a:rPr lang="en-GB" dirty="0" err="1">
                <a:ea typeface="Calibri"/>
                <a:cs typeface="Calibri"/>
              </a:rPr>
              <a:t>ePAD</a:t>
            </a:r>
            <a:r>
              <a:rPr lang="en-GB" dirty="0">
                <a:ea typeface="Calibri"/>
                <a:cs typeface="Calibri"/>
              </a:rPr>
              <a:t>, how to access your student's ePAD, how to complete and where to seek further support. </a:t>
            </a:r>
          </a:p>
        </p:txBody>
      </p:sp>
      <p:sp>
        <p:nvSpPr>
          <p:cNvPr id="4" name="Slide Number Placeholder 3"/>
          <p:cNvSpPr>
            <a:spLocks noGrp="1"/>
          </p:cNvSpPr>
          <p:nvPr>
            <p:ph type="sldNum" sz="quarter" idx="10"/>
          </p:nvPr>
        </p:nvSpPr>
        <p:spPr/>
        <p:txBody>
          <a:bodyPr/>
          <a:lstStyle/>
          <a:p>
            <a:fld id="{6EFE83B7-278F-6545-9C62-E36EB068C00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a:t>
            </a:r>
            <a:r>
              <a:rPr lang="en-GB" baseline="0" dirty="0"/>
              <a:t> </a:t>
            </a:r>
            <a:r>
              <a:rPr lang="en-GB" baseline="0" dirty="0" err="1"/>
              <a:t>ePAD</a:t>
            </a:r>
            <a:r>
              <a:rPr lang="en-GB" baseline="0" dirty="0"/>
              <a:t> </a:t>
            </a:r>
            <a:r>
              <a:rPr lang="en-GB" dirty="0"/>
              <a:t>is </a:t>
            </a:r>
            <a:r>
              <a:rPr lang="en-GB" baseline="0" dirty="0"/>
              <a:t>hosted on </a:t>
            </a:r>
            <a:r>
              <a:rPr lang="en-GB" dirty="0"/>
              <a:t>the TURAS platform for which all health and social care staff can register for an account.  Where possible the PS/PA's organisational email address should be used to register for TURAS; however a personal email login could be used where there is no work email available or accessible.</a:t>
            </a:r>
            <a:endParaRPr lang="en-GB" baseline="0" dirty="0"/>
          </a:p>
          <a:p>
            <a:r>
              <a:rPr lang="en-GB" dirty="0"/>
              <a:t>The PS/PA will provide student with their TURAS email login address, and confirm whether they are a nominated PS or PA for this student. The student inserts this information and adds an access end date (normally 1 week after PLE end).  All PS/PA for each practice learning environment are added in this way.</a:t>
            </a:r>
            <a:endParaRPr lang="en-GB" dirty="0">
              <a:ea typeface="Calibri"/>
              <a:cs typeface="Calibri"/>
            </a:endParaRPr>
          </a:p>
          <a:p>
            <a:endParaRPr lang="en-GB" baseline="0">
              <a:ea typeface="Calibri"/>
              <a:cs typeface="Calibri"/>
            </a:endParaRPr>
          </a:p>
          <a:p>
            <a:r>
              <a:rPr lang="en-GB" dirty="0">
                <a:ea typeface="Calibri"/>
                <a:cs typeface="Calibri"/>
              </a:rPr>
              <a:t>HINT - Students must only have 1 TURAS account.  At a later date, a student can merge their other (e.g. HCSW account) into their student account.</a:t>
            </a:r>
          </a:p>
          <a:p>
            <a:endParaRPr lang="en-GB">
              <a:ea typeface="Calibri"/>
              <a:cs typeface="Calibri"/>
            </a:endParaRPr>
          </a:p>
          <a:p>
            <a:r>
              <a:rPr lang="en-GB" baseline="0" dirty="0"/>
              <a:t>If </a:t>
            </a:r>
            <a:r>
              <a:rPr lang="en-GB" dirty="0"/>
              <a:t>a student</a:t>
            </a:r>
            <a:r>
              <a:rPr lang="en-GB" baseline="0" dirty="0"/>
              <a:t> is off sick there is an over ride function that the university can utilise in order to allow access. </a:t>
            </a:r>
            <a:endParaRPr lang="en-GB" dirty="0">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PS/PA is sent an email alert outlining they have access and are prompted to log into TURAS account to link up with student’s portfolio. The PS/PA accesses the student portfolio using the Training Portfolio application on their own TURAS dashboard. </a:t>
            </a:r>
            <a:endParaRPr lang="en-US" dirty="0"/>
          </a:p>
          <a:p>
            <a:endParaRPr lang="en-GB">
              <a:ea typeface="Calibri"/>
              <a:cs typeface="Calibri"/>
            </a:endParaRPr>
          </a:p>
          <a:p>
            <a:r>
              <a:rPr lang="en-GB" dirty="0">
                <a:ea typeface="Calibri"/>
                <a:cs typeface="Calibri"/>
              </a:rPr>
              <a:t>Once in the training portfolio homepage, the PS/PA will see a list of all students allocated to them past and present, so should select the appropriate student.</a:t>
            </a:r>
          </a:p>
          <a:p>
            <a:endParaRPr lang="en-GB" dirty="0">
              <a:ea typeface="Calibri"/>
              <a:cs typeface="Calibri"/>
            </a:endParaRPr>
          </a:p>
          <a:p>
            <a:r>
              <a:rPr lang="en-GB" dirty="0">
                <a:ea typeface="Calibri"/>
                <a:cs typeface="Calibri"/>
              </a:rPr>
              <a:t>As with the paper PAD, there is a requirement that each student is allocated at least one Practice Supervisor and a Practice Assessor.  Within the </a:t>
            </a:r>
            <a:r>
              <a:rPr lang="en-GB" dirty="0" err="1">
                <a:ea typeface="Calibri"/>
                <a:cs typeface="Calibri"/>
              </a:rPr>
              <a:t>ePAD</a:t>
            </a:r>
            <a:r>
              <a:rPr lang="en-GB" dirty="0">
                <a:ea typeface="Calibri"/>
                <a:cs typeface="Calibri"/>
              </a:rPr>
              <a:t>, the PS/PA status restricts access – for example, the PS cannot complete the final assessment; only a PA can complete this section.</a:t>
            </a: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t>All forms are electronic</a:t>
            </a:r>
            <a:r>
              <a:rPr lang="en-GB" baseline="0"/>
              <a:t> apart from Risk Assessments.</a:t>
            </a:r>
          </a:p>
          <a:p>
            <a:endParaRPr lang="en-GB" baseline="0"/>
          </a:p>
          <a:p>
            <a:r>
              <a:rPr lang="en-GB" baseline="0"/>
              <a:t>Students need to complete pre-placement activities before the other forms in the PAD can be created, this is to ensure that the students have completed the appropriate learning prior to placement.</a:t>
            </a:r>
          </a:p>
          <a:p>
            <a:endParaRPr lang="en-GB" baseline="0"/>
          </a:p>
          <a:p>
            <a:r>
              <a:rPr lang="en-GB" baseline="0"/>
              <a:t>The students also create their own Attendance Record which should be submitted each week to the PS/PA for confirmation and sign off.</a:t>
            </a:r>
          </a:p>
          <a:p>
            <a:r>
              <a:rPr lang="en-GB" baseline="0"/>
              <a:t>The PA also needs to ensure that the final practice hours for the placement have been met or those for the end of year sign-off, prior to signing off. </a:t>
            </a:r>
          </a:p>
          <a:p>
            <a:r>
              <a:rPr lang="en-GB" baseline="0"/>
              <a:t>Any form that has been signed off cannot be amended so always save drafts if needing to update.</a:t>
            </a:r>
          </a:p>
          <a:p>
            <a:endParaRPr lang="en-GB" baseline="0"/>
          </a:p>
          <a:p>
            <a:r>
              <a:rPr lang="en-GB" baseline="0"/>
              <a:t>How to create these forms will be shown in the live demonstration of the </a:t>
            </a:r>
            <a:r>
              <a:rPr lang="en-GB" baseline="0" err="1"/>
              <a:t>ePAD</a:t>
            </a:r>
            <a:r>
              <a:rPr lang="en-GB" baseline="0"/>
              <a:t> and flow charts are available on how to create the forms if needed. </a:t>
            </a:r>
          </a:p>
          <a:p>
            <a:endParaRPr lang="en-GB" baseline="0"/>
          </a:p>
        </p:txBody>
      </p:sp>
      <p:sp>
        <p:nvSpPr>
          <p:cNvPr id="4" name="Slide Number Placeholder 3"/>
          <p:cNvSpPr>
            <a:spLocks noGrp="1"/>
          </p:cNvSpPr>
          <p:nvPr>
            <p:ph type="sldNum" sz="quarter" idx="10"/>
          </p:nvPr>
        </p:nvSpPr>
        <p:spPr/>
        <p:txBody>
          <a:bodyPr/>
          <a:lstStyle/>
          <a:p>
            <a:fld id="{6EFE83B7-278F-6545-9C62-E36EB068C00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Once the pre-placement form has been completed and signed off, the assessor and supervisor have access to the portfolio to create the forms for the placement.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Forms can be saved as draft, once submitted they become a read only document.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If PS/PA add comments and saves, the form is then accessed by the student, once they have added their comments and saved them, the PS/PA will have to save the document again for it to be completed.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Please note that a form may only be signed off by the person who created it.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If a person who commences the form is off and unable to complete e.g. long term sickness absence, the admin team can be contacted to delete the form to allow a new version to be created.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Only Practice Assessors can create the </a:t>
            </a:r>
            <a:r>
              <a:rPr lang="en-GB" sz="1200"/>
              <a:t>Final Performance Assessment.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Good practice is to back up content on a word document to ensure any information can be replicated.</a:t>
            </a:r>
          </a:p>
          <a:p>
            <a:endParaRPr lang="en-GB"/>
          </a:p>
        </p:txBody>
      </p:sp>
      <p:sp>
        <p:nvSpPr>
          <p:cNvPr id="4" name="Slide Number Placeholder 3"/>
          <p:cNvSpPr>
            <a:spLocks noGrp="1"/>
          </p:cNvSpPr>
          <p:nvPr>
            <p:ph type="sldNum" sz="quarter" idx="10"/>
          </p:nvPr>
        </p:nvSpPr>
        <p:spPr/>
        <p:txBody>
          <a:bodyPr/>
          <a:lstStyle/>
          <a:p>
            <a:fld id="{6EFE83B7-278F-6545-9C62-E36EB068C003}" type="slidenum">
              <a:rPr lang="en-US" smtClean="0"/>
              <a:pPr/>
              <a:t>6</a:t>
            </a:fld>
            <a:endParaRPr lang="en-US"/>
          </a:p>
        </p:txBody>
      </p:sp>
    </p:spTree>
    <p:extLst>
      <p:ext uri="{BB962C8B-B14F-4D97-AF65-F5344CB8AC3E}">
        <p14:creationId xmlns:p14="http://schemas.microsoft.com/office/powerpoint/2010/main" val="302785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The Development Support Plan is created in the 'Create Forms' section.</a:t>
            </a:r>
          </a:p>
          <a:p>
            <a:r>
              <a:rPr lang="en-GB">
                <a:ea typeface="Calibri"/>
                <a:cs typeface="Calibri"/>
              </a:rPr>
              <a:t>It is important to note that the DSP lasts for the entire Part (or year) of the programme.</a:t>
            </a:r>
          </a:p>
          <a:p>
            <a:endParaRPr lang="en-GB">
              <a:ea typeface="Calibri"/>
              <a:cs typeface="Calibri"/>
            </a:endParaRPr>
          </a:p>
          <a:p>
            <a:r>
              <a:rPr lang="en-GB"/>
              <a:t>Development needs and specific areas to be addressed can be created by any person in the student support team (PEF/CHEF/PS/PS/AA) </a:t>
            </a:r>
            <a:endParaRPr lang="en-GB">
              <a:ea typeface="Calibri"/>
              <a:cs typeface="Calibri"/>
            </a:endParaRPr>
          </a:p>
          <a:p>
            <a:endParaRPr lang="en-GB">
              <a:ea typeface="Calibri"/>
              <a:cs typeface="Calibri"/>
            </a:endParaRPr>
          </a:p>
          <a:p>
            <a:r>
              <a:rPr lang="en-GB">
                <a:ea typeface="Calibri"/>
                <a:cs typeface="Calibri"/>
              </a:rPr>
              <a:t>Each specific development need has to be acknowledged by the student and is sent to the student for sign off by the person who created it</a:t>
            </a:r>
          </a:p>
          <a:p>
            <a:endParaRPr lang="en-GB">
              <a:ea typeface="Calibri"/>
              <a:cs typeface="Calibri"/>
            </a:endParaRPr>
          </a:p>
          <a:p>
            <a:r>
              <a:rPr lang="en-GB">
                <a:ea typeface="Calibri"/>
                <a:cs typeface="Calibri"/>
              </a:rPr>
              <a:t>Once acknowledged the specific development need cannot be amended. </a:t>
            </a:r>
          </a:p>
          <a:p>
            <a:endParaRPr lang="en-GB">
              <a:ea typeface="Calibri"/>
              <a:cs typeface="Calibri"/>
            </a:endParaRPr>
          </a:p>
          <a:p>
            <a:r>
              <a:rPr lang="en-GB">
                <a:ea typeface="Calibri"/>
                <a:cs typeface="Calibri"/>
              </a:rPr>
              <a:t>The existing DSP can be viewed in the </a:t>
            </a:r>
            <a:r>
              <a:rPr lang="en-US">
                <a:ea typeface="Calibri"/>
                <a:cs typeface="Calibri"/>
              </a:rPr>
              <a:t>Forms section on the student profile</a:t>
            </a:r>
            <a:endParaRPr lang="en-GB">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EFE83B7-278F-6545-9C62-E36EB068C003}" type="slidenum">
              <a:rPr lang="en-US" smtClean="0"/>
              <a:pPr/>
              <a:t>7</a:t>
            </a:fld>
            <a:endParaRPr lang="en-US"/>
          </a:p>
        </p:txBody>
      </p:sp>
    </p:spTree>
    <p:extLst>
      <p:ext uri="{BB962C8B-B14F-4D97-AF65-F5344CB8AC3E}">
        <p14:creationId xmlns:p14="http://schemas.microsoft.com/office/powerpoint/2010/main" val="5468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Additional development needs may be added at any time by </a:t>
            </a:r>
            <a:r>
              <a:rPr lang="en-GB" dirty="0"/>
              <a:t>PEF/CHEF/PS/PS/AA</a:t>
            </a:r>
          </a:p>
          <a:p>
            <a:r>
              <a:rPr lang="en-GB" dirty="0">
                <a:ea typeface="Calibri"/>
                <a:cs typeface="Calibri"/>
              </a:rPr>
              <a:t>Each additional development need needs to be sent to the student for acknowledgement.</a:t>
            </a:r>
          </a:p>
          <a:p>
            <a:endParaRPr lang="en-GB" dirty="0">
              <a:ea typeface="Calibri"/>
              <a:cs typeface="Calibri"/>
            </a:endParaRPr>
          </a:p>
          <a:p>
            <a:r>
              <a:rPr lang="en-GB" dirty="0">
                <a:ea typeface="Calibri"/>
                <a:cs typeface="Calibri"/>
              </a:rPr>
              <a:t>The </a:t>
            </a:r>
            <a:r>
              <a:rPr lang="en-US" dirty="0"/>
              <a:t>Learning Resources/Actions, evidence of achievement and achievement/review date may all be amended until achieved by the student.</a:t>
            </a:r>
            <a:endParaRPr lang="en-US" dirty="0">
              <a:ea typeface="Calibri"/>
              <a:cs typeface="Calibri"/>
            </a:endParaRPr>
          </a:p>
          <a:p>
            <a:r>
              <a:rPr lang="en-US" dirty="0">
                <a:ea typeface="Calibri"/>
                <a:cs typeface="Calibri"/>
              </a:rPr>
              <a:t>Additional progress review can also be added in the 'View', 'Add/View Progress' part of the DSP</a:t>
            </a:r>
          </a:p>
          <a:p>
            <a:endParaRPr lang="en-US" dirty="0">
              <a:ea typeface="Calibri"/>
              <a:cs typeface="Calibri"/>
            </a:endParaRPr>
          </a:p>
          <a:p>
            <a:r>
              <a:rPr lang="en-US" dirty="0">
                <a:ea typeface="Calibri"/>
                <a:cs typeface="Calibri"/>
              </a:rPr>
              <a:t>Once the student has attained achievement it can be signed off as 'Achieved' in the 'Update' tab</a:t>
            </a:r>
          </a:p>
          <a:p>
            <a:endParaRPr lang="en-US" dirty="0">
              <a:ea typeface="Calibri"/>
              <a:cs typeface="Calibri"/>
            </a:endParaRPr>
          </a:p>
          <a:p>
            <a:r>
              <a:rPr lang="en-US" dirty="0">
                <a:ea typeface="Calibri"/>
                <a:cs typeface="Calibri"/>
              </a:rPr>
              <a:t>The development need can be on-going from one placement to the next however, </a:t>
            </a:r>
            <a:r>
              <a:rPr lang="en-US" dirty="0"/>
              <a:t>it is best practice to ensure that any development need is 'acknowledged' by the student, prior to the student moving placement. </a:t>
            </a:r>
            <a:endParaRPr lang="en-US" dirty="0">
              <a:ea typeface="Calibri"/>
              <a:cs typeface="Calibri"/>
            </a:endParaRPr>
          </a:p>
          <a:p>
            <a:endParaRPr lang="en-US" dirty="0">
              <a:ea typeface="Calibri"/>
              <a:cs typeface="Calibri"/>
            </a:endParaRPr>
          </a:p>
          <a:p>
            <a:r>
              <a:rPr lang="en-US" dirty="0">
                <a:ea typeface="Calibri"/>
                <a:cs typeface="Calibri"/>
              </a:rPr>
              <a:t>Any educator can 'Update' a specific area for development once they feel that the student has achieved it.</a:t>
            </a:r>
          </a:p>
          <a:p>
            <a:endParaRPr lang="en-US" dirty="0">
              <a:ea typeface="Calibri"/>
              <a:cs typeface="Calibri"/>
            </a:endParaRPr>
          </a:p>
          <a:p>
            <a:r>
              <a:rPr lang="en-US" dirty="0">
                <a:ea typeface="Calibri"/>
                <a:cs typeface="Calibri"/>
              </a:rPr>
              <a:t>The DSP is classed as in progress for the entire part. When the AA signs off confirmation of completion of the part, the DSP becomes read only</a:t>
            </a:r>
          </a:p>
          <a:p>
            <a:r>
              <a:rPr lang="en-US" dirty="0">
                <a:ea typeface="Calibri"/>
                <a:cs typeface="Calibri"/>
              </a:rPr>
              <a:t>If any outstanding or 'Not achieved' development needs exist, a new DSP is created to carry over into the next Part.</a:t>
            </a:r>
          </a:p>
        </p:txBody>
      </p:sp>
      <p:sp>
        <p:nvSpPr>
          <p:cNvPr id="4" name="Slide Number Placeholder 3"/>
          <p:cNvSpPr>
            <a:spLocks noGrp="1"/>
          </p:cNvSpPr>
          <p:nvPr>
            <p:ph type="sldNum" sz="quarter" idx="5"/>
          </p:nvPr>
        </p:nvSpPr>
        <p:spPr/>
        <p:txBody>
          <a:bodyPr/>
          <a:lstStyle/>
          <a:p>
            <a:fld id="{6EFE83B7-278F-6545-9C62-E36EB068C003}" type="slidenum">
              <a:rPr lang="en-US" smtClean="0"/>
              <a:pPr/>
              <a:t>8</a:t>
            </a:fld>
            <a:endParaRPr lang="en-US"/>
          </a:p>
        </p:txBody>
      </p:sp>
    </p:spTree>
    <p:extLst>
      <p:ext uri="{BB962C8B-B14F-4D97-AF65-F5344CB8AC3E}">
        <p14:creationId xmlns:p14="http://schemas.microsoft.com/office/powerpoint/2010/main" val="406530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NMC Platforms and proficiencies are unchanged from the paper PAD.   The student progress through each Part of the programme. In part 1, the student is working at dependent level.  In part 2 the students should be developing independence, and in Part 3 of the programme, the student should be working towards independence or requiring minimal supervision.</a:t>
            </a:r>
            <a:endParaRPr lang="en-GB" dirty="0">
              <a:ea typeface="Calibri"/>
              <a:cs typeface="Calibri"/>
            </a:endParaRPr>
          </a:p>
          <a:p>
            <a:endParaRPr lang="en-GB" dirty="0">
              <a:ea typeface="Calibri"/>
              <a:cs typeface="Calibri"/>
            </a:endParaRPr>
          </a:p>
          <a:p>
            <a:r>
              <a:rPr lang="en-GB" dirty="0">
                <a:ea typeface="Calibri"/>
                <a:cs typeface="Calibri"/>
              </a:rPr>
              <a:t>On the screen the progress bar illustrates a summary of progression through the proficiencies and platforms.</a:t>
            </a:r>
            <a:endParaRPr lang="en-GB" dirty="0"/>
          </a:p>
          <a:p>
            <a:endParaRPr lang="en-GB" dirty="0">
              <a:ea typeface="Calibri"/>
              <a:cs typeface="Calibri"/>
            </a:endParaRPr>
          </a:p>
          <a:p>
            <a:r>
              <a:rPr lang="en-GB" dirty="0">
                <a:ea typeface="Calibri"/>
                <a:cs typeface="Calibri"/>
              </a:rPr>
              <a:t>Hovering the mouse over the Demonstrate reveals examples of how a student may could demonstrate the NMC proficiency in practice.</a:t>
            </a:r>
          </a:p>
          <a:p>
            <a:endParaRPr lang="en-GB" dirty="0">
              <a:ea typeface="Calibri"/>
              <a:cs typeface="Calibri"/>
            </a:endParaRPr>
          </a:p>
          <a:p>
            <a:r>
              <a:rPr lang="en-GB" dirty="0">
                <a:ea typeface="Calibri"/>
                <a:cs typeface="Calibri"/>
              </a:rPr>
              <a:t>Once the PS/PA is satisfied that the student has achieved the proficiency, they click achieved, save and confirm.</a:t>
            </a:r>
          </a:p>
          <a:p>
            <a:endParaRPr lang="en-GB">
              <a:ea typeface="Calibri"/>
              <a:cs typeface="Calibri"/>
            </a:endParaRPr>
          </a:p>
          <a:p>
            <a:endParaRPr lang="en-GB" dirty="0">
              <a:ea typeface="Calibri"/>
              <a:cs typeface="Calibri"/>
            </a:endParaRPr>
          </a:p>
        </p:txBody>
      </p:sp>
      <p:sp>
        <p:nvSpPr>
          <p:cNvPr id="4" name="Slide Number Placeholder 3"/>
          <p:cNvSpPr>
            <a:spLocks noGrp="1"/>
          </p:cNvSpPr>
          <p:nvPr>
            <p:ph type="sldNum" sz="quarter" idx="10"/>
          </p:nvPr>
        </p:nvSpPr>
        <p:spPr/>
        <p:txBody>
          <a:bodyPr/>
          <a:lstStyle/>
          <a:p>
            <a:fld id="{6EFE83B7-278F-6545-9C62-E36EB068C00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4942" y="1630570"/>
            <a:ext cx="4359058" cy="3512929"/>
          </a:xfrm>
          <a:prstGeom prst="rect">
            <a:avLst/>
          </a:prstGeom>
        </p:spPr>
      </p:pic>
    </p:spTree>
    <p:extLst>
      <p:ext uri="{BB962C8B-B14F-4D97-AF65-F5344CB8AC3E}">
        <p14:creationId xmlns:p14="http://schemas.microsoft.com/office/powerpoint/2010/main" val="361644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651BE-731E-B34C-A453-ED3D6197227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651BE-731E-B34C-A453-ED3D61972272}" type="slidenum">
              <a:rPr lang="en-US" smtClean="0"/>
              <a:pPr/>
              <a:t>‹#›</a:t>
            </a:fld>
            <a:endParaRPr lang="en-US"/>
          </a:p>
        </p:txBody>
      </p:sp>
      <p:sp>
        <p:nvSpPr>
          <p:cNvPr id="4" name="Title Placeholder 1"/>
          <p:cNvSpPr>
            <a:spLocks noGrp="1"/>
          </p:cNvSpPr>
          <p:nvPr>
            <p:ph type="title"/>
          </p:nvPr>
        </p:nvSpPr>
        <p:spPr>
          <a:xfrm>
            <a:off x="316800" y="315629"/>
            <a:ext cx="8488800" cy="375571"/>
          </a:xfrm>
          <a:prstGeom prst="rect">
            <a:avLst/>
          </a:prstGeom>
        </p:spPr>
        <p:txBody>
          <a:bodyPr vert="horz" lIns="0" tIns="0" rIns="0" bIns="0" rtlCol="0" anchor="ctr">
            <a:noAutofit/>
          </a:bodyPr>
          <a:lstStyle>
            <a:lvl1pPr>
              <a:defRPr sz="3200"/>
            </a:lvl1pPr>
          </a:lstStyle>
          <a:p>
            <a:r>
              <a:rPr lang="en-US"/>
              <a:t>Click to edit Master title style</a:t>
            </a:r>
          </a:p>
        </p:txBody>
      </p:sp>
      <p:sp>
        <p:nvSpPr>
          <p:cNvPr id="6" name="Picture Placeholder 5"/>
          <p:cNvSpPr>
            <a:spLocks noGrp="1"/>
          </p:cNvSpPr>
          <p:nvPr>
            <p:ph type="pic" sz="quarter" idx="11"/>
          </p:nvPr>
        </p:nvSpPr>
        <p:spPr>
          <a:xfrm>
            <a:off x="5238750" y="1266825"/>
            <a:ext cx="3578225" cy="3390900"/>
          </a:xfrm>
        </p:spPr>
        <p:txBody>
          <a:bodyPr anchor="ctr">
            <a:normAutofit/>
          </a:bodyPr>
          <a:lstStyle>
            <a:lvl1pPr marL="0" indent="0" algn="ctr">
              <a:buNone/>
              <a:defRPr sz="1600"/>
            </a:lvl1pPr>
          </a:lstStyle>
          <a:p>
            <a:endParaRPr lang="en-GB"/>
          </a:p>
        </p:txBody>
      </p:sp>
      <p:sp>
        <p:nvSpPr>
          <p:cNvPr id="8" name="Content Placeholder 7"/>
          <p:cNvSpPr>
            <a:spLocks noGrp="1"/>
          </p:cNvSpPr>
          <p:nvPr>
            <p:ph sz="quarter" idx="12"/>
          </p:nvPr>
        </p:nvSpPr>
        <p:spPr>
          <a:xfrm>
            <a:off x="316800" y="1266825"/>
            <a:ext cx="4550475" cy="3390900"/>
          </a:xfrm>
        </p:spPr>
        <p:txBody>
          <a:bodyPr>
            <a:noAutofit/>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327600" y="864000"/>
            <a:ext cx="84888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38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p:cNvSpPr/>
          <p:nvPr userDrawn="1"/>
        </p:nvSpPr>
        <p:spPr>
          <a:xfrm>
            <a:off x="0" y="1521"/>
            <a:ext cx="9144000" cy="8624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0"/>
          </p:nvPr>
        </p:nvSpPr>
        <p:spPr>
          <a:xfrm>
            <a:off x="8282233" y="4710557"/>
            <a:ext cx="392400" cy="273844"/>
          </a:xfrm>
        </p:spPr>
        <p:txBody>
          <a:bodyPr/>
          <a:lstStyle/>
          <a:p>
            <a:fld id="{059651BE-731E-B34C-A453-ED3D61972272}" type="slidenum">
              <a:rPr lang="en-US" smtClean="0"/>
              <a:pPr/>
              <a:t>‹#›</a:t>
            </a:fld>
            <a:endParaRPr lang="en-US"/>
          </a:p>
        </p:txBody>
      </p:sp>
      <p:sp>
        <p:nvSpPr>
          <p:cNvPr id="4" name="Title Placeholder 1"/>
          <p:cNvSpPr>
            <a:spLocks noGrp="1"/>
          </p:cNvSpPr>
          <p:nvPr>
            <p:ph type="title"/>
          </p:nvPr>
        </p:nvSpPr>
        <p:spPr>
          <a:xfrm>
            <a:off x="482008" y="315629"/>
            <a:ext cx="8179983" cy="375571"/>
          </a:xfrm>
          <a:prstGeom prst="rect">
            <a:avLst/>
          </a:prstGeom>
        </p:spPr>
        <p:txBody>
          <a:bodyPr vert="horz" lIns="0" tIns="0" rIns="0" bIns="0" rtlCol="0" anchor="ctr">
            <a:noAutofit/>
          </a:bodyPr>
          <a:lstStyle>
            <a:lvl1pPr>
              <a:defRPr sz="3200">
                <a:solidFill>
                  <a:schemeClr val="bg1"/>
                </a:solidFill>
              </a:defRPr>
            </a:lvl1pPr>
          </a:lstStyle>
          <a:p>
            <a:r>
              <a:rPr lang="en-US"/>
              <a:t>Click to edit Master title style</a:t>
            </a:r>
          </a:p>
        </p:txBody>
      </p:sp>
      <p:sp>
        <p:nvSpPr>
          <p:cNvPr id="6" name="Picture Placeholder 5"/>
          <p:cNvSpPr>
            <a:spLocks noGrp="1"/>
          </p:cNvSpPr>
          <p:nvPr>
            <p:ph type="pic" sz="quarter" idx="11"/>
          </p:nvPr>
        </p:nvSpPr>
        <p:spPr>
          <a:xfrm>
            <a:off x="5238750" y="1266825"/>
            <a:ext cx="3423241" cy="3390900"/>
          </a:xfrm>
        </p:spPr>
        <p:txBody>
          <a:bodyPr anchor="ctr">
            <a:normAutofit/>
          </a:bodyPr>
          <a:lstStyle>
            <a:lvl1pPr marL="0" indent="0" algn="ctr">
              <a:buNone/>
              <a:defRPr sz="1600"/>
            </a:lvl1pPr>
          </a:lstStyle>
          <a:p>
            <a:endParaRPr lang="en-GB"/>
          </a:p>
        </p:txBody>
      </p:sp>
      <p:sp>
        <p:nvSpPr>
          <p:cNvPr id="8" name="Content Placeholder 7"/>
          <p:cNvSpPr>
            <a:spLocks noGrp="1"/>
          </p:cNvSpPr>
          <p:nvPr>
            <p:ph sz="quarter" idx="12"/>
          </p:nvPr>
        </p:nvSpPr>
        <p:spPr>
          <a:xfrm>
            <a:off x="482008" y="1266825"/>
            <a:ext cx="4404317" cy="3390900"/>
          </a:xfrm>
        </p:spPr>
        <p:txBody>
          <a:bodyPr>
            <a:noAutofit/>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32728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6800" y="315629"/>
            <a:ext cx="8488800" cy="3755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327600" y="1113750"/>
            <a:ext cx="8478000" cy="3391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24000" y="4767263"/>
            <a:ext cx="392400" cy="273844"/>
          </a:xfrm>
          <a:prstGeom prst="rect">
            <a:avLst/>
          </a:prstGeom>
        </p:spPr>
        <p:txBody>
          <a:bodyPr vert="horz" lIns="91440" tIns="45720" rIns="91440" bIns="45720" rtlCol="0" anchor="ctr"/>
          <a:lstStyle>
            <a:lvl1pPr algn="r">
              <a:defRPr sz="1200">
                <a:solidFill>
                  <a:srgbClr val="00A2E5"/>
                </a:solidFill>
              </a:defRPr>
            </a:lvl1pPr>
          </a:lstStyle>
          <a:p>
            <a:fld id="{059651BE-731E-B34C-A453-ED3D61972272}" type="slidenum">
              <a:rPr lang="en-US" smtClean="0"/>
              <a:pPr/>
              <a:t>‹#›</a:t>
            </a:fld>
            <a:endParaRPr lang="en-US"/>
          </a:p>
        </p:txBody>
      </p:sp>
    </p:spTree>
    <p:extLst>
      <p:ext uri="{BB962C8B-B14F-4D97-AF65-F5344CB8AC3E}">
        <p14:creationId xmlns:p14="http://schemas.microsoft.com/office/powerpoint/2010/main" val="1154669674"/>
      </p:ext>
    </p:extLst>
  </p:cSld>
  <p:clrMap bg1="lt1" tx1="dk1" bg2="lt2" tx2="dk2" accent1="accent1" accent2="accent2" accent3="accent3" accent4="accent4" accent5="accent5" accent6="accent6" hlink="hlink" folHlink="folHlink"/>
  <p:sldLayoutIdLst>
    <p:sldLayoutId id="2147483684" r:id="rId1"/>
    <p:sldLayoutId id="2147483667" r:id="rId2"/>
  </p:sldLayoutIdLst>
  <p:txStyles>
    <p:titleStyle>
      <a:lvl1pPr algn="l" defTabSz="457200" rtl="0" eaLnBrk="1" latinLnBrk="0" hangingPunct="1">
        <a:spcBef>
          <a:spcPct val="0"/>
        </a:spcBef>
        <a:buNone/>
        <a:defRPr sz="2800" b="0" u="none" kern="1200">
          <a:solidFill>
            <a:srgbClr val="004685"/>
          </a:solidFill>
          <a:uFill>
            <a:solidFill>
              <a:srgbClr val="00A2E5"/>
            </a:solidFill>
          </a:u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004685"/>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4685"/>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004685"/>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4685"/>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468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4921" y="315629"/>
            <a:ext cx="8215424" cy="37557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74920" y="1113750"/>
            <a:ext cx="8215424" cy="3391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297945" y="4654031"/>
            <a:ext cx="392400" cy="273844"/>
          </a:xfrm>
          <a:prstGeom prst="rect">
            <a:avLst/>
          </a:prstGeom>
        </p:spPr>
        <p:txBody>
          <a:bodyPr vert="horz" lIns="91440" tIns="45720" rIns="91440" bIns="45720" rtlCol="0" anchor="ctr"/>
          <a:lstStyle>
            <a:lvl1pPr algn="r">
              <a:defRPr sz="1200">
                <a:solidFill>
                  <a:srgbClr val="00A2E5"/>
                </a:solidFill>
              </a:defRPr>
            </a:lvl1pPr>
          </a:lstStyle>
          <a:p>
            <a:fld id="{059651BE-731E-B34C-A453-ED3D61972272}" type="slidenum">
              <a:rPr lang="en-US" smtClean="0"/>
              <a:pPr/>
              <a:t>‹#›</a:t>
            </a:fld>
            <a:endParaRPr lang="en-US"/>
          </a:p>
        </p:txBody>
      </p:sp>
    </p:spTree>
    <p:extLst>
      <p:ext uri="{BB962C8B-B14F-4D97-AF65-F5344CB8AC3E}">
        <p14:creationId xmlns:p14="http://schemas.microsoft.com/office/powerpoint/2010/main" val="967501855"/>
      </p:ext>
    </p:extLst>
  </p:cSld>
  <p:clrMap bg1="lt1" tx1="dk1" bg2="lt2" tx2="dk2" accent1="accent1" accent2="accent2" accent3="accent3" accent4="accent4" accent5="accent5" accent6="accent6" hlink="hlink" folHlink="folHlink"/>
  <p:sldLayoutIdLst>
    <p:sldLayoutId id="2147483688" r:id="rId1"/>
    <p:sldLayoutId id="2147483690" r:id="rId2"/>
  </p:sldLayoutIdLst>
  <p:txStyles>
    <p:titleStyle>
      <a:lvl1pPr algn="l" defTabSz="457200" rtl="0" eaLnBrk="1" latinLnBrk="0" hangingPunct="1">
        <a:spcBef>
          <a:spcPct val="0"/>
        </a:spcBef>
        <a:buNone/>
        <a:defRPr sz="2800" b="0" u="none" kern="1200">
          <a:solidFill>
            <a:srgbClr val="004685"/>
          </a:solidFill>
          <a:uFill>
            <a:solidFill>
              <a:srgbClr val="00A2E5"/>
            </a:solidFill>
          </a:u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004685"/>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4685"/>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004685"/>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4685"/>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468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microsoft.com/office/2018/10/relationships/comments" Target="../comments/modernComment_136_0.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fsifo4.axshare.com/" TargetMode="External"/><Relationship Id="rId3" Type="http://schemas.openxmlformats.org/officeDocument/2006/relationships/slideLayout" Target="../slideLayouts/slideLayout4.xml"/><Relationship Id="rId7" Type="http://schemas.openxmlformats.org/officeDocument/2006/relationships/hyperlink" Target="https://learn.nes.nhs.scot/65764"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learn.nes.nhs.scot/80622" TargetMode="External"/><Relationship Id="rId5" Type="http://schemas.openxmlformats.org/officeDocument/2006/relationships/hyperlink" Target="https://learn.nes.nhs.scot/72958/future-nurse-and-midwife/national-practice-assessment-document-resources/nes-epad-helpful-resources-and-faqs/epad-frequently-asked-questions" TargetMode="External"/><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descr="A couple of individuals in student uniforms&#10;&#10;">
            <a:extLst>
              <a:ext uri="{FF2B5EF4-FFF2-40B4-BE49-F238E27FC236}">
                <a16:creationId xmlns:a16="http://schemas.microsoft.com/office/drawing/2014/main" id="{C81F9406-0912-10F7-0618-6FAC5366CCED}"/>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flipH="1">
            <a:off x="447225" y="279640"/>
            <a:ext cx="2016964" cy="1586542"/>
          </a:xfrm>
          <a:prstGeom prst="rect">
            <a:avLst/>
          </a:prstGeom>
        </p:spPr>
      </p:pic>
      <p:sp>
        <p:nvSpPr>
          <p:cNvPr id="3" name="TextBox 2"/>
          <p:cNvSpPr txBox="1"/>
          <p:nvPr/>
        </p:nvSpPr>
        <p:spPr>
          <a:xfrm>
            <a:off x="1004279" y="3103361"/>
            <a:ext cx="6448909" cy="137864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800" dirty="0">
                <a:solidFill>
                  <a:srgbClr val="004685"/>
                </a:solidFill>
                <a:latin typeface="Calibri"/>
                <a:ea typeface="Calibri"/>
                <a:cs typeface="Arial"/>
              </a:rPr>
              <a:t>Resource for Practice Supervisors            and Practice Assessors</a:t>
            </a:r>
          </a:p>
        </p:txBody>
      </p:sp>
      <p:sp>
        <p:nvSpPr>
          <p:cNvPr id="8" name="Rectangle 7">
            <a:extLst>
              <a:ext uri="{FF2B5EF4-FFF2-40B4-BE49-F238E27FC236}">
                <a16:creationId xmlns:a16="http://schemas.microsoft.com/office/drawing/2014/main" id="{863280CE-9ECA-C8F1-76D1-6E3499185459}"/>
              </a:ext>
            </a:extLst>
          </p:cNvPr>
          <p:cNvSpPr/>
          <p:nvPr/>
        </p:nvSpPr>
        <p:spPr>
          <a:xfrm>
            <a:off x="-3940" y="2157682"/>
            <a:ext cx="9151880" cy="943960"/>
          </a:xfrm>
          <a:prstGeom prst="rect">
            <a:avLst/>
          </a:prstGeom>
          <a:solidFill>
            <a:srgbClr val="009FE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1310869" y="2110662"/>
            <a:ext cx="5838854" cy="994668"/>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4800" b="0" u="none" kern="1200" spc="-20" baseline="0">
                <a:solidFill>
                  <a:schemeClr val="bg1"/>
                </a:solidFill>
                <a:uFill>
                  <a:solidFill>
                    <a:srgbClr val="00A2E5"/>
                  </a:solidFill>
                </a:uFill>
                <a:latin typeface="+mj-lt"/>
                <a:ea typeface="+mj-ea"/>
                <a:cs typeface="+mj-cs"/>
              </a:defRPr>
            </a:lvl1pPr>
          </a:lstStyle>
          <a:p>
            <a:pPr algn="ctr" defTabSz="914400">
              <a:lnSpc>
                <a:spcPct val="90000"/>
              </a:lnSpc>
              <a:spcAft>
                <a:spcPts val="1200"/>
              </a:spcAft>
            </a:pPr>
            <a:r>
              <a:rPr lang="en-US" sz="3200" b="1" dirty="0">
                <a:latin typeface="Calibri"/>
                <a:ea typeface="Calibri"/>
                <a:cs typeface="Arial"/>
              </a:rPr>
              <a:t>ePAD: Electronic Practice Assessment Documentation</a:t>
            </a:r>
            <a:r>
              <a:rPr lang="en-US" sz="3200" dirty="0">
                <a:solidFill>
                  <a:schemeClr val="tx2"/>
                </a:solidFill>
              </a:rPr>
              <a:t> </a:t>
            </a:r>
            <a:endParaRPr lang="en-US" sz="3200" dirty="0">
              <a:solidFill>
                <a:schemeClr val="tx2"/>
              </a:solidFill>
              <a:ea typeface="Calibri"/>
              <a:cs typeface="Calibri"/>
            </a:endParaRPr>
          </a:p>
        </p:txBody>
      </p:sp>
      <p:sp>
        <p:nvSpPr>
          <p:cNvPr id="10" name="TextBox 9">
            <a:extLst>
              <a:ext uri="{FF2B5EF4-FFF2-40B4-BE49-F238E27FC236}">
                <a16:creationId xmlns:a16="http://schemas.microsoft.com/office/drawing/2014/main" id="{BC1785EE-E8C9-9C34-DCBA-D36A6D590E84}"/>
              </a:ext>
            </a:extLst>
          </p:cNvPr>
          <p:cNvSpPr txBox="1"/>
          <p:nvPr/>
        </p:nvSpPr>
        <p:spPr>
          <a:xfrm>
            <a:off x="3565810" y="4484387"/>
            <a:ext cx="52395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Version adapted as a 12 minute narrated presentation.  The original authors were NHS Tayside.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278112400"/>
      </p:ext>
    </p:extLst>
  </p:cSld>
  <p:clrMapOvr>
    <a:masterClrMapping/>
  </p:clrMapOvr>
  <mc:AlternateContent xmlns:mc="http://schemas.openxmlformats.org/markup-compatibility/2006" xmlns:p14="http://schemas.microsoft.com/office/powerpoint/2010/main">
    <mc:Choice Requires="p14">
      <p:transition spd="slow" p14:dur="2000" advTm="16800"/>
    </mc:Choice>
    <mc:Fallback xmlns="">
      <p:transition spd="slow" advTm="1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08" y="275524"/>
            <a:ext cx="8179983" cy="375571"/>
          </a:xfrm>
        </p:spPr>
        <p:txBody>
          <a:bodyPr/>
          <a:lstStyle/>
          <a:p>
            <a:r>
              <a:rPr lang="en-GB" dirty="0"/>
              <a:t>Evidencing Achievement: </a:t>
            </a:r>
            <a:br>
              <a:rPr lang="en-GB" dirty="0"/>
            </a:br>
            <a:r>
              <a:rPr lang="en-GB" dirty="0"/>
              <a:t>Skills &amp; Procedures</a:t>
            </a:r>
          </a:p>
        </p:txBody>
      </p:sp>
      <p:sp>
        <p:nvSpPr>
          <p:cNvPr id="4" name="Content Placeholder 3"/>
          <p:cNvSpPr>
            <a:spLocks noGrp="1"/>
          </p:cNvSpPr>
          <p:nvPr>
            <p:ph sz="quarter" idx="12"/>
          </p:nvPr>
        </p:nvSpPr>
        <p:spPr>
          <a:xfrm>
            <a:off x="245890" y="1321615"/>
            <a:ext cx="4609700" cy="3390900"/>
          </a:xfrm>
        </p:spPr>
        <p:txBody>
          <a:bodyPr vert="horz" lIns="0" tIns="0" rIns="0" bIns="0" rtlCol="0" anchor="t">
            <a:noAutofit/>
          </a:bodyPr>
          <a:lstStyle/>
          <a:p>
            <a:pPr>
              <a:spcBef>
                <a:spcPts val="1000"/>
              </a:spcBef>
              <a:buClr>
                <a:schemeClr val="accent1"/>
              </a:buClr>
              <a:buSzPct val="80000"/>
              <a:defRPr/>
            </a:pPr>
            <a:r>
              <a:rPr lang="en-GB" sz="2800">
                <a:solidFill>
                  <a:srgbClr val="014380"/>
                </a:solidFill>
                <a:latin typeface="Calibri"/>
                <a:ea typeface="Calibri"/>
                <a:cs typeface="Calibri"/>
              </a:rPr>
              <a:t>NMC skills and procedures are listed</a:t>
            </a:r>
          </a:p>
          <a:p>
            <a:pPr>
              <a:spcBef>
                <a:spcPts val="1000"/>
              </a:spcBef>
              <a:buClr>
                <a:schemeClr val="accent1"/>
              </a:buClr>
              <a:buSzPct val="80000"/>
              <a:defRPr/>
            </a:pPr>
            <a:r>
              <a:rPr lang="en-GB" sz="2800">
                <a:solidFill>
                  <a:srgbClr val="014380"/>
                </a:solidFill>
                <a:latin typeface="Calibri"/>
                <a:ea typeface="Calibri"/>
                <a:cs typeface="Calibri"/>
              </a:rPr>
              <a:t>Click</a:t>
            </a:r>
            <a:r>
              <a:rPr lang="en-GB" sz="2800" b="1">
                <a:solidFill>
                  <a:srgbClr val="014380"/>
                </a:solidFill>
                <a:latin typeface="Calibri"/>
                <a:ea typeface="Calibri"/>
                <a:cs typeface="Calibri"/>
              </a:rPr>
              <a:t> "Achieved" </a:t>
            </a:r>
            <a:r>
              <a:rPr lang="en-GB" sz="2800">
                <a:solidFill>
                  <a:srgbClr val="014380"/>
                </a:solidFill>
                <a:latin typeface="Calibri"/>
                <a:ea typeface="Calibri"/>
                <a:cs typeface="Calibri"/>
              </a:rPr>
              <a:t>to indicate the student has safely demonstrated in practice (or in targeted discussion)</a:t>
            </a:r>
          </a:p>
          <a:p>
            <a:pPr>
              <a:spcBef>
                <a:spcPts val="1000"/>
              </a:spcBef>
              <a:buClr>
                <a:schemeClr val="accent1"/>
              </a:buClr>
              <a:buSzPct val="80000"/>
              <a:defRPr/>
            </a:pPr>
            <a:r>
              <a:rPr lang="en-GB" sz="2800">
                <a:solidFill>
                  <a:srgbClr val="014380"/>
                </a:solidFill>
                <a:latin typeface="Calibri"/>
                <a:ea typeface="Calibri"/>
                <a:cs typeface="Calibri"/>
              </a:rPr>
              <a:t>Then </a:t>
            </a:r>
            <a:r>
              <a:rPr lang="en-GB" sz="2800" b="1">
                <a:solidFill>
                  <a:srgbClr val="014380"/>
                </a:solidFill>
                <a:latin typeface="Calibri"/>
                <a:ea typeface="Calibri"/>
                <a:cs typeface="Calibri"/>
              </a:rPr>
              <a:t>"Save Changes"</a:t>
            </a:r>
          </a:p>
          <a:p>
            <a:pPr>
              <a:buClr>
                <a:srgbClr val="009FE2"/>
              </a:buClr>
              <a:defRPr/>
            </a:pPr>
            <a:endParaRPr lang="en-GB" sz="2800"/>
          </a:p>
        </p:txBody>
      </p:sp>
      <p:pic>
        <p:nvPicPr>
          <p:cNvPr id="3" name="Picture 2"/>
          <p:cNvPicPr>
            <a:picLocks noChangeAspect="1"/>
          </p:cNvPicPr>
          <p:nvPr/>
        </p:nvPicPr>
        <p:blipFill>
          <a:blip r:embed="rId6"/>
          <a:stretch>
            <a:fillRect/>
          </a:stretch>
        </p:blipFill>
        <p:spPr>
          <a:xfrm>
            <a:off x="5058615" y="1207394"/>
            <a:ext cx="3933789" cy="3080297"/>
          </a:xfrm>
          <a:prstGeom prst="rect">
            <a:avLst/>
          </a:prstGeom>
        </p:spPr>
      </p:pic>
      <p:sp>
        <p:nvSpPr>
          <p:cNvPr id="6" name="Rectangle 5"/>
          <p:cNvSpPr/>
          <p:nvPr/>
        </p:nvSpPr>
        <p:spPr>
          <a:xfrm>
            <a:off x="5132933" y="1144921"/>
            <a:ext cx="3772862" cy="321961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75"/>
    </mc:Choice>
    <mc:Fallback xmlns="">
      <p:transition spd="slow" advTm="5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Weekly Attendance Record</a:t>
            </a:r>
          </a:p>
        </p:txBody>
      </p:sp>
      <p:sp>
        <p:nvSpPr>
          <p:cNvPr id="4" name="Content Placeholder 3"/>
          <p:cNvSpPr>
            <a:spLocks noGrp="1"/>
          </p:cNvSpPr>
          <p:nvPr>
            <p:ph sz="quarter" idx="12"/>
          </p:nvPr>
        </p:nvSpPr>
        <p:spPr>
          <a:xfrm>
            <a:off x="122275" y="1144247"/>
            <a:ext cx="4842964" cy="3998183"/>
          </a:xfrm>
        </p:spPr>
        <p:txBody>
          <a:bodyPr vert="horz" lIns="0" tIns="0" rIns="0" bIns="0" rtlCol="0" anchor="t">
            <a:noAutofit/>
          </a:bodyPr>
          <a:lstStyle/>
          <a:p>
            <a:r>
              <a:rPr lang="en-GB" sz="2800" dirty="0">
                <a:ea typeface="Calibri"/>
                <a:cs typeface="Calibri"/>
              </a:rPr>
              <a:t>Form generated by student</a:t>
            </a:r>
          </a:p>
          <a:p>
            <a:r>
              <a:rPr lang="en-GB" sz="2800" dirty="0">
                <a:ea typeface="Calibri"/>
                <a:cs typeface="Calibri"/>
              </a:rPr>
              <a:t>Minutes inserted as decimals (e.g. 30 mins is 0.5hrs)</a:t>
            </a:r>
            <a:endParaRPr lang="en-GB" sz="2800" dirty="0"/>
          </a:p>
          <a:p>
            <a:r>
              <a:rPr lang="en-GB" sz="2800" dirty="0"/>
              <a:t>PS/PA confirms hours worked each week</a:t>
            </a:r>
            <a:endParaRPr lang="en-GB" sz="2800" dirty="0">
              <a:ea typeface="Calibri"/>
              <a:cs typeface="Calibri"/>
            </a:endParaRPr>
          </a:p>
          <a:p>
            <a:r>
              <a:rPr lang="en-GB" sz="2800" dirty="0"/>
              <a:t>Confirm completion of total placement hours at end of PLE</a:t>
            </a:r>
            <a:endParaRPr lang="en-GB" sz="2800" dirty="0">
              <a:ea typeface="Calibri"/>
              <a:cs typeface="Calibri"/>
            </a:endParaRPr>
          </a:p>
          <a:p>
            <a:endParaRPr lang="en-GB" sz="2800"/>
          </a:p>
          <a:p>
            <a:endParaRPr lang="en-GB" sz="2800"/>
          </a:p>
        </p:txBody>
      </p:sp>
      <p:pic>
        <p:nvPicPr>
          <p:cNvPr id="7" name="Picture 6" descr="Screen shot of Weekly Attendance Record on TURAS"/>
          <p:cNvPicPr>
            <a:picLocks noChangeAspect="1"/>
          </p:cNvPicPr>
          <p:nvPr/>
        </p:nvPicPr>
        <p:blipFill>
          <a:blip r:embed="rId5"/>
          <a:stretch>
            <a:fillRect/>
          </a:stretch>
        </p:blipFill>
        <p:spPr>
          <a:xfrm>
            <a:off x="5088063" y="1072732"/>
            <a:ext cx="3676885" cy="29947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68"/>
    </mc:Choice>
    <mc:Fallback xmlns="">
      <p:transition spd="slow" advTm="50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sz="3600"/>
              <a:t> Support </a:t>
            </a:r>
          </a:p>
        </p:txBody>
      </p:sp>
      <p:sp>
        <p:nvSpPr>
          <p:cNvPr id="11" name="Content Placeholder 10"/>
          <p:cNvSpPr>
            <a:spLocks noGrp="1"/>
          </p:cNvSpPr>
          <p:nvPr>
            <p:ph sz="quarter" idx="12"/>
          </p:nvPr>
        </p:nvSpPr>
        <p:spPr>
          <a:xfrm>
            <a:off x="482008" y="1397977"/>
            <a:ext cx="7877319" cy="3286610"/>
          </a:xfrm>
        </p:spPr>
        <p:txBody>
          <a:bodyPr vert="horz" lIns="0" tIns="0" rIns="0" bIns="0" rtlCol="0" anchor="t">
            <a:noAutofit/>
          </a:bodyPr>
          <a:lstStyle/>
          <a:p>
            <a:pPr marL="457200" indent="-457200">
              <a:lnSpc>
                <a:spcPct val="110000"/>
              </a:lnSpc>
              <a:spcBef>
                <a:spcPts val="0"/>
              </a:spcBef>
            </a:pPr>
            <a:r>
              <a:rPr lang="en-GB" sz="2800" dirty="0">
                <a:solidFill>
                  <a:schemeClr val="tx2"/>
                </a:solidFill>
              </a:rPr>
              <a:t>Practice Education Facilitators (PEFs)</a:t>
            </a:r>
            <a:endParaRPr lang="en-US" dirty="0">
              <a:solidFill>
                <a:schemeClr val="tx2"/>
              </a:solidFill>
            </a:endParaRPr>
          </a:p>
          <a:p>
            <a:pPr marL="457200" indent="-457200">
              <a:lnSpc>
                <a:spcPct val="110000"/>
              </a:lnSpc>
              <a:spcBef>
                <a:spcPts val="0"/>
              </a:spcBef>
            </a:pPr>
            <a:r>
              <a:rPr lang="en-GB" sz="2800" dirty="0">
                <a:solidFill>
                  <a:schemeClr val="tx2"/>
                </a:solidFill>
              </a:rPr>
              <a:t>Care Home Education Facilitators (CHEFs)</a:t>
            </a:r>
            <a:endParaRPr lang="en-US" dirty="0">
              <a:solidFill>
                <a:schemeClr val="tx2"/>
              </a:solidFill>
            </a:endParaRPr>
          </a:p>
          <a:p>
            <a:pPr marL="457200" indent="-457200">
              <a:lnSpc>
                <a:spcPct val="110000"/>
              </a:lnSpc>
              <a:spcBef>
                <a:spcPts val="0"/>
              </a:spcBef>
            </a:pPr>
            <a:r>
              <a:rPr lang="en-GB" sz="2800" dirty="0">
                <a:solidFill>
                  <a:schemeClr val="tx2"/>
                </a:solidFill>
                <a:ea typeface="Calibri"/>
                <a:cs typeface="Calibri"/>
              </a:rPr>
              <a:t>Colleagues</a:t>
            </a:r>
            <a:endParaRPr lang="en-GB" sz="2800" dirty="0">
              <a:solidFill>
                <a:schemeClr val="tx2"/>
              </a:solidFill>
            </a:endParaRPr>
          </a:p>
          <a:p>
            <a:pPr marL="457200" indent="-457200">
              <a:lnSpc>
                <a:spcPct val="110000"/>
              </a:lnSpc>
              <a:spcBef>
                <a:spcPts val="0"/>
              </a:spcBef>
            </a:pPr>
            <a:r>
              <a:rPr lang="en-GB" sz="2800" dirty="0">
                <a:solidFill>
                  <a:schemeClr val="tx2"/>
                </a:solidFill>
                <a:ea typeface="Calibri"/>
                <a:cs typeface="Calibri"/>
              </a:rPr>
              <a:t>University administration team – student-led</a:t>
            </a:r>
            <a:endParaRPr lang="en-GB" sz="2800" dirty="0">
              <a:solidFill>
                <a:schemeClr val="tx2"/>
              </a:solidFill>
            </a:endParaRPr>
          </a:p>
          <a:p>
            <a:pPr marL="457200" indent="-457200">
              <a:lnSpc>
                <a:spcPct val="110000"/>
              </a:lnSpc>
              <a:spcBef>
                <a:spcPts val="0"/>
              </a:spcBef>
            </a:pPr>
            <a:r>
              <a:rPr lang="en-GB" sz="2800" dirty="0">
                <a:solidFill>
                  <a:schemeClr val="tx2"/>
                </a:solidFill>
              </a:rPr>
              <a:t>TURAS digital support </a:t>
            </a:r>
            <a:endParaRPr lang="en-GB" sz="2800" dirty="0">
              <a:solidFill>
                <a:schemeClr val="tx2"/>
              </a:solidFill>
              <a:ea typeface="Calibri"/>
              <a:cs typeface="Calibri"/>
            </a:endParaRPr>
          </a:p>
          <a:p>
            <a:pPr marL="1085850" lvl="2">
              <a:lnSpc>
                <a:spcPct val="110000"/>
              </a:lnSpc>
              <a:spcBef>
                <a:spcPts val="0"/>
              </a:spcBef>
              <a:buFont typeface="Wingdings" panose="020B0604020202020204" pitchFamily="34" charset="0"/>
              <a:buChar char="§"/>
            </a:pPr>
            <a:r>
              <a:rPr lang="en-GB" sz="2600" dirty="0">
                <a:solidFill>
                  <a:schemeClr val="tx2"/>
                </a:solidFill>
              </a:rPr>
              <a:t>Green ‘helpdesk’ button function in TURAS</a:t>
            </a:r>
            <a:endParaRPr lang="en-GB" sz="2600" dirty="0">
              <a:solidFill>
                <a:schemeClr val="tx2"/>
              </a:solidFill>
              <a:ea typeface="Calibri"/>
              <a:cs typeface="Calibri"/>
            </a:endParaRPr>
          </a:p>
          <a:p>
            <a:pPr marL="0" indent="0">
              <a:lnSpc>
                <a:spcPct val="110000"/>
              </a:lnSpc>
              <a:spcBef>
                <a:spcPts val="0"/>
              </a:spcBef>
            </a:pPr>
            <a:endParaRPr lang="en-GB" sz="2800">
              <a:solidFill>
                <a:schemeClr val="tx2"/>
              </a:solidFill>
              <a:ea typeface="Calibri"/>
              <a:cs typeface="Calibri"/>
            </a:endParaRPr>
          </a:p>
        </p:txBody>
      </p:sp>
      <p:pic>
        <p:nvPicPr>
          <p:cNvPr id="2" name="Picture 1" descr="A green and white sign, showing what the Digital helpdesk icon looks like and where it can be found on TURAS">
            <a:extLst>
              <a:ext uri="{FF2B5EF4-FFF2-40B4-BE49-F238E27FC236}">
                <a16:creationId xmlns:a16="http://schemas.microsoft.com/office/drawing/2014/main" id="{B17183CC-0199-CCD3-F861-891E1AD0866F}"/>
              </a:ext>
            </a:extLst>
          </p:cNvPr>
          <p:cNvPicPr>
            <a:picLocks noChangeAspect="1"/>
          </p:cNvPicPr>
          <p:nvPr/>
        </p:nvPicPr>
        <p:blipFill>
          <a:blip r:embed="rId5"/>
          <a:stretch>
            <a:fillRect/>
          </a:stretch>
        </p:blipFill>
        <p:spPr>
          <a:xfrm>
            <a:off x="8242118" y="1752186"/>
            <a:ext cx="828675" cy="21526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68873556"/>
      </p:ext>
    </p:extLst>
  </p:cSld>
  <p:clrMapOvr>
    <a:masterClrMapping/>
  </p:clrMapOvr>
  <mc:AlternateContent xmlns:mc="http://schemas.openxmlformats.org/markup-compatibility/2006" xmlns:p14="http://schemas.microsoft.com/office/powerpoint/2010/main">
    <mc:Choice Requires="p14">
      <p:transition spd="slow" p14:dur="2000" advTm="32856"/>
    </mc:Choice>
    <mc:Fallback xmlns="">
      <p:transition spd="slow" advTm="3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93431" y="315629"/>
            <a:ext cx="8669840" cy="375571"/>
          </a:xfrm>
        </p:spPr>
        <p:txBody>
          <a:bodyPr/>
          <a:lstStyle/>
          <a:p>
            <a:br>
              <a:rPr lang="en-GB" sz="3600" dirty="0"/>
            </a:br>
            <a:r>
              <a:rPr lang="en-GB" sz="3600" dirty="0"/>
              <a:t>NHS Education for Scotland TURAS Resources</a:t>
            </a:r>
            <a:br>
              <a:rPr lang="en-GB" sz="3600" dirty="0"/>
            </a:br>
            <a:endParaRPr lang="en-GB" sz="3600"/>
          </a:p>
        </p:txBody>
      </p:sp>
      <p:sp>
        <p:nvSpPr>
          <p:cNvPr id="16" name="Content Placeholder 15"/>
          <p:cNvSpPr>
            <a:spLocks noGrp="1"/>
          </p:cNvSpPr>
          <p:nvPr>
            <p:ph sz="quarter" idx="12"/>
          </p:nvPr>
        </p:nvSpPr>
        <p:spPr>
          <a:xfrm>
            <a:off x="193432" y="1283153"/>
            <a:ext cx="8468560" cy="3541312"/>
          </a:xfrm>
        </p:spPr>
        <p:txBody>
          <a:bodyPr vert="horz" lIns="0" tIns="0" rIns="0" bIns="0" rtlCol="0" anchor="t">
            <a:noAutofit/>
          </a:bodyPr>
          <a:lstStyle/>
          <a:p>
            <a:r>
              <a:rPr lang="en-GB" sz="2800" dirty="0"/>
              <a:t>Frequently Asked Questions – TURAS learn</a:t>
            </a:r>
          </a:p>
          <a:p>
            <a:r>
              <a:rPr lang="en-GB" dirty="0">
                <a:hlinkClick r:id="rId5"/>
              </a:rPr>
              <a:t>ePad Frequently Asked Questions | Turas | Learn</a:t>
            </a:r>
            <a:endParaRPr lang="en-GB" dirty="0"/>
          </a:p>
          <a:p>
            <a:r>
              <a:rPr lang="en-GB" sz="2800" dirty="0" err="1">
                <a:ea typeface="Calibri"/>
                <a:cs typeface="Calibri"/>
              </a:rPr>
              <a:t>ePAD</a:t>
            </a:r>
            <a:r>
              <a:rPr lang="en-GB" sz="2800" dirty="0">
                <a:ea typeface="Calibri"/>
                <a:cs typeface="Calibri"/>
              </a:rPr>
              <a:t> forms flow – TURAS learn</a:t>
            </a:r>
            <a:endParaRPr lang="en-GB" sz="2800" dirty="0"/>
          </a:p>
          <a:p>
            <a:r>
              <a:rPr lang="en-GB" dirty="0">
                <a:ea typeface="+mn-lt"/>
                <a:cs typeface="+mn-lt"/>
                <a:hlinkClick r:id="rId6"/>
              </a:rPr>
              <a:t>ePAD Form Flows Updated 28 01 24 | Turas | Learn</a:t>
            </a:r>
            <a:endParaRPr lang="en-GB" dirty="0">
              <a:ea typeface="Calibri"/>
              <a:cs typeface="Calibri"/>
            </a:endParaRPr>
          </a:p>
          <a:p>
            <a:r>
              <a:rPr lang="en-GB" sz="2800" dirty="0">
                <a:ea typeface="Calibri"/>
                <a:cs typeface="Calibri"/>
              </a:rPr>
              <a:t>Scottish PAD guidance – TURAS learn </a:t>
            </a:r>
            <a:endParaRPr lang="en-GB" dirty="0">
              <a:ea typeface="+mn-lt"/>
              <a:cs typeface="+mn-lt"/>
            </a:endParaRPr>
          </a:p>
          <a:p>
            <a:r>
              <a:rPr lang="en-GB" dirty="0">
                <a:ea typeface="+mn-lt"/>
                <a:cs typeface="+mn-lt"/>
                <a:hlinkClick r:id="rId7"/>
              </a:rPr>
              <a:t>Scottish Practice Assessment Document (PAD) (paper and electronic) Guidance | Turas | Learn</a:t>
            </a:r>
            <a:endParaRPr lang="en-GB" dirty="0">
              <a:ea typeface="Calibri"/>
              <a:cs typeface="Calibri"/>
            </a:endParaRPr>
          </a:p>
          <a:p>
            <a:pPr marL="0" indent="0">
              <a:buNone/>
            </a:pPr>
            <a:endParaRPr lang="en-GB" sz="2800" dirty="0">
              <a:ea typeface="Calibri"/>
              <a:cs typeface="Calibri"/>
            </a:endParaRPr>
          </a:p>
          <a:p>
            <a:endParaRPr lang="en-GB" sz="2800" dirty="0">
              <a:ea typeface="Calibri"/>
              <a:cs typeface="Calibri"/>
            </a:endParaRPr>
          </a:p>
          <a:p>
            <a:endParaRPr lang="en-GB" sz="2800" dirty="0">
              <a:ea typeface="Calibri"/>
              <a:cs typeface="Calibri"/>
            </a:endParaRPr>
          </a:p>
          <a:p>
            <a:pPr>
              <a:buNone/>
            </a:pPr>
            <a:endParaRPr lang="en-GB" sz="2800" u="sng" dirty="0">
              <a:ea typeface="Calibri"/>
              <a:cs typeface="Calibri"/>
              <a:hlinkClick r:id="rId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94710102"/>
      </p:ext>
    </p:extLst>
  </p:cSld>
  <p:clrMapOvr>
    <a:masterClrMapping/>
  </p:clrMapOvr>
  <mc:AlternateContent xmlns:mc="http://schemas.openxmlformats.org/markup-compatibility/2006" xmlns:p14="http://schemas.microsoft.com/office/powerpoint/2010/main">
    <mc:Choice Requires="p14">
      <p:transition spd="slow" p14:dur="2000" advTm="36956"/>
    </mc:Choice>
    <mc:Fallback xmlns="">
      <p:transition spd="slow" advTm="3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sz="3600"/>
              <a:t>Aims and Outcomes </a:t>
            </a:r>
          </a:p>
        </p:txBody>
      </p:sp>
      <p:sp>
        <p:nvSpPr>
          <p:cNvPr id="6" name="Content Placeholder 10"/>
          <p:cNvSpPr>
            <a:spLocks noGrp="1"/>
          </p:cNvSpPr>
          <p:nvPr>
            <p:ph sz="quarter" idx="12"/>
          </p:nvPr>
        </p:nvSpPr>
        <p:spPr>
          <a:xfrm>
            <a:off x="239341" y="1008033"/>
            <a:ext cx="8416376" cy="3897701"/>
          </a:xfrm>
        </p:spPr>
        <p:txBody>
          <a:bodyPr vert="horz" lIns="0" tIns="0" rIns="0" bIns="0" rtlCol="0" anchor="t">
            <a:noAutofit/>
          </a:bodyPr>
          <a:lstStyle/>
          <a:p>
            <a:pPr marL="0" indent="0">
              <a:spcBef>
                <a:spcPts val="0"/>
              </a:spcBef>
              <a:spcAft>
                <a:spcPts val="600"/>
              </a:spcAft>
              <a:buNone/>
            </a:pPr>
            <a:r>
              <a:rPr lang="en-GB" sz="2800" dirty="0">
                <a:solidFill>
                  <a:srgbClr val="00B0F0"/>
                </a:solidFill>
              </a:rPr>
              <a:t>Aim:</a:t>
            </a:r>
          </a:p>
          <a:p>
            <a:pPr marL="457200" indent="-457200">
              <a:spcBef>
                <a:spcPts val="0"/>
              </a:spcBef>
              <a:spcAft>
                <a:spcPts val="600"/>
              </a:spcAft>
            </a:pPr>
            <a:r>
              <a:rPr lang="en-GB" sz="2800" dirty="0"/>
              <a:t>To provide Practice Supervisors and Practice Assessors (PS/PAs) with an overview of the </a:t>
            </a:r>
            <a:r>
              <a:rPr lang="en-GB" sz="2800" dirty="0" err="1"/>
              <a:t>ePAD</a:t>
            </a:r>
            <a:r>
              <a:rPr lang="en-GB" sz="2800" dirty="0"/>
              <a:t> </a:t>
            </a:r>
            <a:endParaRPr lang="en-GB" sz="2800" dirty="0">
              <a:ea typeface="Calibri"/>
              <a:cs typeface="Calibri"/>
            </a:endParaRPr>
          </a:p>
          <a:p>
            <a:pPr marL="0" indent="0">
              <a:spcBef>
                <a:spcPts val="0"/>
              </a:spcBef>
              <a:spcAft>
                <a:spcPts val="600"/>
              </a:spcAft>
              <a:buNone/>
            </a:pPr>
            <a:r>
              <a:rPr lang="en-GB" sz="2800" dirty="0">
                <a:solidFill>
                  <a:srgbClr val="00B0F0"/>
                </a:solidFill>
              </a:rPr>
              <a:t>Outcomes:</a:t>
            </a:r>
            <a:endParaRPr lang="en-GB" sz="2800" dirty="0">
              <a:solidFill>
                <a:srgbClr val="00B0F0"/>
              </a:solidFill>
              <a:ea typeface="Calibri"/>
              <a:cs typeface="Calibri"/>
            </a:endParaRPr>
          </a:p>
          <a:p>
            <a:pPr marL="457200" indent="-457200">
              <a:spcBef>
                <a:spcPts val="0"/>
              </a:spcBef>
              <a:spcAft>
                <a:spcPts val="600"/>
              </a:spcAft>
            </a:pPr>
            <a:r>
              <a:rPr lang="en-GB" sz="2800" dirty="0"/>
              <a:t>Share knowledge with colleagues around the </a:t>
            </a:r>
            <a:r>
              <a:rPr lang="en-GB" sz="2800" dirty="0" err="1"/>
              <a:t>ePAD</a:t>
            </a:r>
            <a:endParaRPr lang="en-GB" sz="2800" dirty="0">
              <a:ea typeface="Calibri"/>
              <a:cs typeface="Calibri"/>
            </a:endParaRPr>
          </a:p>
          <a:p>
            <a:pPr marL="457200" indent="-457200">
              <a:spcBef>
                <a:spcPts val="0"/>
              </a:spcBef>
              <a:spcAft>
                <a:spcPts val="600"/>
              </a:spcAft>
            </a:pPr>
            <a:r>
              <a:rPr lang="en-GB" sz="2800" dirty="0">
                <a:ea typeface="Calibri"/>
                <a:cs typeface="Calibri"/>
              </a:rPr>
              <a:t>Can describe </a:t>
            </a:r>
            <a:r>
              <a:rPr lang="en-GB" sz="2800" dirty="0" err="1">
                <a:ea typeface="Calibri"/>
                <a:cs typeface="Calibri"/>
              </a:rPr>
              <a:t>ePAD</a:t>
            </a:r>
            <a:r>
              <a:rPr lang="en-GB" sz="2800" dirty="0">
                <a:ea typeface="Calibri"/>
                <a:cs typeface="Calibri"/>
              </a:rPr>
              <a:t> functionality on TURAS</a:t>
            </a:r>
            <a:endParaRPr lang="en-GB" sz="2800" dirty="0"/>
          </a:p>
          <a:p>
            <a:pPr marL="457200" indent="-457200">
              <a:spcBef>
                <a:spcPts val="0"/>
              </a:spcBef>
              <a:spcAft>
                <a:spcPts val="600"/>
              </a:spcAft>
            </a:pPr>
            <a:r>
              <a:rPr lang="en-GB" sz="2800" dirty="0"/>
              <a:t>Identify avenues of support and further information</a:t>
            </a:r>
            <a:endParaRPr lang="en-GB" sz="2800" dirty="0">
              <a:ea typeface="Calibri"/>
              <a:cs typeface="Calibri"/>
            </a:endParaRPr>
          </a:p>
          <a:p>
            <a:pPr marL="0" indent="0">
              <a:spcBef>
                <a:spcPts val="0"/>
              </a:spcBef>
              <a:spcAft>
                <a:spcPts val="600"/>
              </a:spcAft>
              <a:buNone/>
            </a:pPr>
            <a:endParaRPr lang="en-GB" sz="2800" dirty="0"/>
          </a:p>
          <a:p>
            <a:pPr marL="0" indent="0">
              <a:spcBef>
                <a:spcPts val="0"/>
              </a:spcBef>
              <a:spcAft>
                <a:spcPts val="600"/>
              </a:spcAft>
              <a:buNone/>
            </a:pPr>
            <a:endParaRPr lang="en-GB"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010056680"/>
      </p:ext>
    </p:extLst>
  </p:cSld>
  <p:clrMapOvr>
    <a:masterClrMapping/>
  </p:clrMapOvr>
  <mc:AlternateContent xmlns:mc="http://schemas.openxmlformats.org/markup-compatibility/2006" xmlns:p14="http://schemas.microsoft.com/office/powerpoint/2010/main">
    <mc:Choice Requires="p14">
      <p:transition spd="slow" p14:dur="2000" advTm="21423"/>
    </mc:Choice>
    <mc:Fallback xmlns="">
      <p:transition spd="slow" advTm="2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93431" y="315629"/>
            <a:ext cx="8179983" cy="375571"/>
          </a:xfrm>
        </p:spPr>
        <p:txBody>
          <a:bodyPr/>
          <a:lstStyle/>
          <a:p>
            <a:r>
              <a:rPr lang="en-GB" sz="3600" err="1"/>
              <a:t>ePAD</a:t>
            </a:r>
            <a:endParaRPr lang="en-GB" sz="3600" err="1">
              <a:ea typeface="Calibri"/>
              <a:cs typeface="Calibri"/>
            </a:endParaRPr>
          </a:p>
        </p:txBody>
      </p:sp>
      <p:sp>
        <p:nvSpPr>
          <p:cNvPr id="16" name="Content Placeholder 15"/>
          <p:cNvSpPr>
            <a:spLocks noGrp="1"/>
          </p:cNvSpPr>
          <p:nvPr>
            <p:ph sz="quarter" idx="12"/>
          </p:nvPr>
        </p:nvSpPr>
        <p:spPr>
          <a:xfrm>
            <a:off x="197876" y="1288391"/>
            <a:ext cx="4614351" cy="3182083"/>
          </a:xfrm>
        </p:spPr>
        <p:txBody>
          <a:bodyPr vert="horz" lIns="0" tIns="0" rIns="0" bIns="0" rtlCol="0" anchor="t">
            <a:noAutofit/>
          </a:bodyPr>
          <a:lstStyle/>
          <a:p>
            <a:r>
              <a:rPr lang="en-GB" sz="2800"/>
              <a:t>Hosted on TURAS platform</a:t>
            </a:r>
          </a:p>
          <a:p>
            <a:r>
              <a:rPr lang="en-GB" sz="2800"/>
              <a:t>Student has TURAS account</a:t>
            </a:r>
            <a:endParaRPr lang="en-GB" sz="2800">
              <a:ea typeface="Calibri"/>
              <a:cs typeface="Calibri"/>
            </a:endParaRPr>
          </a:p>
          <a:p>
            <a:r>
              <a:rPr lang="en-GB" sz="2800"/>
              <a:t>PS/PA require a TURAS account to access</a:t>
            </a:r>
            <a:endParaRPr lang="en-GB" sz="2800">
              <a:ea typeface="Calibri"/>
              <a:cs typeface="Calibri"/>
            </a:endParaRPr>
          </a:p>
          <a:p>
            <a:r>
              <a:rPr lang="en-GB" sz="2800"/>
              <a:t>Accessible via phone, tablet or computer</a:t>
            </a:r>
            <a:endParaRPr lang="en-GB" sz="2800">
              <a:ea typeface="Calibri"/>
              <a:cs typeface="Calibri"/>
            </a:endParaRPr>
          </a:p>
          <a:p>
            <a:endParaRPr lang="en-GB" sz="2800"/>
          </a:p>
        </p:txBody>
      </p:sp>
      <p:pic>
        <p:nvPicPr>
          <p:cNvPr id="2" name="Picture 1" descr="Screenshot of the Training portfolio homepage on TURAS"/>
          <p:cNvPicPr>
            <a:picLocks noChangeAspect="1"/>
          </p:cNvPicPr>
          <p:nvPr/>
        </p:nvPicPr>
        <p:blipFill>
          <a:blip r:embed="rId5"/>
          <a:stretch>
            <a:fillRect/>
          </a:stretch>
        </p:blipFill>
        <p:spPr>
          <a:xfrm>
            <a:off x="5046150" y="1264358"/>
            <a:ext cx="3812035" cy="318348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794710102"/>
      </p:ext>
    </p:extLst>
  </p:cSld>
  <p:clrMapOvr>
    <a:masterClrMapping/>
  </p:clrMapOvr>
  <mc:AlternateContent xmlns:mc="http://schemas.openxmlformats.org/markup-compatibility/2006" xmlns:p14="http://schemas.microsoft.com/office/powerpoint/2010/main">
    <mc:Choice Requires="p14">
      <p:transition spd="slow" p14:dur="2000" advTm="36873"/>
    </mc:Choice>
    <mc:Fallback xmlns="">
      <p:transition spd="slow" advTm="3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a:t>Accessing </a:t>
            </a:r>
            <a:r>
              <a:rPr lang="en-GB" sz="3600" err="1"/>
              <a:t>ePAD</a:t>
            </a:r>
            <a:r>
              <a:rPr lang="en-GB" sz="3600"/>
              <a:t> </a:t>
            </a:r>
          </a:p>
        </p:txBody>
      </p:sp>
      <p:sp>
        <p:nvSpPr>
          <p:cNvPr id="4" name="Content Placeholder 3"/>
          <p:cNvSpPr>
            <a:spLocks noGrp="1"/>
          </p:cNvSpPr>
          <p:nvPr>
            <p:ph sz="quarter" idx="12"/>
          </p:nvPr>
        </p:nvSpPr>
        <p:spPr>
          <a:xfrm>
            <a:off x="253574" y="1264075"/>
            <a:ext cx="4291768" cy="3358551"/>
          </a:xfrm>
        </p:spPr>
        <p:txBody>
          <a:bodyPr vert="horz" lIns="0" tIns="0" rIns="0" bIns="0" rtlCol="0" anchor="t">
            <a:noAutofit/>
          </a:bodyPr>
          <a:lstStyle/>
          <a:p>
            <a:pPr>
              <a:spcBef>
                <a:spcPts val="1000"/>
              </a:spcBef>
              <a:buClr>
                <a:schemeClr val="accent1"/>
              </a:buClr>
              <a:buSzPct val="80000"/>
              <a:defRPr/>
            </a:pPr>
            <a:r>
              <a:rPr lang="en-GB" sz="2800">
                <a:latin typeface="Calibri"/>
                <a:ea typeface="Calibri"/>
                <a:cs typeface="Calibri"/>
              </a:rPr>
              <a:t>PS/PAs receives an email to confirm access and a prompt to log in via the TURAS Training Portfolio</a:t>
            </a:r>
          </a:p>
          <a:p>
            <a:pPr>
              <a:spcBef>
                <a:spcPts val="1000"/>
              </a:spcBef>
              <a:buClr>
                <a:schemeClr val="accent1"/>
              </a:buClr>
              <a:buSzPct val="80000"/>
              <a:defRPr/>
            </a:pPr>
            <a:r>
              <a:rPr lang="en-GB" sz="2800">
                <a:latin typeface="Calibri"/>
                <a:ea typeface="Calibri"/>
                <a:cs typeface="Calibri"/>
              </a:rPr>
              <a:t>Select student from the list </a:t>
            </a:r>
          </a:p>
          <a:p>
            <a:endParaRPr lang="en-GB" sz="2800"/>
          </a:p>
        </p:txBody>
      </p:sp>
      <p:pic>
        <p:nvPicPr>
          <p:cNvPr id="3" name="Picture 2" descr="Screen shot from TURAS which shows the role of the practitioner and a list of current and previous students to select from"/>
          <p:cNvPicPr>
            <a:picLocks noChangeAspect="1"/>
          </p:cNvPicPr>
          <p:nvPr/>
        </p:nvPicPr>
        <p:blipFill>
          <a:blip r:embed="rId5"/>
          <a:stretch>
            <a:fillRect/>
          </a:stretch>
        </p:blipFill>
        <p:spPr>
          <a:xfrm>
            <a:off x="4839988" y="1443822"/>
            <a:ext cx="3830941" cy="2262525"/>
          </a:xfrm>
          <a:prstGeom prst="rect">
            <a:avLst/>
          </a:prstGeom>
          <a:ln>
            <a:solidFill>
              <a:srgbClr val="4472C4"/>
            </a:solidFill>
          </a:ln>
        </p:spPr>
      </p:pic>
      <p:sp>
        <p:nvSpPr>
          <p:cNvPr id="6" name="Oval 5"/>
          <p:cNvSpPr/>
          <p:nvPr/>
        </p:nvSpPr>
        <p:spPr>
          <a:xfrm>
            <a:off x="4886326" y="2766412"/>
            <a:ext cx="599355" cy="3215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631"/>
    </mc:Choice>
    <mc:Fallback xmlns="">
      <p:transition spd="slow" advTm="5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a:t>Forms: Students</a:t>
            </a:r>
          </a:p>
        </p:txBody>
      </p:sp>
      <p:sp>
        <p:nvSpPr>
          <p:cNvPr id="4" name="Content Placeholder 3"/>
          <p:cNvSpPr>
            <a:spLocks noGrp="1"/>
          </p:cNvSpPr>
          <p:nvPr>
            <p:ph sz="quarter" idx="12"/>
          </p:nvPr>
        </p:nvSpPr>
        <p:spPr>
          <a:xfrm>
            <a:off x="276625" y="1277608"/>
            <a:ext cx="5754017" cy="3380117"/>
          </a:xfrm>
        </p:spPr>
        <p:txBody>
          <a:bodyPr vert="horz" lIns="0" tIns="0" rIns="0" bIns="0" rtlCol="0" anchor="t">
            <a:noAutofit/>
          </a:bodyPr>
          <a:lstStyle/>
          <a:p>
            <a:pPr>
              <a:spcBef>
                <a:spcPts val="1400"/>
              </a:spcBef>
              <a:spcAft>
                <a:spcPts val="300"/>
              </a:spcAft>
            </a:pPr>
            <a:r>
              <a:rPr lang="en-GB" sz="1800" dirty="0"/>
              <a:t>Students </a:t>
            </a:r>
            <a:r>
              <a:rPr lang="en-GB" sz="1800" u="sng" dirty="0"/>
              <a:t>need</a:t>
            </a:r>
            <a:r>
              <a:rPr lang="en-GB" sz="1800" dirty="0"/>
              <a:t> to complete the pre-placement activities in order for the </a:t>
            </a:r>
            <a:r>
              <a:rPr lang="en-GB" sz="1800" dirty="0" err="1"/>
              <a:t>ePAD</a:t>
            </a:r>
            <a:r>
              <a:rPr lang="en-GB" sz="1800" dirty="0"/>
              <a:t> to be completed.</a:t>
            </a:r>
            <a:endParaRPr lang="en-US" sz="1800" dirty="0">
              <a:ea typeface="Calibri"/>
              <a:cs typeface="Calibri"/>
            </a:endParaRPr>
          </a:p>
          <a:p>
            <a:pPr>
              <a:spcBef>
                <a:spcPts val="1400"/>
              </a:spcBef>
              <a:spcAft>
                <a:spcPts val="300"/>
              </a:spcAft>
            </a:pPr>
            <a:r>
              <a:rPr lang="en-GB" sz="1800" dirty="0"/>
              <a:t>The student adds PS/PA email address and role to the access management page</a:t>
            </a:r>
            <a:endParaRPr lang="en-GB" sz="1800" dirty="0">
              <a:ea typeface="Calibri"/>
              <a:cs typeface="Calibri"/>
            </a:endParaRPr>
          </a:p>
          <a:p>
            <a:pPr>
              <a:spcBef>
                <a:spcPts val="1400"/>
              </a:spcBef>
              <a:spcAft>
                <a:spcPts val="300"/>
              </a:spcAft>
            </a:pPr>
            <a:r>
              <a:rPr lang="en-GB" sz="1800" dirty="0"/>
              <a:t>This generates the access email to the PS/PA</a:t>
            </a:r>
            <a:endParaRPr lang="en-GB" sz="1800" dirty="0">
              <a:ea typeface="Calibri"/>
              <a:cs typeface="Calibri"/>
            </a:endParaRPr>
          </a:p>
          <a:p>
            <a:pPr>
              <a:spcBef>
                <a:spcPts val="1400"/>
              </a:spcBef>
              <a:spcAft>
                <a:spcPts val="300"/>
              </a:spcAft>
            </a:pPr>
            <a:r>
              <a:rPr lang="en-GB" sz="1800" dirty="0"/>
              <a:t>Students generate the Attendance Record which is submitted to the PS/PA for approval</a:t>
            </a:r>
            <a:endParaRPr lang="en-GB" sz="1800" dirty="0">
              <a:ea typeface="Calibri"/>
              <a:cs typeface="Calibri"/>
            </a:endParaRPr>
          </a:p>
          <a:p>
            <a:pPr>
              <a:spcBef>
                <a:spcPts val="1400"/>
              </a:spcBef>
              <a:spcAft>
                <a:spcPts val="300"/>
              </a:spcAft>
            </a:pPr>
            <a:r>
              <a:rPr lang="en-GB" sz="1800" dirty="0">
                <a:ea typeface="Calibri"/>
                <a:cs typeface="Calibri"/>
              </a:rPr>
              <a:t>Students create feedback from additional learning opportunities for selected PS</a:t>
            </a:r>
          </a:p>
          <a:p>
            <a:endParaRPr lang="en-GB" sz="1800" dirty="0"/>
          </a:p>
          <a:p>
            <a:endParaRPr lang="en-GB" sz="1800" dirty="0">
              <a:ea typeface="Calibri"/>
              <a:cs typeface="Calibri"/>
            </a:endParaRPr>
          </a:p>
          <a:p>
            <a:endParaRPr lang="en-GB" sz="1800" dirty="0"/>
          </a:p>
          <a:p>
            <a:endParaRPr lang="en-GB" sz="1800" dirty="0"/>
          </a:p>
          <a:p>
            <a:endParaRPr lang="en-GB" sz="1800" dirty="0">
              <a:ea typeface="Calibri"/>
              <a:cs typeface="Calibri"/>
            </a:endParaRPr>
          </a:p>
        </p:txBody>
      </p:sp>
      <p:pic>
        <p:nvPicPr>
          <p:cNvPr id="6" name="Picture 5" descr="Screenshot from TURAS showing a Student's view to create forms"/>
          <p:cNvPicPr>
            <a:picLocks noChangeAspect="1"/>
          </p:cNvPicPr>
          <p:nvPr/>
        </p:nvPicPr>
        <p:blipFill>
          <a:blip r:embed="rId5"/>
          <a:stretch>
            <a:fillRect/>
          </a:stretch>
        </p:blipFill>
        <p:spPr>
          <a:xfrm>
            <a:off x="6325227" y="1109915"/>
            <a:ext cx="2562365" cy="3027287"/>
          </a:xfrm>
          <a:prstGeom prst="rect">
            <a:avLst/>
          </a:prstGeom>
        </p:spPr>
      </p:pic>
      <p:sp>
        <p:nvSpPr>
          <p:cNvPr id="7" name="Rectangle 6"/>
          <p:cNvSpPr/>
          <p:nvPr/>
        </p:nvSpPr>
        <p:spPr>
          <a:xfrm>
            <a:off x="6325226" y="1109915"/>
            <a:ext cx="2562366" cy="337705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018"/>
    </mc:Choice>
    <mc:Fallback xmlns="">
      <p:transition spd="slow" advTm="93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a:t>Forms: PS/PA </a:t>
            </a:r>
          </a:p>
        </p:txBody>
      </p:sp>
      <p:sp>
        <p:nvSpPr>
          <p:cNvPr id="4" name="Content Placeholder 3"/>
          <p:cNvSpPr>
            <a:spLocks noGrp="1"/>
          </p:cNvSpPr>
          <p:nvPr>
            <p:ph sz="quarter" idx="12"/>
          </p:nvPr>
        </p:nvSpPr>
        <p:spPr>
          <a:xfrm>
            <a:off x="284310" y="1359034"/>
            <a:ext cx="5002306" cy="3390900"/>
          </a:xfrm>
        </p:spPr>
        <p:txBody>
          <a:bodyPr vert="horz" lIns="0" tIns="0" rIns="0" bIns="0" rtlCol="0" anchor="t">
            <a:noAutofit/>
          </a:bodyPr>
          <a:lstStyle/>
          <a:p>
            <a:pPr>
              <a:buNone/>
            </a:pPr>
            <a:r>
              <a:rPr lang="en-GB" sz="1800"/>
              <a:t>PS/PAs create the following forms:</a:t>
            </a:r>
          </a:p>
          <a:p>
            <a:pPr lvl="0"/>
            <a:r>
              <a:rPr lang="en-GB" sz="1800"/>
              <a:t>Orientation and preliminary meeting</a:t>
            </a:r>
            <a:endParaRPr lang="en-GB" sz="1800">
              <a:ea typeface="Calibri"/>
              <a:cs typeface="Calibri"/>
            </a:endParaRPr>
          </a:p>
          <a:p>
            <a:pPr lvl="0"/>
            <a:r>
              <a:rPr lang="en-GB" sz="1800"/>
              <a:t>Interim feedback meeting</a:t>
            </a:r>
            <a:endParaRPr lang="en-GB" sz="1800">
              <a:ea typeface="Calibri"/>
              <a:cs typeface="Calibri"/>
            </a:endParaRPr>
          </a:p>
          <a:p>
            <a:pPr lvl="0"/>
            <a:r>
              <a:rPr lang="en-GB" sz="1800"/>
              <a:t>Service-User feedback</a:t>
            </a:r>
            <a:endParaRPr lang="en-GB" sz="1800">
              <a:ea typeface="Calibri"/>
              <a:cs typeface="Calibri"/>
            </a:endParaRPr>
          </a:p>
          <a:p>
            <a:r>
              <a:rPr lang="en-GB" sz="1800"/>
              <a:t>Final Performance Assessment </a:t>
            </a:r>
            <a:endParaRPr lang="en-GB" sz="1800">
              <a:ea typeface="Calibri"/>
              <a:cs typeface="Calibri"/>
            </a:endParaRPr>
          </a:p>
          <a:p>
            <a:r>
              <a:rPr lang="en-GB" sz="1800"/>
              <a:t>Confirmation of Completion </a:t>
            </a:r>
            <a:endParaRPr lang="en-GB" sz="1800">
              <a:ea typeface="Calibri"/>
              <a:cs typeface="Calibri"/>
            </a:endParaRPr>
          </a:p>
          <a:p>
            <a:r>
              <a:rPr lang="en-GB" sz="1800"/>
              <a:t>Development Support Plan </a:t>
            </a:r>
            <a:endParaRPr lang="en-GB" sz="1800">
              <a:ea typeface="Calibri"/>
              <a:cs typeface="Calibri"/>
            </a:endParaRPr>
          </a:p>
          <a:p>
            <a:r>
              <a:rPr lang="en-GB" sz="1800"/>
              <a:t>Additional notes</a:t>
            </a:r>
            <a:endParaRPr lang="en-GB" sz="1800">
              <a:ea typeface="Calibri"/>
              <a:cs typeface="Calibri"/>
            </a:endParaRPr>
          </a:p>
          <a:p>
            <a:r>
              <a:rPr lang="en-GB" sz="1800"/>
              <a:t>Risk Assessments still to be completed on paper (with PEF support).</a:t>
            </a:r>
          </a:p>
        </p:txBody>
      </p:sp>
      <p:pic>
        <p:nvPicPr>
          <p:cNvPr id="7" name="Picture 6" descr="Screenshot from TURAS to show a the PS/PA view to creating the Orientation and preliminary meeting form"/>
          <p:cNvPicPr>
            <a:picLocks noChangeAspect="1"/>
          </p:cNvPicPr>
          <p:nvPr/>
        </p:nvPicPr>
        <p:blipFill>
          <a:blip r:embed="rId5"/>
          <a:stretch>
            <a:fillRect/>
          </a:stretch>
        </p:blipFill>
        <p:spPr>
          <a:xfrm>
            <a:off x="5522530" y="1044741"/>
            <a:ext cx="3351366" cy="3835068"/>
          </a:xfrm>
          <a:prstGeom prst="rect">
            <a:avLst/>
          </a:prstGeom>
        </p:spPr>
      </p:pic>
      <p:sp>
        <p:nvSpPr>
          <p:cNvPr id="8" name="Rectangle 7"/>
          <p:cNvSpPr/>
          <p:nvPr/>
        </p:nvSpPr>
        <p:spPr>
          <a:xfrm>
            <a:off x="5522530" y="1044741"/>
            <a:ext cx="3351366" cy="383506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22615705"/>
      </p:ext>
    </p:extLst>
  </p:cSld>
  <p:clrMapOvr>
    <a:masterClrMapping/>
  </p:clrMapOvr>
  <mc:AlternateContent xmlns:mc="http://schemas.openxmlformats.org/markup-compatibility/2006" xmlns:p14="http://schemas.microsoft.com/office/powerpoint/2010/main">
    <mc:Choice Requires="p14">
      <p:transition spd="slow" p14:dur="2000" advTm="71678"/>
    </mc:Choice>
    <mc:Fallback xmlns="">
      <p:transition spd="slow" advTm="7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F283-DA37-C23C-C674-3CDC79CBBDE6}"/>
              </a:ext>
            </a:extLst>
          </p:cNvPr>
          <p:cNvSpPr>
            <a:spLocks noGrp="1"/>
          </p:cNvSpPr>
          <p:nvPr>
            <p:ph type="title"/>
          </p:nvPr>
        </p:nvSpPr>
        <p:spPr/>
        <p:txBody>
          <a:bodyPr/>
          <a:lstStyle/>
          <a:p>
            <a:r>
              <a:rPr lang="en-GB" sz="3600">
                <a:ea typeface="Calibri"/>
                <a:cs typeface="Calibri"/>
              </a:rPr>
              <a:t>Forms: Development Support Plan</a:t>
            </a:r>
          </a:p>
        </p:txBody>
      </p:sp>
      <p:pic>
        <p:nvPicPr>
          <p:cNvPr id="11" name="Content Placeholder 10" descr="A blue and yellow rectangular box with yellow squares&#10;&#10;AI-generated content may be incorrect.">
            <a:extLst>
              <a:ext uri="{FF2B5EF4-FFF2-40B4-BE49-F238E27FC236}">
                <a16:creationId xmlns:a16="http://schemas.microsoft.com/office/drawing/2014/main" id="{DE81F460-3556-CAD7-BC4A-1AB699142091}"/>
              </a:ext>
            </a:extLst>
          </p:cNvPr>
          <p:cNvPicPr>
            <a:picLocks noGrp="1" noChangeAspect="1"/>
          </p:cNvPicPr>
          <p:nvPr>
            <p:ph sz="quarter" idx="12"/>
          </p:nvPr>
        </p:nvPicPr>
        <p:blipFill>
          <a:blip r:embed="rId5"/>
          <a:stretch>
            <a:fillRect/>
          </a:stretch>
        </p:blipFill>
        <p:spPr>
          <a:xfrm>
            <a:off x="5681449" y="1100571"/>
            <a:ext cx="3170218" cy="3733800"/>
          </a:xfrm>
        </p:spPr>
      </p:pic>
      <p:sp>
        <p:nvSpPr>
          <p:cNvPr id="12" name="TextBox 11">
            <a:extLst>
              <a:ext uri="{FF2B5EF4-FFF2-40B4-BE49-F238E27FC236}">
                <a16:creationId xmlns:a16="http://schemas.microsoft.com/office/drawing/2014/main" id="{F51BDBEB-362A-A4AA-31EE-3A3523E8171D}"/>
              </a:ext>
            </a:extLst>
          </p:cNvPr>
          <p:cNvSpPr txBox="1"/>
          <p:nvPr/>
        </p:nvSpPr>
        <p:spPr>
          <a:xfrm>
            <a:off x="166646" y="1282589"/>
            <a:ext cx="5060372" cy="35189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
              </a:spcBef>
              <a:buFont typeface="Arial"/>
              <a:buChar char="•"/>
            </a:pPr>
            <a:r>
              <a:rPr lang="en-US">
                <a:solidFill>
                  <a:srgbClr val="004685"/>
                </a:solidFill>
                <a:ea typeface="Calibri"/>
                <a:cs typeface="Calibri"/>
              </a:rPr>
              <a:t>Development Support Plan (DSP)created by PEF/CHEF/PS/PA/AA in 'Create Forms'</a:t>
            </a:r>
            <a:endParaRPr lang="en-US">
              <a:ea typeface="Calibri"/>
              <a:cs typeface="Calibri"/>
            </a:endParaRPr>
          </a:p>
          <a:p>
            <a:pPr marL="285750" indent="-285750">
              <a:spcBef>
                <a:spcPts val="100"/>
              </a:spcBef>
              <a:buFont typeface="Arial"/>
              <a:buChar char="•"/>
            </a:pPr>
            <a:endParaRPr lang="en-US">
              <a:solidFill>
                <a:srgbClr val="004685"/>
              </a:solidFill>
              <a:ea typeface="Calibri"/>
              <a:cs typeface="Calibri"/>
            </a:endParaRPr>
          </a:p>
          <a:p>
            <a:pPr marL="285750" indent="-285750">
              <a:spcBef>
                <a:spcPts val="100"/>
              </a:spcBef>
              <a:buFont typeface="Arial,Sans-Serif"/>
              <a:buChar char="•"/>
            </a:pPr>
            <a:r>
              <a:rPr lang="en-US">
                <a:solidFill>
                  <a:srgbClr val="004685"/>
                </a:solidFill>
                <a:ea typeface="Calibri"/>
                <a:cs typeface="Calibri"/>
              </a:rPr>
              <a:t>The DSP lasts for the </a:t>
            </a:r>
            <a:r>
              <a:rPr lang="en-US" u="sng">
                <a:solidFill>
                  <a:srgbClr val="004685"/>
                </a:solidFill>
                <a:ea typeface="Calibri"/>
                <a:cs typeface="Calibri"/>
              </a:rPr>
              <a:t>entire</a:t>
            </a:r>
            <a:r>
              <a:rPr lang="en-US">
                <a:solidFill>
                  <a:srgbClr val="004685"/>
                </a:solidFill>
                <a:ea typeface="Calibri"/>
                <a:cs typeface="Calibri"/>
              </a:rPr>
              <a:t> Part</a:t>
            </a:r>
            <a:endParaRPr lang="en-US">
              <a:ea typeface="Calibri"/>
              <a:cs typeface="Calibri"/>
            </a:endParaRPr>
          </a:p>
          <a:p>
            <a:pPr marL="285750" indent="-285750">
              <a:spcBef>
                <a:spcPts val="100"/>
              </a:spcBef>
              <a:buFont typeface="Arial"/>
              <a:buChar char="•"/>
            </a:pPr>
            <a:endParaRPr lang="en-US">
              <a:solidFill>
                <a:srgbClr val="004685"/>
              </a:solidFill>
              <a:ea typeface="Calibri"/>
              <a:cs typeface="Calibri"/>
            </a:endParaRPr>
          </a:p>
          <a:p>
            <a:pPr marL="285750" indent="-285750">
              <a:spcBef>
                <a:spcPts val="100"/>
              </a:spcBef>
              <a:buFont typeface="Arial"/>
              <a:buChar char="•"/>
            </a:pPr>
            <a:r>
              <a:rPr lang="en-US">
                <a:solidFill>
                  <a:srgbClr val="004685"/>
                </a:solidFill>
                <a:ea typeface="Calibri"/>
                <a:cs typeface="Calibri"/>
              </a:rPr>
              <a:t>Development needs and specific area(s) can be added by PEF/CHEF/PS/PA/AA</a:t>
            </a:r>
          </a:p>
          <a:p>
            <a:pPr marL="285750" indent="-285750">
              <a:spcBef>
                <a:spcPts val="100"/>
              </a:spcBef>
              <a:buFont typeface="Arial"/>
              <a:buChar char="•"/>
            </a:pPr>
            <a:endParaRPr lang="en-US">
              <a:solidFill>
                <a:srgbClr val="004685"/>
              </a:solidFill>
              <a:ea typeface="Calibri"/>
              <a:cs typeface="Calibri"/>
            </a:endParaRPr>
          </a:p>
          <a:p>
            <a:pPr marL="285750" indent="-285750">
              <a:spcBef>
                <a:spcPts val="100"/>
              </a:spcBef>
              <a:buFont typeface="Arial"/>
              <a:buChar char="•"/>
            </a:pPr>
            <a:r>
              <a:rPr lang="en-US">
                <a:solidFill>
                  <a:srgbClr val="004685"/>
                </a:solidFill>
                <a:ea typeface="Calibri"/>
                <a:cs typeface="Calibri"/>
              </a:rPr>
              <a:t>Creator of DSP sends to student to 'acknowledge'</a:t>
            </a:r>
          </a:p>
          <a:p>
            <a:pPr marL="285750" indent="-285750">
              <a:spcBef>
                <a:spcPts val="100"/>
              </a:spcBef>
              <a:buFont typeface="Arial"/>
              <a:buChar char="•"/>
            </a:pPr>
            <a:endParaRPr lang="en-US">
              <a:solidFill>
                <a:srgbClr val="004685"/>
              </a:solidFill>
              <a:ea typeface="Calibri"/>
              <a:cs typeface="Calibri"/>
            </a:endParaRPr>
          </a:p>
          <a:p>
            <a:pPr marL="285750" indent="-285750">
              <a:spcBef>
                <a:spcPts val="100"/>
              </a:spcBef>
              <a:buFont typeface="Arial"/>
              <a:buChar char="•"/>
            </a:pPr>
            <a:r>
              <a:rPr lang="en-US">
                <a:solidFill>
                  <a:srgbClr val="004685"/>
                </a:solidFill>
                <a:ea typeface="Calibri"/>
                <a:cs typeface="Calibri"/>
              </a:rPr>
              <a:t>Once acknowledged by student a development need cannot be amended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93550442"/>
      </p:ext>
    </p:extLst>
  </p:cSld>
  <p:clrMapOvr>
    <a:masterClrMapping/>
  </p:clrMapOvr>
  <mc:AlternateContent xmlns:mc="http://schemas.openxmlformats.org/markup-compatibility/2006" xmlns:p14="http://schemas.microsoft.com/office/powerpoint/2010/main">
    <mc:Choice Requires="p14">
      <p:transition spd="slow" p14:dur="2000" advTm="54908"/>
    </mc:Choice>
    <mc:Fallback xmlns="">
      <p:transition spd="slow" advTm="5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6787-F68B-DDA6-0FC0-A0A39D13E201}"/>
              </a:ext>
            </a:extLst>
          </p:cNvPr>
          <p:cNvSpPr>
            <a:spLocks noGrp="1"/>
          </p:cNvSpPr>
          <p:nvPr>
            <p:ph type="title"/>
          </p:nvPr>
        </p:nvSpPr>
        <p:spPr/>
        <p:txBody>
          <a:bodyPr/>
          <a:lstStyle/>
          <a:p>
            <a:r>
              <a:rPr lang="en-GB" sz="3600">
                <a:ea typeface="Calibri"/>
                <a:cs typeface="Calibri"/>
              </a:rPr>
              <a:t>Forms: Development Support Plan-sign off</a:t>
            </a:r>
            <a:endParaRPr lang="en-US" sz="3600"/>
          </a:p>
        </p:txBody>
      </p:sp>
      <p:pic>
        <p:nvPicPr>
          <p:cNvPr id="5" name="Content Placeholder 4" descr="A screenshot of a computer&#10;&#10;AI-generated content may be incorrect.">
            <a:extLst>
              <a:ext uri="{FF2B5EF4-FFF2-40B4-BE49-F238E27FC236}">
                <a16:creationId xmlns:a16="http://schemas.microsoft.com/office/drawing/2014/main" id="{A5F8E3CA-EB5F-4779-7440-F1EE1C659DE1}"/>
              </a:ext>
            </a:extLst>
          </p:cNvPr>
          <p:cNvPicPr>
            <a:picLocks noGrp="1" noChangeAspect="1"/>
          </p:cNvPicPr>
          <p:nvPr>
            <p:ph sz="quarter" idx="12"/>
          </p:nvPr>
        </p:nvPicPr>
        <p:blipFill>
          <a:blip r:embed="rId5"/>
          <a:stretch>
            <a:fillRect/>
          </a:stretch>
        </p:blipFill>
        <p:spPr>
          <a:xfrm>
            <a:off x="4471725" y="1123112"/>
            <a:ext cx="4404317" cy="2147137"/>
          </a:xfrm>
        </p:spPr>
      </p:pic>
      <p:sp>
        <p:nvSpPr>
          <p:cNvPr id="6" name="TextBox 5">
            <a:extLst>
              <a:ext uri="{FF2B5EF4-FFF2-40B4-BE49-F238E27FC236}">
                <a16:creationId xmlns:a16="http://schemas.microsoft.com/office/drawing/2014/main" id="{B6CEFAF2-559E-CD3F-4A17-A2684626B439}"/>
              </a:ext>
            </a:extLst>
          </p:cNvPr>
          <p:cNvSpPr txBox="1"/>
          <p:nvPr/>
        </p:nvSpPr>
        <p:spPr>
          <a:xfrm>
            <a:off x="218209" y="935182"/>
            <a:ext cx="4135580" cy="39703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solidFill>
                <a:srgbClr val="004685"/>
              </a:solidFill>
              <a:ea typeface="Calibri"/>
              <a:cs typeface="Calibri"/>
            </a:endParaRPr>
          </a:p>
          <a:p>
            <a:pPr marL="285750" indent="-285750">
              <a:buFont typeface="Arial"/>
              <a:buChar char="•"/>
            </a:pPr>
            <a:r>
              <a:rPr lang="en-US" u="sng">
                <a:solidFill>
                  <a:srgbClr val="004685"/>
                </a:solidFill>
                <a:ea typeface="Calibri"/>
                <a:cs typeface="Calibri"/>
              </a:rPr>
              <a:t>Additional</a:t>
            </a:r>
            <a:r>
              <a:rPr lang="en-US">
                <a:solidFill>
                  <a:srgbClr val="004685"/>
                </a:solidFill>
                <a:ea typeface="Calibri"/>
                <a:cs typeface="Calibri"/>
              </a:rPr>
              <a:t> development needs may be added by PEF/CHEF/PS/PA/AA</a:t>
            </a:r>
          </a:p>
          <a:p>
            <a:pPr marL="285750" indent="-285750">
              <a:buFont typeface="Arial"/>
              <a:buChar char="•"/>
            </a:pPr>
            <a:endParaRPr lang="en-US">
              <a:solidFill>
                <a:srgbClr val="004685"/>
              </a:solidFill>
              <a:ea typeface="Calibri"/>
              <a:cs typeface="Calibri"/>
            </a:endParaRPr>
          </a:p>
          <a:p>
            <a:pPr marL="285750" indent="-285750">
              <a:buFont typeface="Arial"/>
              <a:buChar char="•"/>
            </a:pPr>
            <a:r>
              <a:rPr lang="en-US">
                <a:solidFill>
                  <a:srgbClr val="004685"/>
                </a:solidFill>
                <a:ea typeface="Calibri"/>
                <a:cs typeface="Calibri"/>
              </a:rPr>
              <a:t>Learning Resources/Actions, evidence of achievement and review date may all be amended until achieved</a:t>
            </a:r>
          </a:p>
          <a:p>
            <a:pPr marL="285750" indent="-285750">
              <a:buFont typeface="Arial"/>
              <a:buChar char="•"/>
            </a:pPr>
            <a:endParaRPr lang="en-US">
              <a:solidFill>
                <a:srgbClr val="004685"/>
              </a:solidFill>
              <a:ea typeface="Calibri"/>
              <a:cs typeface="Calibri"/>
            </a:endParaRPr>
          </a:p>
          <a:p>
            <a:pPr marL="285750" indent="-285750">
              <a:buFont typeface="Arial"/>
              <a:buChar char="•"/>
            </a:pPr>
            <a:r>
              <a:rPr lang="en-US">
                <a:solidFill>
                  <a:srgbClr val="004685"/>
                </a:solidFill>
                <a:ea typeface="Calibri"/>
                <a:cs typeface="Calibri"/>
              </a:rPr>
              <a:t>Once achievement is attained the development need can be signed off</a:t>
            </a:r>
          </a:p>
          <a:p>
            <a:pPr marL="285750" indent="-285750">
              <a:buFont typeface="Arial"/>
              <a:buChar char="•"/>
            </a:pPr>
            <a:endParaRPr lang="en-US">
              <a:solidFill>
                <a:srgbClr val="004685"/>
              </a:solidFill>
              <a:ea typeface="Calibri"/>
              <a:cs typeface="Calibri"/>
            </a:endParaRPr>
          </a:p>
          <a:p>
            <a:pPr marL="285750" indent="-285750">
              <a:buFont typeface="Arial"/>
              <a:buChar char="•"/>
            </a:pPr>
            <a:r>
              <a:rPr lang="en-US">
                <a:solidFill>
                  <a:srgbClr val="004685"/>
                </a:solidFill>
                <a:ea typeface="Calibri"/>
                <a:cs typeface="Calibri"/>
              </a:rPr>
              <a:t>Best practice is to ensure DSP is signed as 'acknowledged' by student prior to leaving placement</a:t>
            </a:r>
          </a:p>
        </p:txBody>
      </p:sp>
      <p:pic>
        <p:nvPicPr>
          <p:cNvPr id="8" name="Picture 7" descr="A screenshot of a computer&#10;&#10;AI-generated content may be incorrect.">
            <a:extLst>
              <a:ext uri="{FF2B5EF4-FFF2-40B4-BE49-F238E27FC236}">
                <a16:creationId xmlns:a16="http://schemas.microsoft.com/office/drawing/2014/main" id="{5F03F16D-9FB7-A90B-D86A-EB35D71B6DE4}"/>
              </a:ext>
            </a:extLst>
          </p:cNvPr>
          <p:cNvPicPr>
            <a:picLocks noChangeAspect="1"/>
          </p:cNvPicPr>
          <p:nvPr/>
        </p:nvPicPr>
        <p:blipFill>
          <a:blip r:embed="rId6"/>
          <a:stretch>
            <a:fillRect/>
          </a:stretch>
        </p:blipFill>
        <p:spPr>
          <a:xfrm>
            <a:off x="4468090" y="3409463"/>
            <a:ext cx="4405746" cy="1452236"/>
          </a:xfrm>
          <a:prstGeom prst="rect">
            <a:avLst/>
          </a:prstGeom>
        </p:spPr>
      </p:pic>
      <p:sp>
        <p:nvSpPr>
          <p:cNvPr id="9" name="Rectangle 8">
            <a:extLst>
              <a:ext uri="{FF2B5EF4-FFF2-40B4-BE49-F238E27FC236}">
                <a16:creationId xmlns:a16="http://schemas.microsoft.com/office/drawing/2014/main" id="{893AA559-8321-86A4-6C8C-04A9BBC97474}"/>
              </a:ext>
            </a:extLst>
          </p:cNvPr>
          <p:cNvSpPr/>
          <p:nvPr/>
        </p:nvSpPr>
        <p:spPr>
          <a:xfrm>
            <a:off x="4468092" y="3413415"/>
            <a:ext cx="4405744" cy="1413162"/>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415825668"/>
      </p:ext>
    </p:extLst>
  </p:cSld>
  <p:clrMapOvr>
    <a:masterClrMapping/>
  </p:clrMapOvr>
  <mc:AlternateContent xmlns:mc="http://schemas.openxmlformats.org/markup-compatibility/2006" xmlns:p14="http://schemas.microsoft.com/office/powerpoint/2010/main">
    <mc:Choice Requires="p14">
      <p:transition spd="slow" p14:dur="2000" advTm="34687"/>
    </mc:Choice>
    <mc:Fallback xmlns="">
      <p:transition spd="slow" advTm="34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56" y="265497"/>
            <a:ext cx="8390535" cy="315415"/>
          </a:xfrm>
        </p:spPr>
        <p:txBody>
          <a:bodyPr/>
          <a:lstStyle/>
          <a:p>
            <a:r>
              <a:rPr lang="en-GB"/>
              <a:t>Platforms and Proficiencies </a:t>
            </a:r>
          </a:p>
        </p:txBody>
      </p:sp>
      <p:sp>
        <p:nvSpPr>
          <p:cNvPr id="4" name="Content Placeholder 3"/>
          <p:cNvSpPr>
            <a:spLocks noGrp="1"/>
          </p:cNvSpPr>
          <p:nvPr>
            <p:ph sz="quarter" idx="12"/>
          </p:nvPr>
        </p:nvSpPr>
        <p:spPr>
          <a:xfrm>
            <a:off x="98494" y="1146623"/>
            <a:ext cx="4472108" cy="3390900"/>
          </a:xfrm>
        </p:spPr>
        <p:txBody>
          <a:bodyPr vert="horz" lIns="0" tIns="0" rIns="0" bIns="0" rtlCol="0" anchor="t">
            <a:noAutofit/>
          </a:bodyPr>
          <a:lstStyle/>
          <a:p>
            <a:pPr>
              <a:spcBef>
                <a:spcPts val="1000"/>
              </a:spcBef>
              <a:buClr>
                <a:schemeClr val="accent1"/>
              </a:buClr>
              <a:buSzPct val="80000"/>
              <a:defRPr/>
            </a:pPr>
            <a:r>
              <a:rPr lang="en-GB" sz="2800">
                <a:solidFill>
                  <a:srgbClr val="014380"/>
                </a:solidFill>
                <a:latin typeface="Calibri"/>
                <a:ea typeface="Calibri"/>
                <a:cs typeface="Calibri"/>
              </a:rPr>
              <a:t>NMC Platform and proficiencies listed; and progress bar</a:t>
            </a:r>
          </a:p>
          <a:p>
            <a:pPr>
              <a:spcBef>
                <a:spcPts val="1000"/>
              </a:spcBef>
              <a:buClr>
                <a:schemeClr val="accent1"/>
              </a:buClr>
              <a:buSzPct val="80000"/>
              <a:defRPr/>
            </a:pPr>
            <a:r>
              <a:rPr lang="en-GB" sz="2800">
                <a:solidFill>
                  <a:srgbClr val="014380"/>
                </a:solidFill>
                <a:latin typeface="Calibri"/>
                <a:ea typeface="Calibri"/>
                <a:cs typeface="Calibri"/>
              </a:rPr>
              <a:t>Hover on "</a:t>
            </a:r>
            <a:r>
              <a:rPr lang="en-GB" sz="2800" b="1">
                <a:solidFill>
                  <a:srgbClr val="014380"/>
                </a:solidFill>
                <a:latin typeface="Calibri"/>
                <a:ea typeface="Calibri"/>
                <a:cs typeface="Calibri"/>
              </a:rPr>
              <a:t>Demonstrates"</a:t>
            </a:r>
            <a:r>
              <a:rPr lang="en-GB" sz="2800">
                <a:solidFill>
                  <a:srgbClr val="014380"/>
                </a:solidFill>
                <a:latin typeface="Calibri"/>
                <a:ea typeface="Calibri"/>
                <a:cs typeface="Calibri"/>
              </a:rPr>
              <a:t> to reveal examples of evidence </a:t>
            </a:r>
          </a:p>
          <a:p>
            <a:pPr>
              <a:spcBef>
                <a:spcPts val="1000"/>
              </a:spcBef>
              <a:buClr>
                <a:schemeClr val="accent1"/>
              </a:buClr>
              <a:buSzPct val="80000"/>
              <a:defRPr/>
            </a:pPr>
            <a:r>
              <a:rPr lang="en-GB" sz="2800">
                <a:solidFill>
                  <a:srgbClr val="014380"/>
                </a:solidFill>
                <a:latin typeface="Calibri"/>
                <a:ea typeface="Calibri"/>
                <a:cs typeface="Calibri"/>
              </a:rPr>
              <a:t>Click </a:t>
            </a:r>
            <a:r>
              <a:rPr lang="en-GB" sz="2800" b="1">
                <a:solidFill>
                  <a:srgbClr val="014380"/>
                </a:solidFill>
                <a:latin typeface="Calibri"/>
                <a:ea typeface="Calibri"/>
                <a:cs typeface="Calibri"/>
              </a:rPr>
              <a:t>"Achieved"</a:t>
            </a:r>
            <a:r>
              <a:rPr lang="en-GB" sz="2800">
                <a:solidFill>
                  <a:srgbClr val="014380"/>
                </a:solidFill>
                <a:latin typeface="Calibri"/>
                <a:ea typeface="Calibri"/>
                <a:cs typeface="Calibri"/>
              </a:rPr>
              <a:t>, </a:t>
            </a:r>
            <a:r>
              <a:rPr lang="en-GB" sz="2800" b="1">
                <a:solidFill>
                  <a:srgbClr val="014380"/>
                </a:solidFill>
                <a:latin typeface="Calibri"/>
                <a:ea typeface="Calibri"/>
                <a:cs typeface="Calibri"/>
              </a:rPr>
              <a:t>"Save Changes"</a:t>
            </a:r>
            <a:r>
              <a:rPr lang="en-GB" sz="2800">
                <a:solidFill>
                  <a:srgbClr val="014380"/>
                </a:solidFill>
                <a:latin typeface="Calibri"/>
                <a:ea typeface="Calibri"/>
                <a:cs typeface="Calibri"/>
              </a:rPr>
              <a:t> and </a:t>
            </a:r>
            <a:r>
              <a:rPr lang="en-GB" sz="2800" b="1">
                <a:solidFill>
                  <a:srgbClr val="014380"/>
                </a:solidFill>
                <a:latin typeface="Calibri"/>
                <a:ea typeface="Calibri"/>
                <a:cs typeface="Calibri"/>
              </a:rPr>
              <a:t>"Confirm"</a:t>
            </a:r>
          </a:p>
          <a:p>
            <a:endParaRPr lang="en-GB" sz="2800"/>
          </a:p>
        </p:txBody>
      </p:sp>
      <p:pic>
        <p:nvPicPr>
          <p:cNvPr id="8" name="Picture 7"/>
          <p:cNvPicPr>
            <a:picLocks noChangeAspect="1"/>
          </p:cNvPicPr>
          <p:nvPr/>
        </p:nvPicPr>
        <p:blipFill>
          <a:blip r:embed="rId5"/>
          <a:stretch>
            <a:fillRect/>
          </a:stretch>
        </p:blipFill>
        <p:spPr>
          <a:xfrm>
            <a:off x="4757306" y="1146048"/>
            <a:ext cx="3906806" cy="3500157"/>
          </a:xfrm>
          <a:prstGeom prst="rect">
            <a:avLst/>
          </a:prstGeom>
          <a:ln>
            <a:solidFill>
              <a:srgbClr val="004685"/>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532"/>
    </mc:Choice>
    <mc:Fallback xmlns="">
      <p:transition spd="slow" advTm="78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Custom 12">
      <a:dk1>
        <a:srgbClr val="565456"/>
      </a:dk1>
      <a:lt1>
        <a:sysClr val="window" lastClr="FFFFFF"/>
      </a:lt1>
      <a:dk2>
        <a:srgbClr val="1B4C87"/>
      </a:dk2>
      <a:lt2>
        <a:srgbClr val="009FE2"/>
      </a:lt2>
      <a:accent1>
        <a:srgbClr val="00704A"/>
      </a:accent1>
      <a:accent2>
        <a:srgbClr val="F8971D"/>
      </a:accent2>
      <a:accent3>
        <a:srgbClr val="C6006F"/>
      </a:accent3>
      <a:accent4>
        <a:srgbClr val="78278B"/>
      </a:accent4>
      <a:accent5>
        <a:srgbClr val="B30838"/>
      </a:accent5>
      <a:accent6>
        <a:srgbClr val="7AC143"/>
      </a:accent6>
      <a:hlink>
        <a:srgbClr val="009FE2"/>
      </a:hlink>
      <a:folHlink>
        <a:srgbClr val="1B4C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ing Presentation for Board" id="{F68CDD88-C11B-48F8-9772-B8AAA3601428}" vid="{9EFEADEC-4BA7-42F5-B618-FB32723B77FD}"/>
    </a:ext>
  </a:extLst>
</a:theme>
</file>

<file path=ppt/theme/theme2.xml><?xml version="1.0" encoding="utf-8"?>
<a:theme xmlns:a="http://schemas.openxmlformats.org/drawingml/2006/main" name="2_Office Theme">
  <a:themeElements>
    <a:clrScheme name="Custom 12">
      <a:dk1>
        <a:srgbClr val="565456"/>
      </a:dk1>
      <a:lt1>
        <a:sysClr val="window" lastClr="FFFFFF"/>
      </a:lt1>
      <a:dk2>
        <a:srgbClr val="1B4C87"/>
      </a:dk2>
      <a:lt2>
        <a:srgbClr val="009FE2"/>
      </a:lt2>
      <a:accent1>
        <a:srgbClr val="00704A"/>
      </a:accent1>
      <a:accent2>
        <a:srgbClr val="F8971D"/>
      </a:accent2>
      <a:accent3>
        <a:srgbClr val="C6006F"/>
      </a:accent3>
      <a:accent4>
        <a:srgbClr val="78278B"/>
      </a:accent4>
      <a:accent5>
        <a:srgbClr val="B30838"/>
      </a:accent5>
      <a:accent6>
        <a:srgbClr val="7AC143"/>
      </a:accent6>
      <a:hlink>
        <a:srgbClr val="009FE2"/>
      </a:hlink>
      <a:folHlink>
        <a:srgbClr val="1B4C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ing Presentation for Board" id="{F68CDD88-C11B-48F8-9772-B8AAA3601428}" vid="{9EFEADEC-4BA7-42F5-B618-FB32723B77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5803DF3CD2E74786F02FFB7FA66B2A" ma:contentTypeVersion="27" ma:contentTypeDescription="Create a new document." ma:contentTypeScope="" ma:versionID="c0e285bbd65a9fbe02ae3564974c9ef0">
  <xsd:schema xmlns:xsd="http://www.w3.org/2001/XMLSchema" xmlns:xs="http://www.w3.org/2001/XMLSchema" xmlns:p="http://schemas.microsoft.com/office/2006/metadata/properties" xmlns:ns2="b5de336a-7463-4491-931b-06f050a82c48" xmlns:ns3="2245d160-fdeb-4d48-8dfd-6ccd392b8950" targetNamespace="http://schemas.microsoft.com/office/2006/metadata/properties" ma:root="true" ma:fieldsID="77b2fd89096684664cd63d5deeb50a82" ns2:_="" ns3:_="">
    <xsd:import namespace="b5de336a-7463-4491-931b-06f050a82c48"/>
    <xsd:import namespace="2245d160-fdeb-4d48-8dfd-6ccd392b89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Location" minOccurs="0"/>
                <xsd:element ref="ns2:b6a9fe90-7692-4b6a-b100-5c0df4aad324CountryOrRegion" minOccurs="0"/>
                <xsd:element ref="ns2:b6a9fe90-7692-4b6a-b100-5c0df4aad324State" minOccurs="0"/>
                <xsd:element ref="ns2:b6a9fe90-7692-4b6a-b100-5c0df4aad324City" minOccurs="0"/>
                <xsd:element ref="ns2:b6a9fe90-7692-4b6a-b100-5c0df4aad324PostalCode" minOccurs="0"/>
                <xsd:element ref="ns2:b6a9fe90-7692-4b6a-b100-5c0df4aad324Street" minOccurs="0"/>
                <xsd:element ref="ns2:b6a9fe90-7692-4b6a-b100-5c0df4aad324GeoLoc" minOccurs="0"/>
                <xsd:element ref="ns2:b6a9fe90-7692-4b6a-b100-5c0df4aad324DispName"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de336a-7463-4491-931b-06f050a82c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Location" ma:index="23" nillable="true" ma:displayName="Location" ma:format="Dropdown" ma:hidden="true" ma:internalName="Location" ma:readOnly="false">
      <xsd:simpleType>
        <xsd:restriction base="dms:Unknown"/>
      </xsd:simpleType>
    </xsd:element>
    <xsd:element name="b6a9fe90-7692-4b6a-b100-5c0df4aad324CountryOrRegion" ma:index="24" nillable="true" ma:displayName="Location: Country/Region" ma:hidden="true" ma:internalName="CountryOrRegion" ma:readOnly="true">
      <xsd:simpleType>
        <xsd:restriction base="dms:Text"/>
      </xsd:simpleType>
    </xsd:element>
    <xsd:element name="b6a9fe90-7692-4b6a-b100-5c0df4aad324State" ma:index="25" nillable="true" ma:displayName="Location: State" ma:hidden="true" ma:internalName="State" ma:readOnly="true">
      <xsd:simpleType>
        <xsd:restriction base="dms:Text"/>
      </xsd:simpleType>
    </xsd:element>
    <xsd:element name="b6a9fe90-7692-4b6a-b100-5c0df4aad324City" ma:index="26" nillable="true" ma:displayName="Location: City" ma:hidden="true" ma:internalName="City" ma:readOnly="true">
      <xsd:simpleType>
        <xsd:restriction base="dms:Text"/>
      </xsd:simpleType>
    </xsd:element>
    <xsd:element name="b6a9fe90-7692-4b6a-b100-5c0df4aad324PostalCode" ma:index="27" nillable="true" ma:displayName="Location: Postal Code" ma:hidden="true" ma:internalName="PostalCode" ma:readOnly="true">
      <xsd:simpleType>
        <xsd:restriction base="dms:Text"/>
      </xsd:simpleType>
    </xsd:element>
    <xsd:element name="b6a9fe90-7692-4b6a-b100-5c0df4aad324Street" ma:index="28" nillable="true" ma:displayName="Location: Street" ma:hidden="true" ma:internalName="Street" ma:readOnly="true">
      <xsd:simpleType>
        <xsd:restriction base="dms:Text"/>
      </xsd:simpleType>
    </xsd:element>
    <xsd:element name="b6a9fe90-7692-4b6a-b100-5c0df4aad324GeoLoc" ma:index="29" nillable="true" ma:displayName="Location: Coordinates" ma:hidden="true" ma:internalName="GeoLoc" ma:readOnly="true">
      <xsd:simpleType>
        <xsd:restriction base="dms:Unknown"/>
      </xsd:simpleType>
    </xsd:element>
    <xsd:element name="b6a9fe90-7692-4b6a-b100-5c0df4aad324DispName" ma:index="30" nillable="true" ma:displayName="Location: Name" ma:hidden="true" ma:internalName="DispName" ma:readOnly="true">
      <xsd:simpleType>
        <xsd:restriction base="dms:Text"/>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45d160-fdeb-4d48-8dfd-6ccd392b8950"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7dc82867-6792-427e-996d-76cb0be837c8}" ma:internalName="TaxCatchAll" ma:readOnly="false" ma:showField="CatchAllData" ma:web="2245d160-fdeb-4d48-8dfd-6ccd392b89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45d160-fdeb-4d48-8dfd-6ccd392b8950" xsi:nil="true"/>
    <lcf76f155ced4ddcb4097134ff3c332f xmlns="b5de336a-7463-4491-931b-06f050a82c48">
      <Terms xmlns="http://schemas.microsoft.com/office/infopath/2007/PartnerControls"/>
    </lcf76f155ced4ddcb4097134ff3c332f>
    <Location xmlns="b5de336a-7463-4491-931b-06f050a82c48" xsi:nil="true"/>
    <SharedWithUsers xmlns="2245d160-fdeb-4d48-8dfd-6ccd392b895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65FF57-5966-4C67-AA16-47390144C0D5}"/>
</file>

<file path=customXml/itemProps2.xml><?xml version="1.0" encoding="utf-8"?>
<ds:datastoreItem xmlns:ds="http://schemas.openxmlformats.org/officeDocument/2006/customXml" ds:itemID="{607FCB93-7797-4234-8677-9CD568EECFE0}">
  <ds:schemaRefs>
    <ds:schemaRef ds:uri="http://purl.org/dc/dcmitype/"/>
    <ds:schemaRef ds:uri="http://purl.org/dc/elements/1.1/"/>
    <ds:schemaRef ds:uri="http://www.w3.org/XML/1998/namespace"/>
    <ds:schemaRef ds:uri="http://schemas.microsoft.com/office/2006/documentManagement/types"/>
    <ds:schemaRef ds:uri="2d685e6b-68ef-46de-bf6c-d4d00792c824"/>
    <ds:schemaRef ds:uri="http://schemas.microsoft.com/office/infopath/2007/PartnerControls"/>
    <ds:schemaRef ds:uri="http://schemas.microsoft.com/office/2006/metadata/properties"/>
    <ds:schemaRef ds:uri="http://purl.org/dc/terms/"/>
    <ds:schemaRef ds:uri="http://schemas.openxmlformats.org/package/2006/metadata/core-properties"/>
    <ds:schemaRef ds:uri="4442bde8-3b9a-412f-bffa-98aaf5709b6b"/>
    <ds:schemaRef ds:uri="25793f7a-a37b-4e1c-b9fe-39e28de9fedb"/>
  </ds:schemaRefs>
</ds:datastoreItem>
</file>

<file path=customXml/itemProps3.xml><?xml version="1.0" encoding="utf-8"?>
<ds:datastoreItem xmlns:ds="http://schemas.openxmlformats.org/officeDocument/2006/customXml" ds:itemID="{BAFEE1AE-4128-496B-ACCD-A73763ACAD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who we are what we do</Template>
  <TotalTime>274</TotalTime>
  <Words>1985</Words>
  <Application>Microsoft Office PowerPoint</Application>
  <PresentationFormat>On-screen Show (16:9)</PresentationFormat>
  <Paragraphs>190</Paragraphs>
  <Slides>13</Slides>
  <Notes>13</Notes>
  <HiddenSlides>0</HiddenSlides>
  <MMClips>13</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1_Office Theme</vt:lpstr>
      <vt:lpstr>2_Office Theme</vt:lpstr>
      <vt:lpstr>PowerPoint Presentation</vt:lpstr>
      <vt:lpstr>Aims and Outcomes </vt:lpstr>
      <vt:lpstr>ePAD</vt:lpstr>
      <vt:lpstr>Accessing ePAD </vt:lpstr>
      <vt:lpstr>Forms: Students</vt:lpstr>
      <vt:lpstr>Forms: PS/PA </vt:lpstr>
      <vt:lpstr>Forms: Development Support Plan</vt:lpstr>
      <vt:lpstr>Forms: Development Support Plan-sign off</vt:lpstr>
      <vt:lpstr>Platforms and Proficiencies </vt:lpstr>
      <vt:lpstr>Evidencing Achievement:  Skills &amp; Procedures</vt:lpstr>
      <vt:lpstr>Weekly Attendance Record</vt:lpstr>
      <vt:lpstr> Support </vt:lpstr>
      <vt:lpstr> NHS Education for Scotland TURAS Resources </vt:lpstr>
    </vt:vector>
  </TitlesOfParts>
  <Company>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we are, what we do</dc:title>
  <dc:creator>NHS Tayside, Lanarkshire, GGC and GNJH</dc:creator>
  <cp:lastModifiedBy>Lyle, Heather</cp:lastModifiedBy>
  <cp:revision>376</cp:revision>
  <cp:lastPrinted>2017-09-06T13:57:19Z</cp:lastPrinted>
  <dcterms:created xsi:type="dcterms:W3CDTF">2017-08-22T14:27:19Z</dcterms:created>
  <dcterms:modified xsi:type="dcterms:W3CDTF">2025-08-25T11:24:04Z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0x010100615803DF3CD2E74786F02FFB7FA66B2A</vt:lpwstr>
  </property>
  <property fmtid="{D5CDD505-2E9C-101B-9397-08002B2CF9AE}" pid="3" name="MediaServiceImageTags">
    <vt:lpwstr/>
  </property>
  <property fmtid="{D5CDD505-2E9C-101B-9397-08002B2CF9AE}" pid="4" name="Order">
    <vt:lpwstr>321600.000000000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