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77" r:id="rId3"/>
    <p:sldId id="268" r:id="rId4"/>
    <p:sldId id="259" r:id="rId5"/>
    <p:sldId id="260" r:id="rId6"/>
    <p:sldId id="275" r:id="rId7"/>
    <p:sldId id="273" r:id="rId8"/>
    <p:sldId id="262" r:id="rId9"/>
    <p:sldId id="274" r:id="rId10"/>
    <p:sldId id="266" r:id="rId11"/>
    <p:sldId id="276" r:id="rId12"/>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88" autoAdjust="0"/>
    <p:restoredTop sz="72401" autoAdjust="0"/>
  </p:normalViewPr>
  <p:slideViewPr>
    <p:cSldViewPr>
      <p:cViewPr varScale="1">
        <p:scale>
          <a:sx n="46" d="100"/>
          <a:sy n="46" d="100"/>
        </p:scale>
        <p:origin x="1900" y="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06" y="36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374316C-8B1B-45C0-BC52-1DCC77B07F81}" type="datetimeFigureOut">
              <a:rPr lang="en-GB"/>
              <a:pPr>
                <a:defRPr/>
              </a:pPr>
              <a:t>01/05/2025</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D078018-7511-4826-9AAD-D6C18C2B2314}" type="slidenum">
              <a:rPr lang="en-GB"/>
              <a:pPr>
                <a:defRPr/>
              </a:pPr>
              <a:t>‹#›</a:t>
            </a:fld>
            <a:endParaRPr lang="en-GB" dirty="0"/>
          </a:p>
        </p:txBody>
      </p:sp>
    </p:spTree>
    <p:extLst>
      <p:ext uri="{BB962C8B-B14F-4D97-AF65-F5344CB8AC3E}">
        <p14:creationId xmlns:p14="http://schemas.microsoft.com/office/powerpoint/2010/main" val="36237614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GB" dirty="0"/>
              <a:t>Introduce yourself and your partner facilitator.</a:t>
            </a:r>
          </a:p>
          <a:p>
            <a:pPr eaLnBrk="1" hangingPunct="1">
              <a:spcBef>
                <a:spcPct val="0"/>
              </a:spcBef>
              <a:buFontTx/>
              <a:buChar char="•"/>
            </a:pPr>
            <a:r>
              <a:rPr lang="en-GB" dirty="0"/>
              <a:t>Explain your role is to work with them to achieve the objectives and outcomes for the session</a:t>
            </a:r>
          </a:p>
          <a:p>
            <a:pPr eaLnBrk="1" hangingPunct="1">
              <a:spcBef>
                <a:spcPct val="0"/>
              </a:spcBef>
              <a:buFontTx/>
              <a:buChar char="•"/>
            </a:pPr>
            <a:r>
              <a:rPr lang="en-GB" dirty="0"/>
              <a:t>Highlight a core purpose is to have them discuss, share and question – not just listen</a:t>
            </a:r>
          </a:p>
          <a:p>
            <a:pPr eaLnBrk="1" hangingPunct="1">
              <a:spcBef>
                <a:spcPct val="0"/>
              </a:spcBef>
              <a:buFontTx/>
              <a:buChar char="•"/>
            </a:pPr>
            <a:r>
              <a:rPr lang="en-GB" dirty="0"/>
              <a:t>Let them know you will open for wider discussion and questions at the end of each key area</a:t>
            </a:r>
          </a:p>
          <a:p>
            <a:pPr eaLnBrk="1" hangingPunct="1">
              <a:spcBef>
                <a:spcPct val="0"/>
              </a:spcBef>
            </a:pPr>
            <a:endParaRPr lang="en-GB" dirty="0"/>
          </a:p>
          <a:p>
            <a:pPr eaLnBrk="1" hangingPunct="1">
              <a:spcBef>
                <a:spcPct val="0"/>
              </a:spcBef>
            </a:pPr>
            <a:r>
              <a:rPr lang="en-GB" b="1" dirty="0"/>
              <a:t>NB</a:t>
            </a:r>
          </a:p>
          <a:p>
            <a:pPr eaLnBrk="1" hangingPunct="1">
              <a:spcBef>
                <a:spcPct val="0"/>
              </a:spcBef>
              <a:buFontTx/>
              <a:buChar char="•"/>
            </a:pPr>
            <a:r>
              <a:rPr lang="en-GB" dirty="0"/>
              <a:t>Foundation Management Programme – participants already know each other</a:t>
            </a:r>
          </a:p>
          <a:p>
            <a:pPr eaLnBrk="1" hangingPunct="1">
              <a:spcBef>
                <a:spcPct val="0"/>
              </a:spcBef>
              <a:buFontTx/>
              <a:buChar char="•"/>
            </a:pPr>
            <a:r>
              <a:rPr lang="en-GB" dirty="0"/>
              <a:t>(Open sessions - </a:t>
            </a:r>
            <a:r>
              <a:rPr lang="en-GB" b="1" dirty="0"/>
              <a:t>ACTIVITY</a:t>
            </a:r>
            <a:r>
              <a:rPr lang="en-GB" dirty="0"/>
              <a:t> - delegates introduce themselves)</a:t>
            </a:r>
          </a:p>
          <a:p>
            <a:pPr eaLnBrk="1" hangingPunct="1">
              <a:spcBef>
                <a:spcPct val="0"/>
              </a:spcBef>
              <a:buFontTx/>
              <a:buChar char="•"/>
            </a:pPr>
            <a:r>
              <a:rPr lang="en-GB" dirty="0"/>
              <a:t>(Open sessions – also confirm fire alarm test, toilets, mobile phones)</a:t>
            </a:r>
          </a:p>
          <a:p>
            <a:pPr eaLnBrk="1" hangingPunct="1">
              <a:spcBef>
                <a:spcPct val="0"/>
              </a:spcBef>
            </a:pPr>
            <a:endParaRPr lang="en-GB" dirty="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E5473A-1241-4040-9022-B848A7E2F1C8}" type="slidenum">
              <a:rPr lang="en-GB">
                <a:cs typeface="Arial" charset="0"/>
              </a:rPr>
              <a:pPr fontAlgn="base">
                <a:spcBef>
                  <a:spcPct val="0"/>
                </a:spcBef>
                <a:spcAft>
                  <a:spcPct val="0"/>
                </a:spcAft>
                <a:defRPr/>
              </a:pPr>
              <a:t>1</a:t>
            </a:fld>
            <a:endParaRPr lang="en-GB">
              <a:cs typeface="Arial" charset="0"/>
            </a:endParaRPr>
          </a:p>
        </p:txBody>
      </p:sp>
    </p:spTree>
    <p:extLst>
      <p:ext uri="{BB962C8B-B14F-4D97-AF65-F5344CB8AC3E}">
        <p14:creationId xmlns:p14="http://schemas.microsoft.com/office/powerpoint/2010/main" val="795172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endParaRPr lang="en-GB"/>
          </a:p>
          <a:p>
            <a:pPr eaLnBrk="1" hangingPunct="1">
              <a:spcBef>
                <a:spcPct val="0"/>
              </a:spcBef>
            </a:pPr>
            <a:endParaRPr lang="en-GB"/>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155EC3-DD23-4154-B1FA-28E004BA6C46}" type="slidenum">
              <a:rPr lang="en-GB">
                <a:cs typeface="Arial" charset="0"/>
              </a:rPr>
              <a:pPr fontAlgn="base">
                <a:spcBef>
                  <a:spcPct val="0"/>
                </a:spcBef>
                <a:spcAft>
                  <a:spcPct val="0"/>
                </a:spcAft>
                <a:defRPr/>
              </a:pPr>
              <a:t>10</a:t>
            </a:fld>
            <a:endParaRPr lang="en-GB">
              <a:cs typeface="Arial" charset="0"/>
            </a:endParaRPr>
          </a:p>
        </p:txBody>
      </p:sp>
    </p:spTree>
    <p:extLst>
      <p:ext uri="{BB962C8B-B14F-4D97-AF65-F5344CB8AC3E}">
        <p14:creationId xmlns:p14="http://schemas.microsoft.com/office/powerpoint/2010/main" val="3763749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2D078018-7511-4826-9AAD-D6C18C2B2314}" type="slidenum">
              <a:rPr lang="en-GB" smtClean="0"/>
              <a:pPr>
                <a:defRPr/>
              </a:pPr>
              <a:t>11</a:t>
            </a:fld>
            <a:endParaRPr lang="en-GB" dirty="0"/>
          </a:p>
        </p:txBody>
      </p:sp>
    </p:spTree>
    <p:extLst>
      <p:ext uri="{BB962C8B-B14F-4D97-AF65-F5344CB8AC3E}">
        <p14:creationId xmlns:p14="http://schemas.microsoft.com/office/powerpoint/2010/main" val="730875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dirty="0"/>
              <a:t>We will introduce and explain the</a:t>
            </a:r>
            <a:r>
              <a:rPr lang="en-GB" baseline="0" dirty="0"/>
              <a:t> key aspects of the </a:t>
            </a:r>
            <a:r>
              <a:rPr lang="en-GB" dirty="0"/>
              <a:t>Partnership model</a:t>
            </a:r>
            <a:r>
              <a:rPr lang="en-GB" baseline="0" dirty="0"/>
              <a:t> to both encourage and enable you to engage effectively with </a:t>
            </a:r>
            <a:r>
              <a:rPr lang="en-GB" baseline="0"/>
              <a:t>Partnership working.</a:t>
            </a:r>
            <a:endParaRPr lang="en-GB" dirty="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8E2598-BE53-4E32-BDDC-8E90C9FF765E}" type="slidenum">
              <a:rPr lang="en-GB">
                <a:cs typeface="Arial" charset="0"/>
              </a:rPr>
              <a:pPr fontAlgn="base">
                <a:spcBef>
                  <a:spcPct val="0"/>
                </a:spcBef>
                <a:spcAft>
                  <a:spcPct val="0"/>
                </a:spcAft>
                <a:defRPr/>
              </a:pPr>
              <a:t>2</a:t>
            </a:fld>
            <a:endParaRPr lang="en-GB">
              <a:cs typeface="Arial" charset="0"/>
            </a:endParaRPr>
          </a:p>
        </p:txBody>
      </p:sp>
    </p:spTree>
    <p:extLst>
      <p:ext uri="{BB962C8B-B14F-4D97-AF65-F5344CB8AC3E}">
        <p14:creationId xmlns:p14="http://schemas.microsoft.com/office/powerpoint/2010/main" val="2499109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xfrm>
            <a:off x="686062" y="4728940"/>
            <a:ext cx="5438140" cy="4466987"/>
          </a:xfrm>
          <a:noFill/>
        </p:spPr>
        <p:txBody>
          <a:bodyPr wrap="square" numCol="1" anchor="t" anchorCtr="0" compatLnSpc="1">
            <a:prstTxWarp prst="textNoShape">
              <a:avLst/>
            </a:prstTxWarp>
            <a:normAutofit fontScale="92500" lnSpcReduction="20000"/>
          </a:bodyPr>
          <a:lstStyle/>
          <a:p>
            <a:pPr eaLnBrk="1" hangingPunct="1">
              <a:spcBef>
                <a:spcPct val="0"/>
              </a:spcBef>
            </a:pPr>
            <a:r>
              <a:rPr lang="en-US" dirty="0"/>
              <a:t>For background you may wish to briefly introduce this topic as one most people in the room will be familiar with - already covered as part of Foundation Management </a:t>
            </a:r>
            <a:r>
              <a:rPr lang="en-US" dirty="0" err="1"/>
              <a:t>Programme</a:t>
            </a:r>
            <a:r>
              <a:rPr lang="en-US" dirty="0"/>
              <a:t>.  (Slides 5 and 6 are optional and can be used in Open Sessions)</a:t>
            </a:r>
          </a:p>
          <a:p>
            <a:pPr eaLnBrk="1" hangingPunct="1">
              <a:spcBef>
                <a:spcPct val="0"/>
              </a:spcBef>
            </a:pPr>
            <a:endParaRPr lang="en-US" dirty="0"/>
          </a:p>
          <a:p>
            <a:pPr eaLnBrk="1" hangingPunct="1">
              <a:spcBef>
                <a:spcPct val="0"/>
              </a:spcBef>
            </a:pPr>
            <a:r>
              <a:rPr lang="en-US" b="1" dirty="0"/>
              <a:t>ACTIVITY</a:t>
            </a:r>
            <a:r>
              <a:rPr lang="en-US" dirty="0"/>
              <a:t> – Ask for a few key principles relating to Staff Governance.  Keep this ‘light’ (not  a test) and accept responses in an encouraging manner.</a:t>
            </a:r>
            <a:endParaRPr lang="en-GB" dirty="0"/>
          </a:p>
          <a:p>
            <a:pPr eaLnBrk="1" hangingPunct="1">
              <a:spcBef>
                <a:spcPct val="0"/>
              </a:spcBef>
            </a:pPr>
            <a:endParaRPr lang="en-GB" dirty="0"/>
          </a:p>
          <a:p>
            <a:pPr eaLnBrk="1" hangingPunct="1">
              <a:spcBef>
                <a:spcPct val="0"/>
              </a:spcBef>
            </a:pPr>
            <a:r>
              <a:rPr lang="en-GB" dirty="0"/>
              <a:t>Probably don’t need to use the following when this session is part of the Foundation Management Programme.</a:t>
            </a:r>
          </a:p>
          <a:p>
            <a:pPr eaLnBrk="1" hangingPunct="1">
              <a:spcBef>
                <a:spcPct val="0"/>
              </a:spcBef>
            </a:pPr>
            <a:r>
              <a:rPr lang="en-GB" dirty="0"/>
              <a:t>NHS Boards are required by the NHS Reform (Scotland) Act 2004 to comply with the Staff Governance Standard.</a:t>
            </a:r>
          </a:p>
          <a:p>
            <a:pPr eaLnBrk="1" hangingPunct="1">
              <a:spcBef>
                <a:spcPct val="0"/>
              </a:spcBef>
            </a:pPr>
            <a:r>
              <a:rPr lang="en-GB" b="1" dirty="0"/>
              <a:t>The Standard requires all NHS Boards to demonstrate that staff are:</a:t>
            </a:r>
            <a:r>
              <a:rPr lang="en-GB" dirty="0"/>
              <a:t> </a:t>
            </a:r>
          </a:p>
          <a:p>
            <a:pPr eaLnBrk="1" hangingPunct="1">
              <a:spcBef>
                <a:spcPct val="0"/>
              </a:spcBef>
              <a:buFontTx/>
              <a:buChar char="•"/>
            </a:pPr>
            <a:r>
              <a:rPr lang="en-GB" dirty="0"/>
              <a:t>well informed;</a:t>
            </a:r>
          </a:p>
          <a:p>
            <a:pPr eaLnBrk="1" hangingPunct="1">
              <a:spcBef>
                <a:spcPct val="0"/>
              </a:spcBef>
              <a:buFontTx/>
              <a:buChar char="•"/>
            </a:pPr>
            <a:r>
              <a:rPr lang="en-GB" dirty="0"/>
              <a:t>appropriately trained and developed;</a:t>
            </a:r>
          </a:p>
          <a:p>
            <a:pPr eaLnBrk="1" hangingPunct="1">
              <a:spcBef>
                <a:spcPct val="0"/>
              </a:spcBef>
              <a:buFontTx/>
              <a:buChar char="•"/>
            </a:pPr>
            <a:r>
              <a:rPr lang="en-GB" dirty="0"/>
              <a:t>involved in decisions;</a:t>
            </a:r>
          </a:p>
          <a:p>
            <a:pPr eaLnBrk="1" hangingPunct="1">
              <a:spcBef>
                <a:spcPct val="0"/>
              </a:spcBef>
              <a:buFontTx/>
              <a:buChar char="•"/>
            </a:pPr>
            <a:r>
              <a:rPr lang="en-GB" dirty="0"/>
              <a:t>treated fairly and consistently, with dignity and respect, in an environment where diversity is valued; and</a:t>
            </a:r>
          </a:p>
          <a:p>
            <a:pPr eaLnBrk="1" hangingPunct="1">
              <a:spcBef>
                <a:spcPct val="0"/>
              </a:spcBef>
              <a:buFontTx/>
              <a:buChar char="•"/>
            </a:pPr>
            <a:r>
              <a:rPr lang="en-GB" dirty="0"/>
              <a:t>provided with a continuously improving and safe working environment, promoting the health and wellbeing of staff, patients and the wider community.</a:t>
            </a:r>
          </a:p>
          <a:p>
            <a:pPr eaLnBrk="1" hangingPunct="1">
              <a:spcBef>
                <a:spcPct val="0"/>
              </a:spcBef>
            </a:pPr>
            <a:endParaRPr lang="en-GB" b="1" dirty="0"/>
          </a:p>
          <a:p>
            <a:pPr eaLnBrk="1" hangingPunct="1">
              <a:spcBef>
                <a:spcPct val="0"/>
              </a:spcBef>
            </a:pPr>
            <a:r>
              <a:rPr lang="en-GB" b="1" dirty="0"/>
              <a:t>The Standard also requires all staff to:</a:t>
            </a:r>
            <a:r>
              <a:rPr lang="en-GB" dirty="0"/>
              <a:t> </a:t>
            </a:r>
          </a:p>
          <a:p>
            <a:pPr eaLnBrk="1" hangingPunct="1">
              <a:spcBef>
                <a:spcPct val="0"/>
              </a:spcBef>
              <a:buFontTx/>
              <a:buChar char="•"/>
            </a:pPr>
            <a:r>
              <a:rPr lang="en-GB" dirty="0"/>
              <a:t>keep themselves up to date with developments relevant to their job within the organisation;</a:t>
            </a:r>
          </a:p>
          <a:p>
            <a:pPr eaLnBrk="1" hangingPunct="1">
              <a:spcBef>
                <a:spcPct val="0"/>
              </a:spcBef>
              <a:buFontTx/>
              <a:buChar char="•"/>
            </a:pPr>
            <a:r>
              <a:rPr lang="en-GB" dirty="0"/>
              <a:t>commit to continuous personal and professional development;</a:t>
            </a:r>
          </a:p>
          <a:p>
            <a:pPr eaLnBrk="1" hangingPunct="1">
              <a:spcBef>
                <a:spcPct val="0"/>
              </a:spcBef>
              <a:buFontTx/>
              <a:buChar char="•"/>
            </a:pPr>
            <a:r>
              <a:rPr lang="en-GB" dirty="0"/>
              <a:t>adhere to the standards set by their regulatory bodies;</a:t>
            </a:r>
          </a:p>
          <a:p>
            <a:pPr eaLnBrk="1" hangingPunct="1">
              <a:spcBef>
                <a:spcPct val="0"/>
              </a:spcBef>
              <a:buFontTx/>
              <a:buChar char="•"/>
            </a:pPr>
            <a:r>
              <a:rPr lang="en-GB" dirty="0"/>
              <a:t>actively participate in discussions on issues that affect them either directly or via their trade union/professional organisation;</a:t>
            </a:r>
          </a:p>
          <a:p>
            <a:pPr eaLnBrk="1" hangingPunct="1">
              <a:spcBef>
                <a:spcPct val="0"/>
              </a:spcBef>
              <a:buFontTx/>
              <a:buChar char="•"/>
            </a:pPr>
            <a:r>
              <a:rPr lang="en-GB" dirty="0"/>
              <a:t>treat all staff and patients with dignity and respect while valuing diversity; and</a:t>
            </a:r>
          </a:p>
          <a:p>
            <a:pPr eaLnBrk="1" hangingPunct="1">
              <a:spcBef>
                <a:spcPct val="0"/>
              </a:spcBef>
              <a:buFontTx/>
              <a:buChar char="•"/>
            </a:pPr>
            <a:r>
              <a:rPr lang="en-GB" dirty="0"/>
              <a:t>ensure that their actions maintain and promote the health, safety and wellbeing of all staff, patients and carers.</a:t>
            </a:r>
          </a:p>
          <a:p>
            <a:pPr eaLnBrk="1" hangingPunct="1">
              <a:spcBef>
                <a:spcPct val="0"/>
              </a:spcBef>
            </a:pPr>
            <a:endParaRPr lang="en-GB" dirty="0"/>
          </a:p>
          <a:p>
            <a:pPr eaLnBrk="1" hangingPunct="1">
              <a:spcBef>
                <a:spcPct val="0"/>
              </a:spcBef>
            </a:pPr>
            <a:r>
              <a:rPr lang="en-GB" b="1" dirty="0"/>
              <a:t>This is what partnership working is based on.</a:t>
            </a:r>
          </a:p>
          <a:p>
            <a:pPr algn="just" eaLnBrk="1" hangingPunct="1">
              <a:spcBef>
                <a:spcPct val="0"/>
              </a:spcBef>
            </a:pPr>
            <a:endParaRPr lang="en-GB" dirty="0"/>
          </a:p>
          <a:p>
            <a:pPr eaLnBrk="1" hangingPunct="1">
              <a:spcBef>
                <a:spcPct val="0"/>
              </a:spcBef>
            </a:pPr>
            <a:endParaRPr lang="en-GB" dirty="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6EFBFA-1480-4911-8ADB-9925E306E400}" type="slidenum">
              <a:rPr lang="en-GB">
                <a:cs typeface="Arial" charset="0"/>
              </a:rPr>
              <a:pPr fontAlgn="base">
                <a:spcBef>
                  <a:spcPct val="0"/>
                </a:spcBef>
                <a:spcAft>
                  <a:spcPct val="0"/>
                </a:spcAft>
                <a:defRPr/>
              </a:pPr>
              <a:t>3</a:t>
            </a:fld>
            <a:endParaRPr lang="en-GB">
              <a:cs typeface="Arial" charset="0"/>
            </a:endParaRPr>
          </a:p>
        </p:txBody>
      </p:sp>
    </p:spTree>
    <p:extLst>
      <p:ext uri="{BB962C8B-B14F-4D97-AF65-F5344CB8AC3E}">
        <p14:creationId xmlns:p14="http://schemas.microsoft.com/office/powerpoint/2010/main" val="2856687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xfrm>
            <a:off x="686062" y="4806492"/>
            <a:ext cx="5438140" cy="4466987"/>
          </a:xfrm>
          <a:noFill/>
        </p:spPr>
        <p:txBody>
          <a:bodyPr wrap="square" numCol="1" anchor="t" anchorCtr="0" compatLnSpc="1">
            <a:prstTxWarp prst="textNoShape">
              <a:avLst/>
            </a:prstTxWarp>
          </a:bodyPr>
          <a:lstStyle/>
          <a:p>
            <a:pPr eaLnBrk="1" hangingPunct="1">
              <a:spcBef>
                <a:spcPct val="0"/>
              </a:spcBef>
            </a:pPr>
            <a:r>
              <a:rPr lang="en-GB" b="1"/>
              <a:t>We will now outline some of the national background to Partnership Working</a:t>
            </a:r>
          </a:p>
          <a:p>
            <a:pPr eaLnBrk="1" hangingPunct="1">
              <a:spcBef>
                <a:spcPct val="0"/>
              </a:spcBef>
            </a:pPr>
            <a:endParaRPr lang="en-GB" dirty="0"/>
          </a:p>
          <a:p>
            <a:pPr eaLnBrk="1" hangingPunct="1">
              <a:spcBef>
                <a:spcPct val="0"/>
              </a:spcBef>
            </a:pPr>
            <a:r>
              <a:rPr lang="en-GB" dirty="0"/>
              <a:t>Nationally there are 3 main groups – STAC Scottish terms and conditions group, the Scottish Partnership Forum of which Scottish Workforce and Governance Group is a sub group.</a:t>
            </a:r>
          </a:p>
          <a:p>
            <a:pPr eaLnBrk="1" hangingPunct="1">
              <a:spcBef>
                <a:spcPct val="0"/>
              </a:spcBef>
            </a:pPr>
            <a:endParaRPr lang="en-GB" dirty="0"/>
          </a:p>
          <a:p>
            <a:pPr eaLnBrk="1" hangingPunct="1">
              <a:spcBef>
                <a:spcPct val="0"/>
              </a:spcBef>
            </a:pPr>
            <a:r>
              <a:rPr lang="en-GB" dirty="0"/>
              <a:t>Negotiations are undertaken through the Scottish Terms and Conditions Committee (STAC).  Negotiations are taken forward in a way which is consistent with partnership working behaviours and in line with UK arrangements. The main function of STAC will be to negotiate collective agreements on terms and conditions for any staff group other than issues which form the basis of recognised separate collective bargaining arrangements. </a:t>
            </a:r>
          </a:p>
          <a:p>
            <a:pPr eaLnBrk="1" hangingPunct="1">
              <a:spcBef>
                <a:spcPct val="0"/>
              </a:spcBef>
            </a:pPr>
            <a:endParaRPr lang="en-GB" dirty="0"/>
          </a:p>
          <a:p>
            <a:pPr eaLnBrk="1" hangingPunct="1">
              <a:spcBef>
                <a:spcPct val="0"/>
              </a:spcBef>
            </a:pPr>
            <a:r>
              <a:rPr lang="en-GB" dirty="0"/>
              <a:t>The Scottish Partnership Forum (SPF) provides the main forum where all stake-holders, including the trade unions and professional organisations and NHS Scotland employers, can work together to influence national priorities and policy on health issues.</a:t>
            </a:r>
          </a:p>
          <a:p>
            <a:pPr eaLnBrk="1" hangingPunct="1">
              <a:spcBef>
                <a:spcPct val="0"/>
              </a:spcBef>
            </a:pPr>
            <a:endParaRPr lang="en-GB" dirty="0"/>
          </a:p>
          <a:p>
            <a:pPr eaLnBrk="1" hangingPunct="1">
              <a:spcBef>
                <a:spcPct val="0"/>
              </a:spcBef>
            </a:pPr>
            <a:r>
              <a:rPr lang="en-GB" dirty="0"/>
              <a:t>The Scottish Workforce and Staff Governance group is a sub group of the SPF and this group. Its main function will be to support the development of the workforce strategy and to support the Director for Workforce in the development and implementation of employment policy and practice for NHS Scotland </a:t>
            </a:r>
          </a:p>
          <a:p>
            <a:pPr eaLnBrk="1" hangingPunct="1">
              <a:spcBef>
                <a:spcPct val="0"/>
              </a:spcBef>
            </a:pPr>
            <a:endParaRPr lang="en-GB" dirty="0"/>
          </a:p>
          <a:p>
            <a:pPr eaLnBrk="1" hangingPunct="1">
              <a:spcBef>
                <a:spcPct val="0"/>
              </a:spcBef>
            </a:pPr>
            <a:endParaRPr lang="en-GB" dirty="0"/>
          </a:p>
          <a:p>
            <a:pPr eaLnBrk="1" hangingPunct="1">
              <a:spcBef>
                <a:spcPct val="0"/>
              </a:spcBef>
            </a:pPr>
            <a:endParaRPr lang="en-GB" dirty="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CB38AC-463E-41A9-9C6D-13C64146A29B}" type="slidenum">
              <a:rPr lang="en-GB">
                <a:cs typeface="Arial" charset="0"/>
              </a:rPr>
              <a:pPr fontAlgn="base">
                <a:spcBef>
                  <a:spcPct val="0"/>
                </a:spcBef>
                <a:spcAft>
                  <a:spcPct val="0"/>
                </a:spcAft>
                <a:defRPr/>
              </a:pPr>
              <a:t>4</a:t>
            </a:fld>
            <a:endParaRPr lang="en-GB">
              <a:cs typeface="Arial" charset="0"/>
            </a:endParaRPr>
          </a:p>
        </p:txBody>
      </p:sp>
    </p:spTree>
    <p:extLst>
      <p:ext uri="{BB962C8B-B14F-4D97-AF65-F5344CB8AC3E}">
        <p14:creationId xmlns:p14="http://schemas.microsoft.com/office/powerpoint/2010/main" val="1566290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xfrm>
            <a:off x="686062" y="4651389"/>
            <a:ext cx="5438140" cy="4622091"/>
          </a:xfrm>
          <a:noFill/>
        </p:spPr>
        <p:txBody>
          <a:bodyPr wrap="square" numCol="1" anchor="t" anchorCtr="0" compatLnSpc="1">
            <a:prstTxWarp prst="textNoShape">
              <a:avLst/>
            </a:prstTxWarp>
            <a:normAutofit fontScale="77500" lnSpcReduction="20000"/>
          </a:bodyPr>
          <a:lstStyle/>
          <a:p>
            <a:pPr eaLnBrk="1" hangingPunct="1">
              <a:spcBef>
                <a:spcPct val="0"/>
              </a:spcBef>
            </a:pPr>
            <a:r>
              <a:rPr lang="en-GB"/>
              <a:t>This model illustrates a model of employee relations which requires the need for all stakeholders to be involved at the stage of formulating potential change or development before moving to the consultation stage. It is important that managers engage at the formulation stage with the trade unions.  </a:t>
            </a:r>
            <a:r>
              <a:rPr lang="en-GB" b="1"/>
              <a:t>Partnership Model (NHS MEL (1999)59)</a:t>
            </a:r>
            <a:r>
              <a:rPr lang="en-GB"/>
              <a:t> </a:t>
            </a:r>
          </a:p>
          <a:p>
            <a:pPr eaLnBrk="1" hangingPunct="1">
              <a:spcBef>
                <a:spcPct val="0"/>
              </a:spcBef>
            </a:pPr>
            <a:r>
              <a:rPr lang="en-GB"/>
              <a:t> </a:t>
            </a:r>
          </a:p>
          <a:p>
            <a:pPr eaLnBrk="1" hangingPunct="1">
              <a:spcBef>
                <a:spcPct val="0"/>
              </a:spcBef>
            </a:pPr>
            <a:r>
              <a:rPr lang="en-GB" b="1"/>
              <a:t>Formulation</a:t>
            </a:r>
          </a:p>
          <a:p>
            <a:pPr eaLnBrk="1" hangingPunct="1">
              <a:spcBef>
                <a:spcPct val="0"/>
              </a:spcBef>
            </a:pPr>
            <a:r>
              <a:rPr lang="en-GB"/>
              <a:t>All stakeholders are entitled to be involved in any review of current service provision or any proposal for a change in service delivery or service provision. This review should involve stakeholders at as early a stage as possible. Stakeholders will be those involved or affected by any proposal to review or amend services and will make their contribution in their own right, reflecting expertise and knowledge. </a:t>
            </a:r>
          </a:p>
          <a:p>
            <a:pPr eaLnBrk="1" hangingPunct="1">
              <a:spcBef>
                <a:spcPct val="0"/>
              </a:spcBef>
            </a:pPr>
            <a:r>
              <a:rPr lang="en-GB"/>
              <a:t> </a:t>
            </a:r>
          </a:p>
          <a:p>
            <a:pPr eaLnBrk="1" hangingPunct="1">
              <a:spcBef>
                <a:spcPct val="0"/>
              </a:spcBef>
            </a:pPr>
            <a:r>
              <a:rPr lang="en-GB" b="1"/>
              <a:t>Consultation</a:t>
            </a:r>
          </a:p>
          <a:p>
            <a:pPr eaLnBrk="1" hangingPunct="1">
              <a:spcBef>
                <a:spcPct val="0"/>
              </a:spcBef>
            </a:pPr>
            <a:r>
              <a:rPr lang="en-GB"/>
              <a:t>Consultation is that part of the process which seeks to amend or improve given propositions which may emanate from the formulation stage. Existing consultation arrangements should be incorporated to progress this stage. </a:t>
            </a:r>
          </a:p>
          <a:p>
            <a:pPr eaLnBrk="1" hangingPunct="1">
              <a:spcBef>
                <a:spcPct val="0"/>
              </a:spcBef>
            </a:pPr>
            <a:r>
              <a:rPr lang="en-GB"/>
              <a:t> </a:t>
            </a:r>
          </a:p>
          <a:p>
            <a:pPr eaLnBrk="1" hangingPunct="1">
              <a:spcBef>
                <a:spcPct val="0"/>
              </a:spcBef>
            </a:pPr>
            <a:r>
              <a:rPr lang="en-GB" b="1"/>
              <a:t>Implementation</a:t>
            </a:r>
          </a:p>
          <a:p>
            <a:pPr eaLnBrk="1" hangingPunct="1">
              <a:spcBef>
                <a:spcPct val="0"/>
              </a:spcBef>
            </a:pPr>
            <a:r>
              <a:rPr lang="en-GB"/>
              <a:t>Stakeholders, as appropriate, are jointly responsible for the supporting the effective implementation of change.</a:t>
            </a:r>
          </a:p>
          <a:p>
            <a:pPr eaLnBrk="1" hangingPunct="1">
              <a:spcBef>
                <a:spcPct val="0"/>
              </a:spcBef>
            </a:pPr>
            <a:r>
              <a:rPr lang="en-GB"/>
              <a:t> </a:t>
            </a:r>
          </a:p>
          <a:p>
            <a:pPr eaLnBrk="1" hangingPunct="1">
              <a:spcBef>
                <a:spcPct val="0"/>
              </a:spcBef>
            </a:pPr>
            <a:r>
              <a:rPr lang="en-GB" b="1"/>
              <a:t>Evaluation</a:t>
            </a:r>
          </a:p>
          <a:p>
            <a:pPr eaLnBrk="1" hangingPunct="1">
              <a:spcBef>
                <a:spcPct val="0"/>
              </a:spcBef>
            </a:pPr>
            <a:r>
              <a:rPr lang="en-GB"/>
              <a:t>All stakeholders commit to review and audit the partnership approach in the spirit of continuous improvement and the seeking of clinical and organisational excellence. The evaluation process should include the review and monitoring of implementation and should include specific feedback from staff, e.g.. through the Local Partnership Forum.</a:t>
            </a:r>
          </a:p>
          <a:p>
            <a:pPr eaLnBrk="1" hangingPunct="1">
              <a:spcBef>
                <a:spcPct val="0"/>
              </a:spcBef>
            </a:pPr>
            <a:r>
              <a:rPr lang="en-GB"/>
              <a:t>  </a:t>
            </a:r>
          </a:p>
          <a:p>
            <a:pPr eaLnBrk="1" hangingPunct="1">
              <a:spcBef>
                <a:spcPct val="0"/>
              </a:spcBef>
            </a:pPr>
            <a:r>
              <a:rPr lang="en-GB" b="1"/>
              <a:t>Negotiation</a:t>
            </a:r>
          </a:p>
          <a:p>
            <a:pPr eaLnBrk="1" hangingPunct="1">
              <a:spcBef>
                <a:spcPct val="0"/>
              </a:spcBef>
            </a:pPr>
            <a:r>
              <a:rPr lang="en-GB"/>
              <a:t>The partnership process may impact upon issues that affect staff directly and which need to be dealt with by a negotiating forum e.g. relocation of a patient service. Negotiation is that part of the process which provides for all recognised trade unions to be exclusively involved in any discussion involving the terms and conditions of their members and requires agreement from both sides. Existing negotiating arrangements will apply e.g. Local Negotiating Committees and Joint Negotiating Committees.</a:t>
            </a:r>
          </a:p>
          <a:p>
            <a:pPr eaLnBrk="1" hangingPunct="1">
              <a:spcBef>
                <a:spcPct val="0"/>
              </a:spcBef>
            </a:pPr>
            <a:r>
              <a:rPr lang="en-GB"/>
              <a:t> </a:t>
            </a:r>
          </a:p>
          <a:p>
            <a:pPr eaLnBrk="1" hangingPunct="1">
              <a:spcBef>
                <a:spcPct val="0"/>
              </a:spcBef>
            </a:pPr>
            <a:r>
              <a:rPr lang="en-GB"/>
              <a:t>Negotiation on matters which affect staff should be with the recognised trade unions who represent the affected staff members. This negotiation will take place through the existing national negotiating bodies. This cascade down to Boards to negotiate and implement  locally.</a:t>
            </a:r>
          </a:p>
          <a:p>
            <a:pPr algn="just" eaLnBrk="1" hangingPunct="1">
              <a:spcBef>
                <a:spcPct val="0"/>
              </a:spcBef>
            </a:pPr>
            <a:endParaRPr lang="en-GB"/>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A6AB0E-113A-40B2-A451-C384E91139A1}" type="slidenum">
              <a:rPr lang="en-GB">
                <a:cs typeface="Arial" charset="0"/>
              </a:rPr>
              <a:pPr fontAlgn="base">
                <a:spcBef>
                  <a:spcPct val="0"/>
                </a:spcBef>
                <a:spcAft>
                  <a:spcPct val="0"/>
                </a:spcAft>
                <a:defRPr/>
              </a:pPr>
              <a:t>5</a:t>
            </a:fld>
            <a:endParaRPr lang="en-GB">
              <a:cs typeface="Arial" charset="0"/>
            </a:endParaRPr>
          </a:p>
        </p:txBody>
      </p:sp>
    </p:spTree>
    <p:extLst>
      <p:ext uri="{BB962C8B-B14F-4D97-AF65-F5344CB8AC3E}">
        <p14:creationId xmlns:p14="http://schemas.microsoft.com/office/powerpoint/2010/main" val="1499452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pPr eaLnBrk="1" hangingPunct="1">
              <a:spcBef>
                <a:spcPct val="0"/>
              </a:spcBef>
            </a:pPr>
            <a:r>
              <a:rPr lang="en-GB" b="1"/>
              <a:t>Before detailing how Partnership Working is taken forward in NHSGGC let’s hear about some of your experiences.</a:t>
            </a:r>
          </a:p>
          <a:p>
            <a:pPr eaLnBrk="1" hangingPunct="1">
              <a:spcBef>
                <a:spcPct val="0"/>
              </a:spcBef>
            </a:pPr>
            <a:endParaRPr lang="en-GB"/>
          </a:p>
          <a:p>
            <a:pPr eaLnBrk="1" hangingPunct="1">
              <a:spcBef>
                <a:spcPct val="0"/>
              </a:spcBef>
            </a:pPr>
            <a:r>
              <a:rPr lang="en-GB"/>
              <a:t>In groups discuss some examples of what you’ve come across. 10 minutes then we’ll take feedback (check that people are </a:t>
            </a:r>
            <a:r>
              <a:rPr lang="en-US"/>
              <a:t>comfortable sharing their experience – it’s confidential)</a:t>
            </a:r>
            <a:r>
              <a:rPr lang="en-GB"/>
              <a:t>.  Take feedback from each group (not necessarily every person).</a:t>
            </a:r>
          </a:p>
          <a:p>
            <a:pPr eaLnBrk="1" hangingPunct="1">
              <a:spcBef>
                <a:spcPct val="0"/>
              </a:spcBef>
            </a:pPr>
            <a:endParaRPr lang="en-GB"/>
          </a:p>
          <a:p>
            <a:pPr eaLnBrk="1" hangingPunct="1">
              <a:spcBef>
                <a:spcPct val="0"/>
              </a:spcBef>
            </a:pPr>
            <a:r>
              <a:rPr lang="en-GB" b="1"/>
              <a:t>The ‘Did you know…?’ (‘myths’) discussion can be woven into the feedback discussion or introduced after feedback.</a:t>
            </a:r>
          </a:p>
          <a:p>
            <a:pPr eaLnBrk="1" hangingPunct="1">
              <a:spcBef>
                <a:spcPct val="0"/>
              </a:spcBef>
            </a:pPr>
            <a:endParaRPr lang="en-GB"/>
          </a:p>
          <a:p>
            <a:pPr eaLnBrk="1" hangingPunct="1">
              <a:spcBef>
                <a:spcPct val="0"/>
              </a:spcBef>
            </a:pPr>
            <a:r>
              <a:rPr lang="en-GB"/>
              <a:t>Facility Time –  </a:t>
            </a:r>
          </a:p>
          <a:p>
            <a:pPr eaLnBrk="1" hangingPunct="1">
              <a:spcBef>
                <a:spcPct val="0"/>
              </a:spcBef>
            </a:pPr>
            <a:r>
              <a:rPr lang="en-GB" b="1"/>
              <a:t>Myth</a:t>
            </a:r>
            <a:r>
              <a:rPr lang="en-GB"/>
              <a:t> -When I see they are not doing anything can I get them to go back to work?</a:t>
            </a:r>
          </a:p>
          <a:p>
            <a:pPr eaLnBrk="1" hangingPunct="1">
              <a:spcBef>
                <a:spcPct val="0"/>
              </a:spcBef>
            </a:pPr>
            <a:r>
              <a:rPr lang="en-GB" b="1"/>
              <a:t>Fact</a:t>
            </a:r>
            <a:r>
              <a:rPr lang="en-GB"/>
              <a:t> – When on facility time staff sided reps will be working, preparing for meetings, reading papers and responding</a:t>
            </a:r>
          </a:p>
          <a:p>
            <a:pPr eaLnBrk="1" hangingPunct="1">
              <a:spcBef>
                <a:spcPct val="0"/>
              </a:spcBef>
            </a:pPr>
            <a:endParaRPr lang="en-GB" b="1"/>
          </a:p>
          <a:p>
            <a:pPr eaLnBrk="1" hangingPunct="1">
              <a:spcBef>
                <a:spcPct val="0"/>
              </a:spcBef>
            </a:pPr>
            <a:r>
              <a:rPr lang="en-GB" b="1"/>
              <a:t>Myth</a:t>
            </a:r>
            <a:r>
              <a:rPr lang="en-GB"/>
              <a:t> – Unions are resistant to change</a:t>
            </a:r>
          </a:p>
          <a:p>
            <a:pPr eaLnBrk="1" hangingPunct="1">
              <a:spcBef>
                <a:spcPct val="0"/>
              </a:spcBef>
            </a:pPr>
            <a:r>
              <a:rPr lang="en-GB" b="1"/>
              <a:t>Fact</a:t>
            </a:r>
            <a:r>
              <a:rPr lang="en-GB"/>
              <a:t> –  If change required Unions and staff want to be involved at the start. Often the staff have good ideas on what works and what doesn’t work</a:t>
            </a:r>
          </a:p>
          <a:p>
            <a:pPr eaLnBrk="1" hangingPunct="1">
              <a:spcBef>
                <a:spcPct val="0"/>
              </a:spcBef>
            </a:pPr>
            <a:endParaRPr lang="en-GB" b="1"/>
          </a:p>
          <a:p>
            <a:pPr eaLnBrk="1" hangingPunct="1">
              <a:spcBef>
                <a:spcPct val="0"/>
              </a:spcBef>
            </a:pPr>
            <a:r>
              <a:rPr lang="en-GB" b="1"/>
              <a:t>Myth</a:t>
            </a:r>
            <a:r>
              <a:rPr lang="en-GB"/>
              <a:t> – Conversations in the corridor or in passing is not Unions agreeing to what information that has been shared</a:t>
            </a:r>
          </a:p>
          <a:p>
            <a:pPr eaLnBrk="1" hangingPunct="1">
              <a:spcBef>
                <a:spcPct val="0"/>
              </a:spcBef>
            </a:pPr>
            <a:r>
              <a:rPr lang="en-GB" b="1"/>
              <a:t>Fact</a:t>
            </a:r>
            <a:r>
              <a:rPr lang="en-GB"/>
              <a:t> – Unions work on consensus and may have to take the information back to their reps meeting for agreement</a:t>
            </a:r>
          </a:p>
          <a:p>
            <a:pPr eaLnBrk="1" hangingPunct="1">
              <a:spcBef>
                <a:spcPct val="0"/>
              </a:spcBef>
            </a:pPr>
            <a:endParaRPr lang="en-GB" b="1"/>
          </a:p>
          <a:p>
            <a:pPr eaLnBrk="1" hangingPunct="1">
              <a:spcBef>
                <a:spcPct val="0"/>
              </a:spcBef>
            </a:pPr>
            <a:r>
              <a:rPr lang="en-GB" b="1"/>
              <a:t>Myth</a:t>
            </a:r>
            <a:r>
              <a:rPr lang="en-GB"/>
              <a:t> – Unions make the staff disconnect from the managers</a:t>
            </a:r>
          </a:p>
          <a:p>
            <a:pPr eaLnBrk="1" hangingPunct="1">
              <a:spcBef>
                <a:spcPct val="0"/>
              </a:spcBef>
            </a:pPr>
            <a:r>
              <a:rPr lang="en-GB" b="1"/>
              <a:t>Fact</a:t>
            </a:r>
            <a:r>
              <a:rPr lang="en-GB"/>
              <a:t> – Managers are there to manage and unions provide support to members</a:t>
            </a:r>
          </a:p>
          <a:p>
            <a:pPr eaLnBrk="1" hangingPunct="1">
              <a:spcBef>
                <a:spcPct val="0"/>
              </a:spcBef>
            </a:pPr>
            <a:endParaRPr lang="en-GB" b="1"/>
          </a:p>
          <a:p>
            <a:pPr eaLnBrk="1" hangingPunct="1">
              <a:spcBef>
                <a:spcPct val="0"/>
              </a:spcBef>
            </a:pPr>
            <a:r>
              <a:rPr lang="en-GB" b="1"/>
              <a:t>Myth</a:t>
            </a:r>
            <a:r>
              <a:rPr lang="en-GB"/>
              <a:t> – Unions come to managers with staff issues when staff should come to managers themselves</a:t>
            </a:r>
          </a:p>
          <a:p>
            <a:pPr eaLnBrk="1" hangingPunct="1">
              <a:spcBef>
                <a:spcPct val="0"/>
              </a:spcBef>
            </a:pPr>
            <a:r>
              <a:rPr lang="en-GB" b="1"/>
              <a:t>Fact</a:t>
            </a:r>
            <a:r>
              <a:rPr lang="en-GB"/>
              <a:t> – Often members speak to union representatives and ask them to speak to managers on their behalf</a:t>
            </a:r>
          </a:p>
          <a:p>
            <a:pPr eaLnBrk="1" hangingPunct="1">
              <a:spcBef>
                <a:spcPct val="0"/>
              </a:spcBef>
            </a:pPr>
            <a:r>
              <a:rPr lang="en-GB"/>
              <a:t> </a:t>
            </a:r>
          </a:p>
          <a:p>
            <a:pPr eaLnBrk="1" hangingPunct="1">
              <a:spcBef>
                <a:spcPct val="0"/>
              </a:spcBef>
            </a:pPr>
            <a:r>
              <a:rPr lang="en-GB" b="1" i="1" u="sng"/>
              <a:t>Allow group to suggest myths / facts</a:t>
            </a:r>
            <a:endParaRPr lang="en-GB"/>
          </a:p>
          <a:p>
            <a:pPr eaLnBrk="1" hangingPunct="1">
              <a:spcBef>
                <a:spcPct val="0"/>
              </a:spcBef>
            </a:pPr>
            <a:r>
              <a:rPr lang="en-GB" b="1" i="1"/>
              <a:t> </a:t>
            </a:r>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64A280-3732-4A15-B651-45AF49BC7E0D}" type="slidenum">
              <a:rPr lang="en-GB">
                <a:cs typeface="Arial" charset="0"/>
              </a:rPr>
              <a:pPr fontAlgn="base">
                <a:spcBef>
                  <a:spcPct val="0"/>
                </a:spcBef>
                <a:spcAft>
                  <a:spcPct val="0"/>
                </a:spcAft>
                <a:defRPr/>
              </a:pPr>
              <a:t>6</a:t>
            </a:fld>
            <a:endParaRPr lang="en-GB">
              <a:cs typeface="Arial" charset="0"/>
            </a:endParaRPr>
          </a:p>
        </p:txBody>
      </p:sp>
    </p:spTree>
    <p:extLst>
      <p:ext uri="{BB962C8B-B14F-4D97-AF65-F5344CB8AC3E}">
        <p14:creationId xmlns:p14="http://schemas.microsoft.com/office/powerpoint/2010/main" val="2291892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pPr eaLnBrk="1" hangingPunct="1">
              <a:spcBef>
                <a:spcPct val="0"/>
              </a:spcBef>
            </a:pPr>
            <a:r>
              <a:rPr lang="en-GB" b="1"/>
              <a:t>NHS Greater Glasgow &amp; Clyde Partnership Agreement</a:t>
            </a:r>
            <a:r>
              <a:rPr lang="en-GB"/>
              <a:t> </a:t>
            </a:r>
          </a:p>
          <a:p>
            <a:pPr eaLnBrk="1" hangingPunct="1">
              <a:spcBef>
                <a:spcPct val="0"/>
              </a:spcBef>
            </a:pPr>
            <a:r>
              <a:rPr lang="en-GB"/>
              <a:t>Commits all parties (both management and trade unions) to the values as follows:</a:t>
            </a:r>
          </a:p>
          <a:p>
            <a:pPr eaLnBrk="1" hangingPunct="1">
              <a:spcBef>
                <a:spcPct val="0"/>
              </a:spcBef>
              <a:buFontTx/>
              <a:buChar char="•"/>
            </a:pPr>
            <a:r>
              <a:rPr lang="en-GB"/>
              <a:t>Mutual trust, honesty and respect;</a:t>
            </a:r>
          </a:p>
          <a:p>
            <a:pPr eaLnBrk="1" hangingPunct="1">
              <a:spcBef>
                <a:spcPct val="0"/>
              </a:spcBef>
              <a:buFontTx/>
              <a:buChar char="•"/>
            </a:pPr>
            <a:r>
              <a:rPr lang="en-GB"/>
              <a:t>Openness and transparency in communication;</a:t>
            </a:r>
          </a:p>
          <a:p>
            <a:pPr eaLnBrk="1" hangingPunct="1">
              <a:spcBef>
                <a:spcPct val="0"/>
              </a:spcBef>
              <a:buFontTx/>
              <a:buChar char="•"/>
            </a:pPr>
            <a:r>
              <a:rPr lang="en-GB"/>
              <a:t>Consensus, co-operation and inclusion as the "best way”;</a:t>
            </a:r>
          </a:p>
          <a:p>
            <a:pPr eaLnBrk="1" hangingPunct="1">
              <a:spcBef>
                <a:spcPct val="0"/>
              </a:spcBef>
              <a:buFontTx/>
              <a:buChar char="•"/>
            </a:pPr>
            <a:r>
              <a:rPr lang="en-GB"/>
              <a:t>Recognising and valuing the contribution of all parties;</a:t>
            </a:r>
          </a:p>
          <a:p>
            <a:pPr eaLnBrk="1" hangingPunct="1">
              <a:spcBef>
                <a:spcPct val="0"/>
              </a:spcBef>
              <a:buFontTx/>
              <a:buChar char="•"/>
            </a:pPr>
            <a:r>
              <a:rPr lang="en-GB"/>
              <a:t>Recognising and valuing diversity within the workforce and the wider community;</a:t>
            </a:r>
          </a:p>
          <a:p>
            <a:pPr eaLnBrk="1" hangingPunct="1">
              <a:spcBef>
                <a:spcPct val="0"/>
              </a:spcBef>
              <a:buFontTx/>
              <a:buChar char="•"/>
            </a:pPr>
            <a:r>
              <a:rPr lang="en-GB"/>
              <a:t>Recognising the right of stakeholders to be involved, informed and consulted;</a:t>
            </a:r>
          </a:p>
          <a:p>
            <a:pPr eaLnBrk="1" hangingPunct="1">
              <a:spcBef>
                <a:spcPct val="0"/>
              </a:spcBef>
              <a:buFontTx/>
              <a:buChar char="•"/>
            </a:pPr>
            <a:r>
              <a:rPr lang="en-GB"/>
              <a:t>Recognising and respecting the responsibility of individuals to represent their constituency;</a:t>
            </a:r>
          </a:p>
          <a:p>
            <a:pPr eaLnBrk="1" hangingPunct="1">
              <a:spcBef>
                <a:spcPct val="0"/>
              </a:spcBef>
              <a:buFontTx/>
              <a:buChar char="•"/>
            </a:pPr>
            <a:r>
              <a:rPr lang="en-GB"/>
              <a:t>Recognising the value in keeping language as simple as possible and avoiding the use of acronyms, foul or abusive language; and</a:t>
            </a:r>
          </a:p>
          <a:p>
            <a:pPr eaLnBrk="1" hangingPunct="1">
              <a:spcBef>
                <a:spcPct val="0"/>
              </a:spcBef>
              <a:buFontTx/>
              <a:buChar char="•"/>
            </a:pPr>
            <a:r>
              <a:rPr lang="en-GB"/>
              <a:t>The timely access and sharing of information,</a:t>
            </a:r>
          </a:p>
          <a:p>
            <a:pPr eaLnBrk="1" hangingPunct="1">
              <a:spcBef>
                <a:spcPct val="0"/>
              </a:spcBef>
            </a:pPr>
            <a:endParaRPr lang="en-GB"/>
          </a:p>
          <a:p>
            <a:pPr eaLnBrk="1" hangingPunct="1">
              <a:spcBef>
                <a:spcPct val="0"/>
              </a:spcBef>
            </a:pPr>
            <a:r>
              <a:rPr lang="en-GB"/>
              <a:t>Provides for local partnership arrangements as follows:</a:t>
            </a:r>
          </a:p>
          <a:p>
            <a:pPr eaLnBrk="1" hangingPunct="1">
              <a:spcBef>
                <a:spcPct val="0"/>
              </a:spcBef>
            </a:pPr>
            <a:r>
              <a:rPr lang="en-GB"/>
              <a:t>"Appropriate arrangements for the operation of effective partnership working will be established within each division or substructure of the Board (e.g. Acute Division, Mental Health Partnership, Health and Social Care Partnerships). These arrangements will be determined jointly between local management and appropriate trade union/professional organisation representatives reflective of trade union membership within the division or substructure, and agreed by the Area Partnership Forum.”.</a:t>
            </a:r>
          </a:p>
          <a:p>
            <a:pPr eaLnBrk="1" hangingPunct="1">
              <a:spcBef>
                <a:spcPct val="0"/>
              </a:spcBef>
            </a:pPr>
            <a:r>
              <a:rPr lang="en-GB"/>
              <a:t> </a:t>
            </a:r>
          </a:p>
          <a:p>
            <a:pPr eaLnBrk="1" hangingPunct="1">
              <a:spcBef>
                <a:spcPct val="0"/>
              </a:spcBef>
            </a:pPr>
            <a:r>
              <a:rPr lang="en-GB"/>
              <a:t>“The local partnership arrangements will enable the consideration of issues affecting all staff within the division or substructure around service development, service delivery, and the implementation of agreed Board strategy. ”.</a:t>
            </a:r>
          </a:p>
          <a:p>
            <a:pPr eaLnBrk="1" hangingPunct="1">
              <a:spcBef>
                <a:spcPct val="0"/>
              </a:spcBef>
            </a:pPr>
            <a:endParaRPr lang="en-GB"/>
          </a:p>
        </p:txBody>
      </p:sp>
      <p:sp>
        <p:nvSpPr>
          <p:cNvPr id="358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6F9B1C-4263-49BA-93E2-5EB8109E5AAB}" type="slidenum">
              <a:rPr lang="en-GB">
                <a:cs typeface="Arial" charset="0"/>
              </a:rPr>
              <a:pPr fontAlgn="base">
                <a:spcBef>
                  <a:spcPct val="0"/>
                </a:spcBef>
                <a:spcAft>
                  <a:spcPct val="0"/>
                </a:spcAft>
                <a:defRPr/>
              </a:pPr>
              <a:t>7</a:t>
            </a:fld>
            <a:endParaRPr lang="en-GB">
              <a:cs typeface="Arial" charset="0"/>
            </a:endParaRPr>
          </a:p>
        </p:txBody>
      </p:sp>
    </p:spTree>
    <p:extLst>
      <p:ext uri="{BB962C8B-B14F-4D97-AF65-F5344CB8AC3E}">
        <p14:creationId xmlns:p14="http://schemas.microsoft.com/office/powerpoint/2010/main" val="442259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xfrm>
            <a:off x="900113" y="820738"/>
            <a:ext cx="4962525" cy="3722687"/>
          </a:xfrm>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a:t>In relation to "Involved in decisions which affect them" organisations have fully implemented the Standard will have the following characteristics as a minimum:</a:t>
            </a:r>
          </a:p>
          <a:p>
            <a:pPr eaLnBrk="1" hangingPunct="1">
              <a:spcBef>
                <a:spcPct val="0"/>
              </a:spcBef>
              <a:buFontTx/>
              <a:buChar char="•"/>
            </a:pPr>
            <a:r>
              <a:rPr lang="en-GB"/>
              <a:t>Partnership working is embedded and mainstreamed within each NHS Board;</a:t>
            </a:r>
          </a:p>
          <a:p>
            <a:pPr eaLnBrk="1" hangingPunct="1">
              <a:spcBef>
                <a:spcPct val="0"/>
              </a:spcBef>
              <a:buFontTx/>
              <a:buChar char="•"/>
            </a:pPr>
            <a:r>
              <a:rPr lang="en-GB"/>
              <a:t>Each NHS Board has in place Partnership Forums as appropriate to reflect local structures. These should include a Area Partnership Forum at Board level and local structures and mechanisms. Each HSCP must have a Staff Partnership Forum in accordance with local structures;</a:t>
            </a:r>
          </a:p>
          <a:p>
            <a:pPr eaLnBrk="1" hangingPunct="1">
              <a:spcBef>
                <a:spcPct val="0"/>
              </a:spcBef>
              <a:buFontTx/>
              <a:buChar char="•"/>
            </a:pPr>
            <a:r>
              <a:rPr lang="en-GB"/>
              <a:t>Service development and organisational changes are planned and implemented in partnership;</a:t>
            </a:r>
          </a:p>
          <a:p>
            <a:pPr eaLnBrk="1" hangingPunct="1">
              <a:spcBef>
                <a:spcPct val="0"/>
              </a:spcBef>
              <a:buFontTx/>
              <a:buChar char="•"/>
            </a:pPr>
            <a:r>
              <a:rPr lang="en-GB"/>
              <a:t>A comprehensive workforce plan is developed in partnership and integrated into service planning and organisational change and development in line with national workforce framework;</a:t>
            </a:r>
          </a:p>
          <a:p>
            <a:pPr eaLnBrk="1" hangingPunct="1">
              <a:spcBef>
                <a:spcPct val="0"/>
              </a:spcBef>
              <a:buFontTx/>
              <a:buChar char="•"/>
            </a:pPr>
            <a:r>
              <a:rPr lang="en-GB"/>
              <a:t>and Employers must engage with staff to ensure that they are involved in all decisions that affect them.</a:t>
            </a:r>
          </a:p>
          <a:p>
            <a:pPr eaLnBrk="1" hangingPunct="1">
              <a:spcBef>
                <a:spcPct val="0"/>
              </a:spcBef>
            </a:pPr>
            <a:endParaRPr lang="en-GB"/>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D036FA-CEEF-4DB8-9B44-71DCA3556F02}" type="slidenum">
              <a:rPr lang="en-GB">
                <a:cs typeface="Arial" charset="0"/>
              </a:rPr>
              <a:pPr fontAlgn="base">
                <a:spcBef>
                  <a:spcPct val="0"/>
                </a:spcBef>
                <a:spcAft>
                  <a:spcPct val="0"/>
                </a:spcAft>
                <a:defRPr/>
              </a:pPr>
              <a:t>8</a:t>
            </a:fld>
            <a:endParaRPr lang="en-GB">
              <a:cs typeface="Arial" charset="0"/>
            </a:endParaRPr>
          </a:p>
        </p:txBody>
      </p:sp>
    </p:spTree>
    <p:extLst>
      <p:ext uri="{BB962C8B-B14F-4D97-AF65-F5344CB8AC3E}">
        <p14:creationId xmlns:p14="http://schemas.microsoft.com/office/powerpoint/2010/main" val="2456602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xfrm>
            <a:off x="615253" y="4651389"/>
            <a:ext cx="5438140" cy="4466987"/>
          </a:xfrm>
          <a:noFill/>
        </p:spPr>
        <p:txBody>
          <a:bodyPr wrap="square" numCol="1" anchor="t" anchorCtr="0" compatLnSpc="1">
            <a:prstTxWarp prst="textNoShape">
              <a:avLst/>
            </a:prstTxWarp>
          </a:bodyPr>
          <a:lstStyle/>
          <a:p>
            <a:pPr eaLnBrk="1" hangingPunct="1">
              <a:spcBef>
                <a:spcPct val="0"/>
              </a:spcBef>
            </a:pPr>
            <a:r>
              <a:rPr lang="en-GB"/>
              <a:t>The Facilities Agreement Policy ensures that recognised trade union representatives of the Board are not unreasonably refused paid time off to carry out duties which are concerned with other functions related or connected with:</a:t>
            </a:r>
          </a:p>
          <a:p>
            <a:pPr eaLnBrk="1" hangingPunct="1">
              <a:spcBef>
                <a:spcPct val="0"/>
              </a:spcBef>
              <a:buFontTx/>
              <a:buChar char="•"/>
            </a:pPr>
            <a:r>
              <a:rPr lang="en-GB"/>
              <a:t>Terms and conditions of employment, or the physical conditions in which workers are required to work;</a:t>
            </a:r>
          </a:p>
          <a:p>
            <a:pPr eaLnBrk="1" hangingPunct="1">
              <a:spcBef>
                <a:spcPct val="0"/>
              </a:spcBef>
              <a:buFontTx/>
              <a:buChar char="•"/>
            </a:pPr>
            <a:r>
              <a:rPr lang="en-GB"/>
              <a:t>Engagement or non-engagement, or termination or suspension of employment or the duties of employment, of one or more workers;</a:t>
            </a:r>
          </a:p>
          <a:p>
            <a:pPr eaLnBrk="1" hangingPunct="1">
              <a:spcBef>
                <a:spcPct val="0"/>
              </a:spcBef>
              <a:buFontTx/>
              <a:buChar char="•"/>
            </a:pPr>
            <a:r>
              <a:rPr lang="en-GB"/>
              <a:t>Allocation of work or the duties of employment as between workers or groups of workers;</a:t>
            </a:r>
          </a:p>
          <a:p>
            <a:pPr eaLnBrk="1" hangingPunct="1">
              <a:spcBef>
                <a:spcPct val="0"/>
              </a:spcBef>
              <a:buFontTx/>
              <a:buChar char="•"/>
            </a:pPr>
            <a:r>
              <a:rPr lang="en-GB"/>
              <a:t>Matters of discipline;</a:t>
            </a:r>
          </a:p>
          <a:p>
            <a:pPr eaLnBrk="1" hangingPunct="1">
              <a:spcBef>
                <a:spcPct val="0"/>
              </a:spcBef>
              <a:buFontTx/>
              <a:buChar char="•"/>
            </a:pPr>
            <a:r>
              <a:rPr lang="en-GB"/>
              <a:t>Trade union membership or non-membership;</a:t>
            </a:r>
          </a:p>
          <a:p>
            <a:pPr eaLnBrk="1" hangingPunct="1">
              <a:spcBef>
                <a:spcPct val="0"/>
              </a:spcBef>
              <a:buFontTx/>
              <a:buChar char="•"/>
            </a:pPr>
            <a:r>
              <a:rPr lang="en-GB"/>
              <a:t>Facilities for officials of Trade Unions;</a:t>
            </a:r>
          </a:p>
          <a:p>
            <a:pPr eaLnBrk="1" hangingPunct="1">
              <a:spcBef>
                <a:spcPct val="0"/>
              </a:spcBef>
              <a:buFontTx/>
              <a:buChar char="•"/>
            </a:pPr>
            <a:r>
              <a:rPr lang="en-GB"/>
              <a:t>Machinery for negotiation or consultation or partnership working and other procedures.</a:t>
            </a:r>
          </a:p>
          <a:p>
            <a:pPr eaLnBrk="1" hangingPunct="1">
              <a:spcBef>
                <a:spcPct val="0"/>
              </a:spcBef>
            </a:pPr>
            <a:endParaRPr lang="en-GB"/>
          </a:p>
          <a:p>
            <a:pPr eaLnBrk="1" hangingPunct="1">
              <a:spcBef>
                <a:spcPct val="0"/>
              </a:spcBef>
            </a:pPr>
            <a:r>
              <a:rPr lang="en-GB"/>
              <a:t>The Facilities Agreement Policy sets out guidance on how recognised Trade Unions/Professional Organisations establish with the Board the number of representatives they have within the Board. The Policy also sets out the process for accredited Trade Union Representatives to apply for paid time off to attend any of the duties noted above. </a:t>
            </a:r>
          </a:p>
          <a:p>
            <a:pPr algn="just" eaLnBrk="1" hangingPunct="1">
              <a:spcBef>
                <a:spcPct val="0"/>
              </a:spcBef>
            </a:pPr>
            <a:endParaRPr lang="en-GB"/>
          </a:p>
          <a:p>
            <a:pPr algn="just" eaLnBrk="1" hangingPunct="1">
              <a:spcBef>
                <a:spcPct val="0"/>
              </a:spcBef>
            </a:pPr>
            <a:endParaRPr lang="en-GB"/>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0E8D69-4509-46F5-B7C1-69AB286A1E8F}" type="slidenum">
              <a:rPr lang="en-GB">
                <a:cs typeface="Arial" charset="0"/>
              </a:rPr>
              <a:pPr fontAlgn="base">
                <a:spcBef>
                  <a:spcPct val="0"/>
                </a:spcBef>
                <a:spcAft>
                  <a:spcPct val="0"/>
                </a:spcAft>
                <a:defRPr/>
              </a:pPr>
              <a:t>9</a:t>
            </a:fld>
            <a:endParaRPr lang="en-GB">
              <a:cs typeface="Arial" charset="0"/>
            </a:endParaRPr>
          </a:p>
        </p:txBody>
      </p:sp>
    </p:spTree>
    <p:extLst>
      <p:ext uri="{BB962C8B-B14F-4D97-AF65-F5344CB8AC3E}">
        <p14:creationId xmlns:p14="http://schemas.microsoft.com/office/powerpoint/2010/main" val="344866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5260DF8-DC1D-4489-9699-BC48245ADA03}" type="datetimeFigureOut">
              <a:rPr lang="en-GB"/>
              <a:pPr>
                <a:defRPr/>
              </a:pPr>
              <a:t>01/05/2025</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09B5CF1-9623-48B8-9D9E-2F14E83806E7}"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107504" y="2863477"/>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B1A2534-87EB-410A-9F50-B9F21B30CE81}" type="datetimeFigureOut">
              <a:rPr lang="en-GB"/>
              <a:pPr>
                <a:defRPr/>
              </a:pPr>
              <a:t>01/05/2025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758CBB9-739A-4C6B-A1E5-220E6ED2EFB8}"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34B23A2-057E-454C-BFB3-093A3404411E}" type="datetimeFigureOut">
              <a:rPr lang="en-GB"/>
              <a:pPr>
                <a:defRPr/>
              </a:pPr>
              <a:t>01/05/2025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FB1E86E-F93A-4E4B-9269-19C0B0130BC6}"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DA73730-7DD2-4CDB-9B9E-8DC0E0F81CD7}" type="datetimeFigureOut">
              <a:rPr lang="en-GB"/>
              <a:pPr>
                <a:defRPr/>
              </a:pPr>
              <a:t>01/05/2025</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9A9308B-380F-4AE2-BCFE-70F107F839AD}"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5DBE985-F5FD-46D3-ABDF-F5771548E462}" type="datetimeFigureOut">
              <a:rPr lang="en-GB"/>
              <a:pPr>
                <a:defRPr/>
              </a:pPr>
              <a:t>01/05/2025</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190F86B-68B1-41D8-900A-E7A8221607CA}"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5D5878A-717E-449A-9329-A94F5D9A417C}" type="datetimeFigureOut">
              <a:rPr lang="en-GB"/>
              <a:pPr>
                <a:defRPr/>
              </a:pPr>
              <a:t>01/05/2025</a:t>
            </a:fld>
            <a:endParaRPr lang="en-GB" dirty="0"/>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F12039E-52D8-45C7-BBEE-5945D9A1452B}"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7DDFA1E-8B95-4767-9FDC-BCF6FA898C3F}" type="datetimeFigureOut">
              <a:rPr lang="en-GB"/>
              <a:pPr>
                <a:defRPr/>
              </a:pPr>
              <a:t>01/05/2025</a:t>
            </a:fld>
            <a:endParaRPr lang="en-GB" dirty="0"/>
          </a:p>
        </p:txBody>
      </p:sp>
      <p:sp>
        <p:nvSpPr>
          <p:cNvPr id="8" name="Footer Placeholder 7"/>
          <p:cNvSpPr>
            <a:spLocks noGrp="1"/>
          </p:cNvSpPr>
          <p:nvPr>
            <p:ph type="ftr" sz="quarter" idx="11"/>
          </p:nvPr>
        </p:nvSpPr>
        <p:spPr/>
        <p:txBody>
          <a:bodyPr/>
          <a:lstStyle>
            <a:lvl1pPr>
              <a:defRPr/>
            </a:lvl1pPr>
          </a:lstStyle>
          <a:p>
            <a:pPr>
              <a:defRPr/>
            </a:pPr>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47DA74C-B6A5-424D-A13D-8AB5FD9A8613}"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62165AB-5CE4-450C-A2AF-4537E4EAAB19}" type="datetimeFigureOut">
              <a:rPr lang="en-GB"/>
              <a:pPr>
                <a:defRPr/>
              </a:pPr>
              <a:t>01/05/2025</a:t>
            </a:fld>
            <a:endParaRPr lang="en-GB" dirty="0"/>
          </a:p>
        </p:txBody>
      </p:sp>
      <p:sp>
        <p:nvSpPr>
          <p:cNvPr id="4" name="Footer Placeholder 3"/>
          <p:cNvSpPr>
            <a:spLocks noGrp="1"/>
          </p:cNvSpPr>
          <p:nvPr>
            <p:ph type="ftr" sz="quarter" idx="11"/>
          </p:nvPr>
        </p:nvSpPr>
        <p:spPr/>
        <p:txBody>
          <a:bodyPr/>
          <a:lstStyle>
            <a:lvl1pPr>
              <a:defRPr/>
            </a:lvl1pPr>
          </a:lstStyle>
          <a:p>
            <a:pPr>
              <a:defRPr/>
            </a:pPr>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6E983DF-4479-49C1-A1A5-D59E784774DE}"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D295D15-E34A-442D-8E6A-1E3782D662A2}" type="datetimeFigureOut">
              <a:rPr lang="en-GB"/>
              <a:pPr>
                <a:defRPr/>
              </a:pPr>
              <a:t>01/05/2025</a:t>
            </a:fld>
            <a:endParaRPr lang="en-GB" dirty="0"/>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9540CF6-5BAD-4A02-B915-AE0C87B304FA}"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A55D1DF-1B7E-4D9B-B3DA-EA50F86736AD}" type="datetimeFigureOut">
              <a:rPr lang="en-GB"/>
              <a:pPr>
                <a:defRPr/>
              </a:pPr>
              <a:t>01/05/2025</a:t>
            </a:fld>
            <a:endParaRPr lang="en-GB" dirty="0"/>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6450AC9-04FF-4E37-9555-96B630E7FD58}"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CDB0656-4010-43B1-B8B3-BEBBB88F32B1}" type="datetimeFigureOut">
              <a:rPr lang="en-GB"/>
              <a:pPr>
                <a:defRPr/>
              </a:pPr>
              <a:t>01/05/2025</a:t>
            </a:fld>
            <a:endParaRPr lang="en-GB" dirty="0"/>
          </a:p>
        </p:txBody>
      </p:sp>
      <p:sp>
        <p:nvSpPr>
          <p:cNvPr id="6" name="Footer Placeholder 5"/>
          <p:cNvSpPr>
            <a:spLocks noGrp="1"/>
          </p:cNvSpPr>
          <p:nvPr>
            <p:ph type="ftr" sz="quarter" idx="11"/>
          </p:nvPr>
        </p:nvSpPr>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AC0C3E8-B37B-4962-8E4C-A47233F0EEDB}"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13" name="Rectangle 12"/>
          <p:cNvSpPr/>
          <p:nvPr userDrawn="1"/>
        </p:nvSpPr>
        <p:spPr>
          <a:xfrm>
            <a:off x="395288" y="333375"/>
            <a:ext cx="7129462" cy="614363"/>
          </a:xfrm>
          <a:prstGeom prst="rect">
            <a:avLst/>
          </a:prstGeom>
        </p:spPr>
        <p:txBody>
          <a:bodyPr>
            <a:spAutoFit/>
          </a:bodyPr>
          <a:lstStyle/>
          <a:p>
            <a:pPr fontAlgn="auto">
              <a:spcBef>
                <a:spcPts val="0"/>
              </a:spcBef>
              <a:spcAft>
                <a:spcPts val="0"/>
              </a:spcAft>
              <a:defRPr/>
            </a:pPr>
            <a:r>
              <a:rPr lang="en-GB" sz="3400" b="1" dirty="0">
                <a:solidFill>
                  <a:schemeClr val="tx2">
                    <a:lumMod val="50000"/>
                  </a:schemeClr>
                </a:solidFill>
                <a:latin typeface="+mn-lt"/>
                <a:cs typeface="+mn-cs"/>
              </a:rPr>
              <a:t>Engaging and Working in Partnership </a:t>
            </a:r>
          </a:p>
        </p:txBody>
      </p:sp>
      <p:pic>
        <p:nvPicPr>
          <p:cNvPr id="1028" name="Picture 13" descr="logo_NHSGG&amp;C_%202_colour"/>
          <p:cNvPicPr>
            <a:picLocks noChangeAspect="1" noChangeArrowheads="1"/>
          </p:cNvPicPr>
          <p:nvPr userDrawn="1"/>
        </p:nvPicPr>
        <p:blipFill>
          <a:blip r:embed="rId13" cstate="print"/>
          <a:srcRect/>
          <a:stretch>
            <a:fillRect/>
          </a:stretch>
        </p:blipFill>
        <p:spPr bwMode="auto">
          <a:xfrm>
            <a:off x="7505700" y="188913"/>
            <a:ext cx="1314450" cy="933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3600" b="1" kern="1200">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Calibri" pitchFamily="34" charset="0"/>
        </a:defRPr>
      </a:lvl2pPr>
      <a:lvl3pPr algn="ctr" rtl="0" eaLnBrk="0" fontAlgn="base" hangingPunct="0">
        <a:spcBef>
          <a:spcPct val="0"/>
        </a:spcBef>
        <a:spcAft>
          <a:spcPct val="0"/>
        </a:spcAft>
        <a:defRPr sz="3600" b="1">
          <a:solidFill>
            <a:schemeClr val="tx1"/>
          </a:solidFill>
          <a:latin typeface="Calibri" pitchFamily="34" charset="0"/>
        </a:defRPr>
      </a:lvl3pPr>
      <a:lvl4pPr algn="ctr" rtl="0" eaLnBrk="0" fontAlgn="base" hangingPunct="0">
        <a:spcBef>
          <a:spcPct val="0"/>
        </a:spcBef>
        <a:spcAft>
          <a:spcPct val="0"/>
        </a:spcAft>
        <a:defRPr sz="3600" b="1">
          <a:solidFill>
            <a:schemeClr val="tx1"/>
          </a:solidFill>
          <a:latin typeface="Calibri" pitchFamily="34" charset="0"/>
        </a:defRPr>
      </a:lvl4pPr>
      <a:lvl5pPr algn="ctr" rtl="0" eaLnBrk="0" fontAlgn="base" hangingPunct="0">
        <a:spcBef>
          <a:spcPct val="0"/>
        </a:spcBef>
        <a:spcAft>
          <a:spcPct val="0"/>
        </a:spcAft>
        <a:defRPr sz="3600" b="1">
          <a:solidFill>
            <a:schemeClr val="tx1"/>
          </a:solidFill>
          <a:latin typeface="Calibri" pitchFamily="34" charset="0"/>
        </a:defRPr>
      </a:lvl5pPr>
      <a:lvl6pPr marL="457200" algn="ctr" rtl="0" fontAlgn="base">
        <a:spcBef>
          <a:spcPct val="0"/>
        </a:spcBef>
        <a:spcAft>
          <a:spcPct val="0"/>
        </a:spcAft>
        <a:defRPr sz="3600" b="1">
          <a:solidFill>
            <a:schemeClr val="tx1"/>
          </a:solidFill>
          <a:latin typeface="Calibri" pitchFamily="34" charset="0"/>
        </a:defRPr>
      </a:lvl6pPr>
      <a:lvl7pPr marL="914400" algn="ctr" rtl="0" fontAlgn="base">
        <a:spcBef>
          <a:spcPct val="0"/>
        </a:spcBef>
        <a:spcAft>
          <a:spcPct val="0"/>
        </a:spcAft>
        <a:defRPr sz="3600" b="1">
          <a:solidFill>
            <a:schemeClr val="tx1"/>
          </a:solidFill>
          <a:latin typeface="Calibri" pitchFamily="34" charset="0"/>
        </a:defRPr>
      </a:lvl7pPr>
      <a:lvl8pPr marL="1371600" algn="ctr" rtl="0" fontAlgn="base">
        <a:spcBef>
          <a:spcPct val="0"/>
        </a:spcBef>
        <a:spcAft>
          <a:spcPct val="0"/>
        </a:spcAft>
        <a:defRPr sz="3600" b="1">
          <a:solidFill>
            <a:schemeClr val="tx1"/>
          </a:solidFill>
          <a:latin typeface="Calibri" pitchFamily="34" charset="0"/>
        </a:defRPr>
      </a:lvl8pPr>
      <a:lvl9pPr marL="1828800" algn="ctr" rtl="0" fontAlgn="base">
        <a:spcBef>
          <a:spcPct val="0"/>
        </a:spcBef>
        <a:spcAft>
          <a:spcPct val="0"/>
        </a:spcAft>
        <a:defRPr sz="36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tac.scot.nhs.uk/" TargetMode="External"/><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staffgovernance.scot.nhs.uk/partnership/groups-and-committees/scottish-workforce-staff-governance-swag-secretariat-agenda-and-minutes/" TargetMode="External"/><Relationship Id="rId4" Type="http://schemas.openxmlformats.org/officeDocument/2006/relationships/hyperlink" Target="https://www.staffgovernance.scot.nhs.uk/partnership/groups-and-committees/scottish-partnership-forum-spf-committee-agenda-and-minute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hyperlink" Target="http://www.nhsggc.org.uk/working-with-us/hr-connect/policies-and-staff-governance/policies/partnership-agreemen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hsggc.org.uk/working-with-us/hr-connect/policies-and-staff-governance/policies/facilities-agreement/"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3"/>
          <p:cNvSpPr txBox="1">
            <a:spLocks noChangeArrowheads="1"/>
          </p:cNvSpPr>
          <p:nvPr/>
        </p:nvSpPr>
        <p:spPr bwMode="auto">
          <a:xfrm>
            <a:off x="1692275" y="1557338"/>
            <a:ext cx="5759450" cy="1322387"/>
          </a:xfrm>
          <a:prstGeom prst="rect">
            <a:avLst/>
          </a:prstGeom>
          <a:noFill/>
          <a:ln w="9525">
            <a:noFill/>
            <a:miter lim="800000"/>
            <a:headEnd/>
            <a:tailEnd/>
          </a:ln>
        </p:spPr>
        <p:txBody>
          <a:bodyPr>
            <a:spAutoFit/>
          </a:bodyPr>
          <a:lstStyle/>
          <a:p>
            <a:pPr algn="ctr"/>
            <a:r>
              <a:rPr lang="en-GB" sz="8000" b="1">
                <a:latin typeface="Calibri" pitchFamily="34" charset="0"/>
              </a:rPr>
              <a:t>Welcome</a:t>
            </a:r>
          </a:p>
        </p:txBody>
      </p:sp>
      <p:pic>
        <p:nvPicPr>
          <p:cNvPr id="16386" name="Picture 7" descr="C:\Users\mcqueju740\AppData\Local\Microsoft\Windows\Temporary Internet Files\Content.IE5\AVJ2HYDC\dictionary-mug-partnership[1].png"/>
          <p:cNvPicPr>
            <a:picLocks noChangeAspect="1" noChangeArrowheads="1"/>
          </p:cNvPicPr>
          <p:nvPr/>
        </p:nvPicPr>
        <p:blipFill>
          <a:blip r:embed="rId3" cstate="print"/>
          <a:srcRect/>
          <a:stretch>
            <a:fillRect/>
          </a:stretch>
        </p:blipFill>
        <p:spPr bwMode="auto">
          <a:xfrm>
            <a:off x="2700338" y="2681288"/>
            <a:ext cx="4464050" cy="41767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8313" y="1484313"/>
            <a:ext cx="7416800" cy="2124075"/>
          </a:xfrm>
          <a:prstGeom prst="rect">
            <a:avLst/>
          </a:prstGeom>
          <a:noFill/>
        </p:spPr>
        <p:txBody>
          <a:bodyPr>
            <a:spAutoFit/>
          </a:bodyPr>
          <a:lstStyle/>
          <a:p>
            <a:pPr fontAlgn="auto">
              <a:spcBef>
                <a:spcPts val="0"/>
              </a:spcBef>
              <a:spcAft>
                <a:spcPts val="0"/>
              </a:spcAft>
              <a:defRPr/>
            </a:pPr>
            <a:r>
              <a:rPr lang="en-GB" sz="3600" b="1" dirty="0">
                <a:solidFill>
                  <a:schemeClr val="tx2">
                    <a:lumMod val="50000"/>
                  </a:schemeClr>
                </a:solidFill>
                <a:latin typeface="+mn-lt"/>
                <a:cs typeface="+mn-cs"/>
              </a:rPr>
              <a:t>Our Facilities Agreement</a:t>
            </a:r>
            <a:endParaRPr lang="en-GB" sz="1400" b="1" dirty="0">
              <a:solidFill>
                <a:schemeClr val="tx2">
                  <a:lumMod val="50000"/>
                </a:schemeClr>
              </a:solidFill>
              <a:latin typeface="+mn-lt"/>
              <a:cs typeface="+mn-cs"/>
            </a:endParaRPr>
          </a:p>
          <a:p>
            <a:pPr marL="361950" indent="-361950" fontAlgn="auto">
              <a:spcBef>
                <a:spcPts val="0"/>
              </a:spcBef>
              <a:spcAft>
                <a:spcPts val="0"/>
              </a:spcAft>
              <a:buFont typeface="Arial" pitchFamily="34" charset="0"/>
              <a:buChar char="•"/>
              <a:defRPr/>
            </a:pPr>
            <a:r>
              <a:rPr lang="en-GB" sz="3200" dirty="0">
                <a:solidFill>
                  <a:schemeClr val="tx2">
                    <a:lumMod val="50000"/>
                  </a:schemeClr>
                </a:solidFill>
                <a:latin typeface="+mn-lt"/>
                <a:cs typeface="+mn-cs"/>
              </a:rPr>
              <a:t>Time and how this is used</a:t>
            </a:r>
          </a:p>
          <a:p>
            <a:pPr marL="361950" indent="-361950" fontAlgn="auto">
              <a:spcBef>
                <a:spcPts val="0"/>
              </a:spcBef>
              <a:spcAft>
                <a:spcPts val="0"/>
              </a:spcAft>
              <a:buFont typeface="Arial" pitchFamily="34" charset="0"/>
              <a:buChar char="•"/>
              <a:defRPr/>
            </a:pPr>
            <a:r>
              <a:rPr lang="en-GB" sz="3200" dirty="0">
                <a:solidFill>
                  <a:schemeClr val="tx2">
                    <a:lumMod val="50000"/>
                  </a:schemeClr>
                </a:solidFill>
                <a:latin typeface="+mn-lt"/>
                <a:cs typeface="+mn-cs"/>
              </a:rPr>
              <a:t>The role of local versus senior reps</a:t>
            </a:r>
          </a:p>
          <a:p>
            <a:pPr marL="361950" indent="-361950" fontAlgn="auto">
              <a:spcBef>
                <a:spcPts val="0"/>
              </a:spcBef>
              <a:spcAft>
                <a:spcPts val="0"/>
              </a:spcAft>
              <a:buFont typeface="Arial" pitchFamily="34" charset="0"/>
              <a:buChar char="•"/>
              <a:defRPr/>
            </a:pPr>
            <a:r>
              <a:rPr lang="en-GB" sz="3200" dirty="0">
                <a:solidFill>
                  <a:schemeClr val="tx2">
                    <a:lumMod val="50000"/>
                  </a:schemeClr>
                </a:solidFill>
                <a:latin typeface="+mn-lt"/>
                <a:cs typeface="+mn-cs"/>
              </a:rPr>
              <a:t>Various reps involved e.g. Learning reps </a:t>
            </a:r>
          </a:p>
        </p:txBody>
      </p:sp>
      <p:pic>
        <p:nvPicPr>
          <p:cNvPr id="38914" name="Picture 9" descr="C:\Users\mcqueju740\AppData\Local\Microsoft\Windows\Temporary Internet Files\Content.IE5\AVJ2HYDC\leadership2[1].jpg"/>
          <p:cNvPicPr>
            <a:picLocks noChangeAspect="1" noChangeArrowheads="1"/>
          </p:cNvPicPr>
          <p:nvPr/>
        </p:nvPicPr>
        <p:blipFill>
          <a:blip r:embed="rId3" cstate="print"/>
          <a:srcRect t="9636"/>
          <a:stretch>
            <a:fillRect/>
          </a:stretch>
        </p:blipFill>
        <p:spPr bwMode="auto">
          <a:xfrm>
            <a:off x="2339975" y="3644900"/>
            <a:ext cx="4608513" cy="32131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type="body" idx="4294967295"/>
          </p:nvPr>
        </p:nvSpPr>
        <p:spPr bwMode="auto">
          <a:xfrm>
            <a:off x="457200" y="1600200"/>
            <a:ext cx="8229600" cy="2908300"/>
          </a:xfrm>
          <a:prstGeom prst="rect">
            <a:avLst/>
          </a:prstGeom>
          <a:noFill/>
          <a:ln>
            <a:miter lim="800000"/>
            <a:headEnd/>
            <a:tailEnd/>
          </a:ln>
        </p:spPr>
        <p:txBody>
          <a:bodyPr/>
          <a:lstStyle/>
          <a:p>
            <a:pPr algn="ctr" eaLnBrk="1" hangingPunct="1">
              <a:buFont typeface="Arial" charset="0"/>
              <a:buNone/>
            </a:pPr>
            <a:endParaRPr lang="en-GB" sz="4000" b="1" dirty="0"/>
          </a:p>
          <a:p>
            <a:pPr algn="ctr" eaLnBrk="1" hangingPunct="1">
              <a:buFont typeface="Arial" charset="0"/>
              <a:buNone/>
            </a:pPr>
            <a:r>
              <a:rPr lang="en-GB" sz="6600" b="1" dirty="0"/>
              <a:t>Partnership in Practice</a:t>
            </a:r>
          </a:p>
        </p:txBody>
      </p:sp>
      <p:grpSp>
        <p:nvGrpSpPr>
          <p:cNvPr id="43010" name="Group 2"/>
          <p:cNvGrpSpPr>
            <a:grpSpLocks/>
          </p:cNvGrpSpPr>
          <p:nvPr/>
        </p:nvGrpSpPr>
        <p:grpSpPr bwMode="auto">
          <a:xfrm>
            <a:off x="1116013" y="3860800"/>
            <a:ext cx="6192837" cy="3960813"/>
            <a:chOff x="2051720" y="260648"/>
            <a:chExt cx="7092280" cy="4824536"/>
          </a:xfrm>
        </p:grpSpPr>
        <p:pic>
          <p:nvPicPr>
            <p:cNvPr id="43011" name="Picture 10" descr="Partnership word cloud Stock Photo - 27257324"/>
            <p:cNvPicPr>
              <a:picLocks noChangeAspect="1" noChangeArrowheads="1"/>
            </p:cNvPicPr>
            <p:nvPr/>
          </p:nvPicPr>
          <p:blipFill>
            <a:blip r:embed="rId3" cstate="print"/>
            <a:srcRect b="-11655"/>
            <a:stretch>
              <a:fillRect/>
            </a:stretch>
          </p:blipFill>
          <p:spPr bwMode="auto">
            <a:xfrm>
              <a:off x="3429000" y="476672"/>
              <a:ext cx="5715000" cy="4608512"/>
            </a:xfrm>
            <a:prstGeom prst="rect">
              <a:avLst/>
            </a:prstGeom>
            <a:noFill/>
            <a:ln w="9525">
              <a:noFill/>
              <a:miter lim="800000"/>
              <a:headEnd/>
              <a:tailEnd/>
            </a:ln>
          </p:spPr>
        </p:pic>
        <p:pic>
          <p:nvPicPr>
            <p:cNvPr id="43012" name="Picture 16" descr="Partner word cloud concept"/>
            <p:cNvPicPr>
              <a:picLocks noChangeAspect="1" noChangeArrowheads="1"/>
            </p:cNvPicPr>
            <p:nvPr/>
          </p:nvPicPr>
          <p:blipFill>
            <a:blip r:embed="rId4" cstate="print"/>
            <a:srcRect r="46915"/>
            <a:stretch>
              <a:fillRect/>
            </a:stretch>
          </p:blipFill>
          <p:spPr bwMode="auto">
            <a:xfrm>
              <a:off x="2051720" y="260648"/>
              <a:ext cx="3096344" cy="3600400"/>
            </a:xfrm>
            <a:prstGeom prst="rect">
              <a:avLst/>
            </a:prstGeom>
            <a:noFill/>
            <a:ln w="9525">
              <a:noFill/>
              <a:miter lim="800000"/>
              <a:headEnd/>
              <a:tailEnd/>
            </a:ln>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825" y="1341438"/>
            <a:ext cx="8569325" cy="4770537"/>
          </a:xfrm>
          <a:prstGeom prst="rect">
            <a:avLst/>
          </a:prstGeom>
        </p:spPr>
        <p:txBody>
          <a:bodyPr>
            <a:spAutoFit/>
          </a:bodyPr>
          <a:lstStyle/>
          <a:p>
            <a:r>
              <a:rPr lang="en-GB" sz="2400" b="1" dirty="0"/>
              <a:t>By the end of the session you will,</a:t>
            </a:r>
          </a:p>
          <a:p>
            <a:pPr marL="361950" lvl="0" indent="-361950">
              <a:spcBef>
                <a:spcPts val="1200"/>
              </a:spcBef>
              <a:buFont typeface="Arial" pitchFamily="34" charset="0"/>
              <a:buChar char="•"/>
            </a:pPr>
            <a:r>
              <a:rPr lang="en-GB" sz="2400" dirty="0"/>
              <a:t>understand the national approach to Partnership Working (background, aims and ways of working)</a:t>
            </a:r>
          </a:p>
          <a:p>
            <a:pPr marL="361950" lvl="0" indent="-361950">
              <a:spcBef>
                <a:spcPts val="1200"/>
              </a:spcBef>
              <a:spcAft>
                <a:spcPts val="1200"/>
              </a:spcAft>
              <a:buFont typeface="Arial" pitchFamily="34" charset="0"/>
              <a:buChar char="•"/>
            </a:pPr>
            <a:r>
              <a:rPr lang="en-GB" sz="2400" dirty="0"/>
              <a:t>know how this is taken forward in NHS Greater Glasgow and Clyde through the Partnership Agreement and Facility Agreement</a:t>
            </a:r>
          </a:p>
          <a:p>
            <a:pPr marL="361950" lvl="0" indent="-361950">
              <a:spcBef>
                <a:spcPts val="0"/>
              </a:spcBef>
              <a:buFont typeface="Arial" pitchFamily="34" charset="0"/>
              <a:buChar char="•"/>
            </a:pPr>
            <a:r>
              <a:rPr lang="en-US" sz="2400" dirty="0"/>
              <a:t>understand the role of our</a:t>
            </a:r>
          </a:p>
          <a:p>
            <a:pPr marL="361950" lvl="0">
              <a:spcBef>
                <a:spcPts val="0"/>
              </a:spcBef>
              <a:spcAft>
                <a:spcPts val="1200"/>
              </a:spcAft>
            </a:pPr>
            <a:r>
              <a:rPr lang="en-US" sz="2400" dirty="0"/>
              <a:t>Partnership forums and their structure</a:t>
            </a:r>
            <a:endParaRPr lang="en-GB" sz="2400" dirty="0"/>
          </a:p>
          <a:p>
            <a:pPr marL="361950" lvl="0" indent="-361950">
              <a:spcBef>
                <a:spcPts val="0"/>
              </a:spcBef>
              <a:buFont typeface="Arial" pitchFamily="34" charset="0"/>
              <a:buChar char="•"/>
            </a:pPr>
            <a:r>
              <a:rPr lang="en-GB" sz="2400" dirty="0"/>
              <a:t>be aware of the importance and value</a:t>
            </a:r>
          </a:p>
          <a:p>
            <a:pPr marL="361950" lvl="0">
              <a:spcBef>
                <a:spcPts val="0"/>
              </a:spcBef>
            </a:pPr>
            <a:r>
              <a:rPr lang="en-GB" sz="2400" dirty="0"/>
              <a:t>of engaging effectively in</a:t>
            </a:r>
          </a:p>
          <a:p>
            <a:pPr marL="361950" lvl="0">
              <a:spcBef>
                <a:spcPts val="0"/>
              </a:spcBef>
            </a:pPr>
            <a:r>
              <a:rPr lang="en-GB" sz="2400" dirty="0"/>
              <a:t>Partnership Working</a:t>
            </a:r>
          </a:p>
        </p:txBody>
      </p:sp>
      <p:pic>
        <p:nvPicPr>
          <p:cNvPr id="20482" name="Picture 7" descr="C:\Users\mcqueju740\AppData\Local\Microsoft\Windows\Temporary Internet Files\Content.IE5\AVJ2HYDC\dictionary-mug-partnership[1].png"/>
          <p:cNvPicPr>
            <a:picLocks noChangeAspect="1" noChangeArrowheads="1"/>
          </p:cNvPicPr>
          <p:nvPr/>
        </p:nvPicPr>
        <p:blipFill>
          <a:blip r:embed="rId3" cstate="print"/>
          <a:srcRect/>
          <a:stretch>
            <a:fillRect/>
          </a:stretch>
        </p:blipFill>
        <p:spPr bwMode="auto">
          <a:xfrm>
            <a:off x="5940425" y="3213100"/>
            <a:ext cx="4103688" cy="410368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1"/>
          <p:cNvSpPr txBox="1">
            <a:spLocks noChangeArrowheads="1"/>
          </p:cNvSpPr>
          <p:nvPr/>
        </p:nvSpPr>
        <p:spPr bwMode="auto">
          <a:xfrm>
            <a:off x="1331913" y="1916113"/>
            <a:ext cx="6553200" cy="769937"/>
          </a:xfrm>
          <a:prstGeom prst="rect">
            <a:avLst/>
          </a:prstGeom>
          <a:noFill/>
          <a:ln w="9525">
            <a:noFill/>
            <a:miter lim="800000"/>
            <a:headEnd/>
            <a:tailEnd/>
          </a:ln>
        </p:spPr>
        <p:txBody>
          <a:bodyPr>
            <a:spAutoFit/>
          </a:bodyPr>
          <a:lstStyle/>
          <a:p>
            <a:pPr algn="ctr"/>
            <a:r>
              <a:rPr lang="en-GB" sz="4400" b="1">
                <a:latin typeface="Calibri" pitchFamily="34" charset="0"/>
              </a:rPr>
              <a:t>Staff Governance Standard</a:t>
            </a:r>
          </a:p>
        </p:txBody>
      </p:sp>
      <p:pic>
        <p:nvPicPr>
          <p:cNvPr id="22530" name="Picture 3" descr="C:\Users\mcqueju740\AppData\Local\Microsoft\Windows\Temporary Internet Files\Content.IE5\XP2U3KLZ\Blog-commentskkkkk[1].jpg"/>
          <p:cNvPicPr>
            <a:picLocks noChangeAspect="1" noChangeArrowheads="1"/>
          </p:cNvPicPr>
          <p:nvPr/>
        </p:nvPicPr>
        <p:blipFill>
          <a:blip r:embed="rId3" cstate="print"/>
          <a:srcRect/>
          <a:stretch>
            <a:fillRect/>
          </a:stretch>
        </p:blipFill>
        <p:spPr bwMode="auto">
          <a:xfrm>
            <a:off x="2400300" y="3500438"/>
            <a:ext cx="4343400" cy="28813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340768"/>
            <a:ext cx="8964487" cy="2616101"/>
          </a:xfrm>
          <a:prstGeom prst="rect">
            <a:avLst/>
          </a:prstGeom>
          <a:noFill/>
        </p:spPr>
        <p:txBody>
          <a:bodyPr wrap="square">
            <a:spAutoFit/>
          </a:bodyPr>
          <a:lstStyle/>
          <a:p>
            <a:pPr fontAlgn="auto">
              <a:spcBef>
                <a:spcPts val="0"/>
              </a:spcBef>
              <a:spcAft>
                <a:spcPts val="0"/>
              </a:spcAft>
              <a:defRPr/>
            </a:pPr>
            <a:r>
              <a:rPr lang="en-GB" sz="3600" b="1" dirty="0">
                <a:latin typeface="+mn-lt"/>
                <a:cs typeface="+mn-cs"/>
              </a:rPr>
              <a:t>Understanding Partnership Working</a:t>
            </a:r>
          </a:p>
          <a:p>
            <a:pPr marL="361950" indent="-361950" fontAlgn="auto">
              <a:spcBef>
                <a:spcPts val="0"/>
              </a:spcBef>
              <a:spcAft>
                <a:spcPts val="0"/>
              </a:spcAft>
              <a:buFont typeface="Arial" pitchFamily="34" charset="0"/>
              <a:buChar char="•"/>
              <a:tabLst>
                <a:tab pos="361950" algn="l"/>
              </a:tabLst>
              <a:defRPr/>
            </a:pPr>
            <a:r>
              <a:rPr lang="en-GB" sz="3200" dirty="0">
                <a:latin typeface="+mn-lt"/>
                <a:cs typeface="+mn-cs"/>
              </a:rPr>
              <a:t>Scottish Terms and Conditions Committee </a:t>
            </a:r>
            <a:r>
              <a:rPr lang="en-GB" sz="3200" dirty="0">
                <a:latin typeface="+mj-lt"/>
                <a:cs typeface="+mn-cs"/>
              </a:rPr>
              <a:t>(</a:t>
            </a:r>
            <a:r>
              <a:rPr lang="en-GB" sz="3200" dirty="0">
                <a:latin typeface="+mj-lt"/>
                <a:hlinkClick r:id="rId3"/>
              </a:rPr>
              <a:t>STAC</a:t>
            </a:r>
            <a:r>
              <a:rPr lang="en-GB" sz="3200" dirty="0">
                <a:latin typeface="+mj-lt"/>
                <a:cs typeface="+mn-cs"/>
              </a:rPr>
              <a:t>)</a:t>
            </a:r>
          </a:p>
          <a:p>
            <a:pPr marL="361950" indent="-361950" fontAlgn="auto">
              <a:spcBef>
                <a:spcPts val="0"/>
              </a:spcBef>
              <a:spcAft>
                <a:spcPts val="0"/>
              </a:spcAft>
              <a:buFont typeface="Arial" pitchFamily="34" charset="0"/>
              <a:buChar char="•"/>
              <a:tabLst>
                <a:tab pos="361950" algn="l"/>
              </a:tabLst>
              <a:defRPr/>
            </a:pPr>
            <a:r>
              <a:rPr lang="en-GB" sz="3200" dirty="0">
                <a:latin typeface="+mn-lt"/>
                <a:cs typeface="+mn-cs"/>
              </a:rPr>
              <a:t>Scottish Partnership Forum  </a:t>
            </a:r>
            <a:r>
              <a:rPr lang="en-GB" sz="3200" dirty="0">
                <a:latin typeface="+mj-lt"/>
                <a:hlinkClick r:id="rId4"/>
              </a:rPr>
              <a:t>(SPF)</a:t>
            </a:r>
            <a:endParaRPr lang="en-GB" sz="3200" dirty="0">
              <a:latin typeface="+mj-lt"/>
              <a:cs typeface="+mn-cs"/>
            </a:endParaRPr>
          </a:p>
          <a:p>
            <a:pPr marL="361950" indent="-361950" fontAlgn="auto">
              <a:spcBef>
                <a:spcPts val="0"/>
              </a:spcBef>
              <a:spcAft>
                <a:spcPts val="0"/>
              </a:spcAft>
              <a:buFont typeface="Arial" pitchFamily="34" charset="0"/>
              <a:buChar char="•"/>
              <a:tabLst>
                <a:tab pos="361950" algn="l"/>
              </a:tabLst>
              <a:defRPr/>
            </a:pPr>
            <a:r>
              <a:rPr lang="en-GB" sz="3200" dirty="0">
                <a:latin typeface="+mn-lt"/>
                <a:cs typeface="+mn-cs"/>
              </a:rPr>
              <a:t>Scottish Workforce and Staff Governance group </a:t>
            </a:r>
            <a:r>
              <a:rPr lang="en-GB" sz="3200" dirty="0">
                <a:latin typeface="+mj-lt"/>
                <a:hlinkClick r:id="rId5"/>
              </a:rPr>
              <a:t>(SWAG)</a:t>
            </a:r>
            <a:r>
              <a:rPr lang="en-GB" sz="3200" dirty="0">
                <a:latin typeface="+mj-lt"/>
                <a:cs typeface="+mn-cs"/>
              </a:rPr>
              <a:t>   </a:t>
            </a:r>
          </a:p>
        </p:txBody>
      </p:sp>
      <p:grpSp>
        <p:nvGrpSpPr>
          <p:cNvPr id="28674" name="Group 2"/>
          <p:cNvGrpSpPr>
            <a:grpSpLocks/>
          </p:cNvGrpSpPr>
          <p:nvPr/>
        </p:nvGrpSpPr>
        <p:grpSpPr bwMode="auto">
          <a:xfrm>
            <a:off x="1187624" y="3861048"/>
            <a:ext cx="6192837" cy="3960813"/>
            <a:chOff x="2051720" y="260648"/>
            <a:chExt cx="7092280" cy="4824536"/>
          </a:xfrm>
        </p:grpSpPr>
        <p:pic>
          <p:nvPicPr>
            <p:cNvPr id="28675" name="Picture 10" descr="Partnership word cloud Stock Photo - 27257324"/>
            <p:cNvPicPr>
              <a:picLocks noChangeAspect="1" noChangeArrowheads="1"/>
            </p:cNvPicPr>
            <p:nvPr/>
          </p:nvPicPr>
          <p:blipFill>
            <a:blip r:embed="rId6" cstate="print"/>
            <a:srcRect b="-11655"/>
            <a:stretch>
              <a:fillRect/>
            </a:stretch>
          </p:blipFill>
          <p:spPr bwMode="auto">
            <a:xfrm>
              <a:off x="3429000" y="476672"/>
              <a:ext cx="5715000" cy="4608512"/>
            </a:xfrm>
            <a:prstGeom prst="rect">
              <a:avLst/>
            </a:prstGeom>
            <a:noFill/>
            <a:ln w="9525">
              <a:noFill/>
              <a:miter lim="800000"/>
              <a:headEnd/>
              <a:tailEnd/>
            </a:ln>
          </p:spPr>
        </p:pic>
        <p:pic>
          <p:nvPicPr>
            <p:cNvPr id="28676" name="Picture 16" descr="Partner word cloud concept"/>
            <p:cNvPicPr>
              <a:picLocks noChangeAspect="1" noChangeArrowheads="1"/>
            </p:cNvPicPr>
            <p:nvPr/>
          </p:nvPicPr>
          <p:blipFill>
            <a:blip r:embed="rId7" cstate="print"/>
            <a:srcRect r="46915"/>
            <a:stretch>
              <a:fillRect/>
            </a:stretch>
          </p:blipFill>
          <p:spPr bwMode="auto">
            <a:xfrm>
              <a:off x="2051720" y="260648"/>
              <a:ext cx="3096344" cy="3600400"/>
            </a:xfrm>
            <a:prstGeom prst="rect">
              <a:avLst/>
            </a:prstGeom>
            <a:noFill/>
            <a:ln w="9525">
              <a:noFill/>
              <a:miter lim="800000"/>
              <a:headEnd/>
              <a:tailEnd/>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ircular Arrow 17"/>
          <p:cNvSpPr/>
          <p:nvPr/>
        </p:nvSpPr>
        <p:spPr>
          <a:xfrm>
            <a:off x="1547664" y="1988840"/>
            <a:ext cx="4443412" cy="4233863"/>
          </a:xfrm>
          <a:prstGeom prst="circularArrow">
            <a:avLst>
              <a:gd name="adj1" fmla="val 5544"/>
              <a:gd name="adj2" fmla="val 330680"/>
              <a:gd name="adj3" fmla="val 13258328"/>
              <a:gd name="adj4" fmla="val 17709677"/>
              <a:gd name="adj5" fmla="val 5757"/>
            </a:avLst>
          </a:prstGeom>
          <a:solidFill>
            <a:schemeClr val="accent1">
              <a:lumMod val="40000"/>
              <a:lumOff val="60000"/>
            </a:scheme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3" name="TextBox 2"/>
          <p:cNvSpPr txBox="1"/>
          <p:nvPr/>
        </p:nvSpPr>
        <p:spPr>
          <a:xfrm>
            <a:off x="251520" y="1196752"/>
            <a:ext cx="5148263" cy="954088"/>
          </a:xfrm>
          <a:prstGeom prst="rect">
            <a:avLst/>
          </a:prstGeom>
          <a:noFill/>
        </p:spPr>
        <p:txBody>
          <a:bodyPr>
            <a:spAutoFit/>
          </a:bodyPr>
          <a:lstStyle/>
          <a:p>
            <a:pPr fontAlgn="auto">
              <a:spcBef>
                <a:spcPts val="0"/>
              </a:spcBef>
              <a:spcAft>
                <a:spcPts val="0"/>
              </a:spcAft>
              <a:defRPr/>
            </a:pPr>
            <a:r>
              <a:rPr lang="en-GB" sz="2800" b="1" dirty="0">
                <a:solidFill>
                  <a:schemeClr val="tx2">
                    <a:lumMod val="50000"/>
                  </a:schemeClr>
                </a:solidFill>
                <a:latin typeface="+mn-lt"/>
                <a:cs typeface="+mn-cs"/>
              </a:rPr>
              <a:t>Understanding the </a:t>
            </a:r>
            <a:br>
              <a:rPr lang="en-GB" sz="2800" b="1" dirty="0">
                <a:solidFill>
                  <a:schemeClr val="tx2">
                    <a:lumMod val="50000"/>
                  </a:schemeClr>
                </a:solidFill>
                <a:latin typeface="+mn-lt"/>
                <a:cs typeface="+mn-cs"/>
              </a:rPr>
            </a:br>
            <a:r>
              <a:rPr lang="en-GB" sz="2800" b="1" dirty="0">
                <a:solidFill>
                  <a:schemeClr val="tx2">
                    <a:lumMod val="50000"/>
                  </a:schemeClr>
                </a:solidFill>
                <a:latin typeface="+mn-lt"/>
                <a:cs typeface="+mn-cs"/>
              </a:rPr>
              <a:t>Partnership Model</a:t>
            </a:r>
          </a:p>
        </p:txBody>
      </p:sp>
      <p:sp>
        <p:nvSpPr>
          <p:cNvPr id="12" name="Curved Left Arrow 11"/>
          <p:cNvSpPr/>
          <p:nvPr/>
        </p:nvSpPr>
        <p:spPr>
          <a:xfrm rot="20051619">
            <a:off x="7894893" y="3600635"/>
            <a:ext cx="720775" cy="2592387"/>
          </a:xfrm>
          <a:prstGeom prst="curvedLef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schemeClr val="tx1"/>
              </a:solidFill>
            </a:endParaRPr>
          </a:p>
        </p:txBody>
      </p:sp>
      <p:sp>
        <p:nvSpPr>
          <p:cNvPr id="13" name="Freeform 12"/>
          <p:cNvSpPr/>
          <p:nvPr/>
        </p:nvSpPr>
        <p:spPr>
          <a:xfrm>
            <a:off x="2987824" y="2060848"/>
            <a:ext cx="2303463" cy="1246187"/>
          </a:xfrm>
          <a:custGeom>
            <a:avLst/>
            <a:gdLst>
              <a:gd name="connsiteX0" fmla="*/ 0 w 2304251"/>
              <a:gd name="connsiteY0" fmla="*/ 198781 h 1192662"/>
              <a:gd name="connsiteX1" fmla="*/ 58222 w 2304251"/>
              <a:gd name="connsiteY1" fmla="*/ 58222 h 1192662"/>
              <a:gd name="connsiteX2" fmla="*/ 198782 w 2304251"/>
              <a:gd name="connsiteY2" fmla="*/ 1 h 1192662"/>
              <a:gd name="connsiteX3" fmla="*/ 2105470 w 2304251"/>
              <a:gd name="connsiteY3" fmla="*/ 0 h 1192662"/>
              <a:gd name="connsiteX4" fmla="*/ 2246029 w 2304251"/>
              <a:gd name="connsiteY4" fmla="*/ 58222 h 1192662"/>
              <a:gd name="connsiteX5" fmla="*/ 2304250 w 2304251"/>
              <a:gd name="connsiteY5" fmla="*/ 198782 h 1192662"/>
              <a:gd name="connsiteX6" fmla="*/ 2304251 w 2304251"/>
              <a:gd name="connsiteY6" fmla="*/ 993881 h 1192662"/>
              <a:gd name="connsiteX7" fmla="*/ 2246029 w 2304251"/>
              <a:gd name="connsiteY7" fmla="*/ 1134440 h 1192662"/>
              <a:gd name="connsiteX8" fmla="*/ 2105470 w 2304251"/>
              <a:gd name="connsiteY8" fmla="*/ 1192662 h 1192662"/>
              <a:gd name="connsiteX9" fmla="*/ 198781 w 2304251"/>
              <a:gd name="connsiteY9" fmla="*/ 1192662 h 1192662"/>
              <a:gd name="connsiteX10" fmla="*/ 58222 w 2304251"/>
              <a:gd name="connsiteY10" fmla="*/ 1134440 h 1192662"/>
              <a:gd name="connsiteX11" fmla="*/ 1 w 2304251"/>
              <a:gd name="connsiteY11" fmla="*/ 993880 h 1192662"/>
              <a:gd name="connsiteX12" fmla="*/ 0 w 2304251"/>
              <a:gd name="connsiteY12" fmla="*/ 198781 h 1192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04251" h="1192662">
                <a:moveTo>
                  <a:pt x="0" y="198781"/>
                </a:moveTo>
                <a:cubicBezTo>
                  <a:pt x="0" y="146061"/>
                  <a:pt x="20943" y="95500"/>
                  <a:pt x="58222" y="58222"/>
                </a:cubicBezTo>
                <a:cubicBezTo>
                  <a:pt x="95501" y="20943"/>
                  <a:pt x="146062" y="1"/>
                  <a:pt x="198782" y="1"/>
                </a:cubicBezTo>
                <a:lnTo>
                  <a:pt x="2105470" y="0"/>
                </a:lnTo>
                <a:cubicBezTo>
                  <a:pt x="2158190" y="0"/>
                  <a:pt x="2208751" y="20943"/>
                  <a:pt x="2246029" y="58222"/>
                </a:cubicBezTo>
                <a:cubicBezTo>
                  <a:pt x="2283308" y="95501"/>
                  <a:pt x="2304250" y="146062"/>
                  <a:pt x="2304250" y="198782"/>
                </a:cubicBezTo>
                <a:cubicBezTo>
                  <a:pt x="2304250" y="463815"/>
                  <a:pt x="2304251" y="728848"/>
                  <a:pt x="2304251" y="993881"/>
                </a:cubicBezTo>
                <a:cubicBezTo>
                  <a:pt x="2304251" y="1046601"/>
                  <a:pt x="2283308" y="1097162"/>
                  <a:pt x="2246029" y="1134440"/>
                </a:cubicBezTo>
                <a:cubicBezTo>
                  <a:pt x="2208750" y="1171719"/>
                  <a:pt x="2158190" y="1192662"/>
                  <a:pt x="2105470" y="1192662"/>
                </a:cubicBezTo>
                <a:lnTo>
                  <a:pt x="198781" y="1192662"/>
                </a:lnTo>
                <a:cubicBezTo>
                  <a:pt x="146061" y="1192662"/>
                  <a:pt x="95500" y="1171719"/>
                  <a:pt x="58222" y="1134440"/>
                </a:cubicBezTo>
                <a:cubicBezTo>
                  <a:pt x="20943" y="1097161"/>
                  <a:pt x="0" y="1046601"/>
                  <a:pt x="1" y="993880"/>
                </a:cubicBezTo>
                <a:cubicBezTo>
                  <a:pt x="1" y="728847"/>
                  <a:pt x="0" y="463814"/>
                  <a:pt x="0" y="198781"/>
                </a:cubicBezTo>
                <a:close/>
              </a:path>
            </a:pathLst>
          </a:custGeom>
          <a:solidFill>
            <a:schemeClr val="accent1">
              <a:lumMod val="40000"/>
              <a:lumOff val="6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119181" tIns="119181" rIns="119181" bIns="119181" spcCol="1270" anchor="ctr"/>
          <a:lstStyle/>
          <a:p>
            <a:pPr algn="ctr" defTabSz="711200" fontAlgn="auto">
              <a:lnSpc>
                <a:spcPct val="90000"/>
              </a:lnSpc>
              <a:spcAft>
                <a:spcPct val="35000"/>
              </a:spcAft>
              <a:defRPr/>
            </a:pPr>
            <a:r>
              <a:rPr lang="en-GB" b="1" dirty="0">
                <a:solidFill>
                  <a:srgbClr val="FF0000"/>
                </a:solidFill>
              </a:rPr>
              <a:t>Formulation</a:t>
            </a:r>
            <a:r>
              <a:rPr lang="en-GB" b="1" dirty="0">
                <a:solidFill>
                  <a:schemeClr val="tx1"/>
                </a:solidFill>
              </a:rPr>
              <a:t> - all stakeholders including TUs</a:t>
            </a:r>
          </a:p>
        </p:txBody>
      </p:sp>
      <p:sp>
        <p:nvSpPr>
          <p:cNvPr id="14" name="Freeform 13"/>
          <p:cNvSpPr/>
          <p:nvPr/>
        </p:nvSpPr>
        <p:spPr>
          <a:xfrm>
            <a:off x="4211960" y="3501008"/>
            <a:ext cx="2903538" cy="1538288"/>
          </a:xfrm>
          <a:custGeom>
            <a:avLst/>
            <a:gdLst>
              <a:gd name="connsiteX0" fmla="*/ 0 w 2903914"/>
              <a:gd name="connsiteY0" fmla="*/ 245458 h 1472719"/>
              <a:gd name="connsiteX1" fmla="*/ 71893 w 2903914"/>
              <a:gd name="connsiteY1" fmla="*/ 71893 h 1472719"/>
              <a:gd name="connsiteX2" fmla="*/ 245458 w 2903914"/>
              <a:gd name="connsiteY2" fmla="*/ 0 h 1472719"/>
              <a:gd name="connsiteX3" fmla="*/ 2658456 w 2903914"/>
              <a:gd name="connsiteY3" fmla="*/ 0 h 1472719"/>
              <a:gd name="connsiteX4" fmla="*/ 2832021 w 2903914"/>
              <a:gd name="connsiteY4" fmla="*/ 71893 h 1472719"/>
              <a:gd name="connsiteX5" fmla="*/ 2903914 w 2903914"/>
              <a:gd name="connsiteY5" fmla="*/ 245458 h 1472719"/>
              <a:gd name="connsiteX6" fmla="*/ 2903914 w 2903914"/>
              <a:gd name="connsiteY6" fmla="*/ 1227261 h 1472719"/>
              <a:gd name="connsiteX7" fmla="*/ 2832021 w 2903914"/>
              <a:gd name="connsiteY7" fmla="*/ 1400826 h 1472719"/>
              <a:gd name="connsiteX8" fmla="*/ 2658456 w 2903914"/>
              <a:gd name="connsiteY8" fmla="*/ 1472719 h 1472719"/>
              <a:gd name="connsiteX9" fmla="*/ 245458 w 2903914"/>
              <a:gd name="connsiteY9" fmla="*/ 1472719 h 1472719"/>
              <a:gd name="connsiteX10" fmla="*/ 71893 w 2903914"/>
              <a:gd name="connsiteY10" fmla="*/ 1400826 h 1472719"/>
              <a:gd name="connsiteX11" fmla="*/ 0 w 2903914"/>
              <a:gd name="connsiteY11" fmla="*/ 1227261 h 1472719"/>
              <a:gd name="connsiteX12" fmla="*/ 0 w 2903914"/>
              <a:gd name="connsiteY12" fmla="*/ 245458 h 1472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03914" h="1472719">
                <a:moveTo>
                  <a:pt x="0" y="245458"/>
                </a:moveTo>
                <a:cubicBezTo>
                  <a:pt x="0" y="180358"/>
                  <a:pt x="25861" y="117925"/>
                  <a:pt x="71893" y="71893"/>
                </a:cubicBezTo>
                <a:cubicBezTo>
                  <a:pt x="117925" y="25861"/>
                  <a:pt x="180359" y="0"/>
                  <a:pt x="245458" y="0"/>
                </a:cubicBezTo>
                <a:lnTo>
                  <a:pt x="2658456" y="0"/>
                </a:lnTo>
                <a:cubicBezTo>
                  <a:pt x="2723556" y="0"/>
                  <a:pt x="2785989" y="25861"/>
                  <a:pt x="2832021" y="71893"/>
                </a:cubicBezTo>
                <a:cubicBezTo>
                  <a:pt x="2878053" y="117925"/>
                  <a:pt x="2903914" y="180359"/>
                  <a:pt x="2903914" y="245458"/>
                </a:cubicBezTo>
                <a:lnTo>
                  <a:pt x="2903914" y="1227261"/>
                </a:lnTo>
                <a:cubicBezTo>
                  <a:pt x="2903914" y="1292361"/>
                  <a:pt x="2878053" y="1354794"/>
                  <a:pt x="2832021" y="1400826"/>
                </a:cubicBezTo>
                <a:cubicBezTo>
                  <a:pt x="2785989" y="1446858"/>
                  <a:pt x="2723555" y="1472719"/>
                  <a:pt x="2658456" y="1472719"/>
                </a:cubicBezTo>
                <a:lnTo>
                  <a:pt x="245458" y="1472719"/>
                </a:lnTo>
                <a:cubicBezTo>
                  <a:pt x="180358" y="1472719"/>
                  <a:pt x="117925" y="1446858"/>
                  <a:pt x="71893" y="1400826"/>
                </a:cubicBezTo>
                <a:cubicBezTo>
                  <a:pt x="25861" y="1354794"/>
                  <a:pt x="0" y="1292360"/>
                  <a:pt x="0" y="1227261"/>
                </a:cubicBezTo>
                <a:lnTo>
                  <a:pt x="0" y="245458"/>
                </a:lnTo>
                <a:close/>
              </a:path>
            </a:pathLst>
          </a:custGeom>
          <a:solidFill>
            <a:schemeClr val="accent1">
              <a:lumMod val="40000"/>
              <a:lumOff val="6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132852" tIns="132852" rIns="132852" bIns="132852" spcCol="1270" anchor="ctr"/>
          <a:lstStyle/>
          <a:p>
            <a:pPr algn="ctr" defTabSz="711200" fontAlgn="auto">
              <a:lnSpc>
                <a:spcPct val="90000"/>
              </a:lnSpc>
              <a:spcAft>
                <a:spcPct val="35000"/>
              </a:spcAft>
              <a:defRPr/>
            </a:pPr>
            <a:r>
              <a:rPr lang="en-GB" b="1" dirty="0">
                <a:solidFill>
                  <a:schemeClr val="tx1"/>
                </a:solidFill>
              </a:rPr>
              <a:t>Consultation - all stakeholders including TUs</a:t>
            </a:r>
          </a:p>
          <a:p>
            <a:pPr algn="ctr" defTabSz="711200" fontAlgn="auto">
              <a:lnSpc>
                <a:spcPct val="90000"/>
              </a:lnSpc>
              <a:spcAft>
                <a:spcPct val="35000"/>
              </a:spcAft>
              <a:defRPr/>
            </a:pPr>
            <a:r>
              <a:rPr lang="en-GB" b="1" dirty="0">
                <a:solidFill>
                  <a:schemeClr val="tx1"/>
                </a:solidFill>
              </a:rPr>
              <a:t>Existing consultation structure should be incorporated</a:t>
            </a:r>
          </a:p>
        </p:txBody>
      </p:sp>
      <p:sp>
        <p:nvSpPr>
          <p:cNvPr id="15" name="Freeform 14"/>
          <p:cNvSpPr/>
          <p:nvPr/>
        </p:nvSpPr>
        <p:spPr>
          <a:xfrm>
            <a:off x="971600" y="3645024"/>
            <a:ext cx="1865313" cy="974725"/>
          </a:xfrm>
          <a:custGeom>
            <a:avLst/>
            <a:gdLst>
              <a:gd name="connsiteX0" fmla="*/ 0 w 1866304"/>
              <a:gd name="connsiteY0" fmla="*/ 155528 h 933152"/>
              <a:gd name="connsiteX1" fmla="*/ 45553 w 1866304"/>
              <a:gd name="connsiteY1" fmla="*/ 45553 h 933152"/>
              <a:gd name="connsiteX2" fmla="*/ 155528 w 1866304"/>
              <a:gd name="connsiteY2" fmla="*/ 0 h 933152"/>
              <a:gd name="connsiteX3" fmla="*/ 1710776 w 1866304"/>
              <a:gd name="connsiteY3" fmla="*/ 0 h 933152"/>
              <a:gd name="connsiteX4" fmla="*/ 1820751 w 1866304"/>
              <a:gd name="connsiteY4" fmla="*/ 45553 h 933152"/>
              <a:gd name="connsiteX5" fmla="*/ 1866304 w 1866304"/>
              <a:gd name="connsiteY5" fmla="*/ 155528 h 933152"/>
              <a:gd name="connsiteX6" fmla="*/ 1866304 w 1866304"/>
              <a:gd name="connsiteY6" fmla="*/ 777624 h 933152"/>
              <a:gd name="connsiteX7" fmla="*/ 1820751 w 1866304"/>
              <a:gd name="connsiteY7" fmla="*/ 887599 h 933152"/>
              <a:gd name="connsiteX8" fmla="*/ 1710776 w 1866304"/>
              <a:gd name="connsiteY8" fmla="*/ 933152 h 933152"/>
              <a:gd name="connsiteX9" fmla="*/ 155528 w 1866304"/>
              <a:gd name="connsiteY9" fmla="*/ 933152 h 933152"/>
              <a:gd name="connsiteX10" fmla="*/ 45553 w 1866304"/>
              <a:gd name="connsiteY10" fmla="*/ 887599 h 933152"/>
              <a:gd name="connsiteX11" fmla="*/ 0 w 1866304"/>
              <a:gd name="connsiteY11" fmla="*/ 777624 h 933152"/>
              <a:gd name="connsiteX12" fmla="*/ 0 w 1866304"/>
              <a:gd name="connsiteY12" fmla="*/ 155528 h 933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6304" h="933152">
                <a:moveTo>
                  <a:pt x="0" y="155528"/>
                </a:moveTo>
                <a:cubicBezTo>
                  <a:pt x="0" y="114279"/>
                  <a:pt x="16386" y="74720"/>
                  <a:pt x="45553" y="45553"/>
                </a:cubicBezTo>
                <a:cubicBezTo>
                  <a:pt x="74720" y="16386"/>
                  <a:pt x="114279" y="0"/>
                  <a:pt x="155528" y="0"/>
                </a:cubicBezTo>
                <a:lnTo>
                  <a:pt x="1710776" y="0"/>
                </a:lnTo>
                <a:cubicBezTo>
                  <a:pt x="1752025" y="0"/>
                  <a:pt x="1791584" y="16386"/>
                  <a:pt x="1820751" y="45553"/>
                </a:cubicBezTo>
                <a:cubicBezTo>
                  <a:pt x="1849918" y="74720"/>
                  <a:pt x="1866304" y="114279"/>
                  <a:pt x="1866304" y="155528"/>
                </a:cubicBezTo>
                <a:lnTo>
                  <a:pt x="1866304" y="777624"/>
                </a:lnTo>
                <a:cubicBezTo>
                  <a:pt x="1866304" y="818873"/>
                  <a:pt x="1849918" y="858432"/>
                  <a:pt x="1820751" y="887599"/>
                </a:cubicBezTo>
                <a:cubicBezTo>
                  <a:pt x="1791584" y="916766"/>
                  <a:pt x="1752025" y="933152"/>
                  <a:pt x="1710776" y="933152"/>
                </a:cubicBezTo>
                <a:lnTo>
                  <a:pt x="155528" y="933152"/>
                </a:lnTo>
                <a:cubicBezTo>
                  <a:pt x="114279" y="933152"/>
                  <a:pt x="74720" y="916766"/>
                  <a:pt x="45553" y="887599"/>
                </a:cubicBezTo>
                <a:cubicBezTo>
                  <a:pt x="16386" y="858432"/>
                  <a:pt x="0" y="818873"/>
                  <a:pt x="0" y="777624"/>
                </a:cubicBezTo>
                <a:lnTo>
                  <a:pt x="0" y="155528"/>
                </a:lnTo>
                <a:close/>
              </a:path>
            </a:pathLst>
          </a:custGeom>
          <a:solidFill>
            <a:schemeClr val="accent1">
              <a:lumMod val="40000"/>
              <a:lumOff val="6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110323" tIns="110323" rIns="110323" bIns="110323" spcCol="1270" anchor="ctr"/>
          <a:lstStyle/>
          <a:p>
            <a:pPr algn="ctr" defTabSz="755650" fontAlgn="auto">
              <a:lnSpc>
                <a:spcPct val="90000"/>
              </a:lnSpc>
              <a:spcAft>
                <a:spcPct val="35000"/>
              </a:spcAft>
              <a:defRPr/>
            </a:pPr>
            <a:r>
              <a:rPr lang="en-GB" b="1" dirty="0">
                <a:solidFill>
                  <a:schemeClr val="tx1"/>
                </a:solidFill>
              </a:rPr>
              <a:t>Evaluation - all stakeholders including TUs</a:t>
            </a:r>
          </a:p>
        </p:txBody>
      </p:sp>
      <p:sp>
        <p:nvSpPr>
          <p:cNvPr id="16" name="Freeform 15"/>
          <p:cNvSpPr/>
          <p:nvPr/>
        </p:nvSpPr>
        <p:spPr>
          <a:xfrm>
            <a:off x="2411760" y="5517232"/>
            <a:ext cx="1865312" cy="974725"/>
          </a:xfrm>
          <a:custGeom>
            <a:avLst/>
            <a:gdLst>
              <a:gd name="connsiteX0" fmla="*/ 0 w 1866304"/>
              <a:gd name="connsiteY0" fmla="*/ 155528 h 933152"/>
              <a:gd name="connsiteX1" fmla="*/ 45553 w 1866304"/>
              <a:gd name="connsiteY1" fmla="*/ 45553 h 933152"/>
              <a:gd name="connsiteX2" fmla="*/ 155528 w 1866304"/>
              <a:gd name="connsiteY2" fmla="*/ 0 h 933152"/>
              <a:gd name="connsiteX3" fmla="*/ 1710776 w 1866304"/>
              <a:gd name="connsiteY3" fmla="*/ 0 h 933152"/>
              <a:gd name="connsiteX4" fmla="*/ 1820751 w 1866304"/>
              <a:gd name="connsiteY4" fmla="*/ 45553 h 933152"/>
              <a:gd name="connsiteX5" fmla="*/ 1866304 w 1866304"/>
              <a:gd name="connsiteY5" fmla="*/ 155528 h 933152"/>
              <a:gd name="connsiteX6" fmla="*/ 1866304 w 1866304"/>
              <a:gd name="connsiteY6" fmla="*/ 777624 h 933152"/>
              <a:gd name="connsiteX7" fmla="*/ 1820751 w 1866304"/>
              <a:gd name="connsiteY7" fmla="*/ 887599 h 933152"/>
              <a:gd name="connsiteX8" fmla="*/ 1710776 w 1866304"/>
              <a:gd name="connsiteY8" fmla="*/ 933152 h 933152"/>
              <a:gd name="connsiteX9" fmla="*/ 155528 w 1866304"/>
              <a:gd name="connsiteY9" fmla="*/ 933152 h 933152"/>
              <a:gd name="connsiteX10" fmla="*/ 45553 w 1866304"/>
              <a:gd name="connsiteY10" fmla="*/ 887599 h 933152"/>
              <a:gd name="connsiteX11" fmla="*/ 0 w 1866304"/>
              <a:gd name="connsiteY11" fmla="*/ 777624 h 933152"/>
              <a:gd name="connsiteX12" fmla="*/ 0 w 1866304"/>
              <a:gd name="connsiteY12" fmla="*/ 155528 h 933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6304" h="933152">
                <a:moveTo>
                  <a:pt x="0" y="155528"/>
                </a:moveTo>
                <a:cubicBezTo>
                  <a:pt x="0" y="114279"/>
                  <a:pt x="16386" y="74720"/>
                  <a:pt x="45553" y="45553"/>
                </a:cubicBezTo>
                <a:cubicBezTo>
                  <a:pt x="74720" y="16386"/>
                  <a:pt x="114279" y="0"/>
                  <a:pt x="155528" y="0"/>
                </a:cubicBezTo>
                <a:lnTo>
                  <a:pt x="1710776" y="0"/>
                </a:lnTo>
                <a:cubicBezTo>
                  <a:pt x="1752025" y="0"/>
                  <a:pt x="1791584" y="16386"/>
                  <a:pt x="1820751" y="45553"/>
                </a:cubicBezTo>
                <a:cubicBezTo>
                  <a:pt x="1849918" y="74720"/>
                  <a:pt x="1866304" y="114279"/>
                  <a:pt x="1866304" y="155528"/>
                </a:cubicBezTo>
                <a:lnTo>
                  <a:pt x="1866304" y="777624"/>
                </a:lnTo>
                <a:cubicBezTo>
                  <a:pt x="1866304" y="818873"/>
                  <a:pt x="1849918" y="858432"/>
                  <a:pt x="1820751" y="887599"/>
                </a:cubicBezTo>
                <a:cubicBezTo>
                  <a:pt x="1791584" y="916766"/>
                  <a:pt x="1752025" y="933152"/>
                  <a:pt x="1710776" y="933152"/>
                </a:cubicBezTo>
                <a:lnTo>
                  <a:pt x="155528" y="933152"/>
                </a:lnTo>
                <a:cubicBezTo>
                  <a:pt x="114279" y="933152"/>
                  <a:pt x="74720" y="916766"/>
                  <a:pt x="45553" y="887599"/>
                </a:cubicBezTo>
                <a:cubicBezTo>
                  <a:pt x="16386" y="858432"/>
                  <a:pt x="0" y="818873"/>
                  <a:pt x="0" y="777624"/>
                </a:cubicBezTo>
                <a:lnTo>
                  <a:pt x="0" y="155528"/>
                </a:lnTo>
                <a:close/>
              </a:path>
            </a:pathLst>
          </a:custGeom>
          <a:solidFill>
            <a:schemeClr val="accent1">
              <a:lumMod val="40000"/>
              <a:lumOff val="6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110323" tIns="110323" rIns="110323" bIns="110323" spcCol="1270" anchor="ctr"/>
          <a:lstStyle/>
          <a:p>
            <a:pPr algn="ctr" defTabSz="755650" fontAlgn="auto">
              <a:lnSpc>
                <a:spcPct val="90000"/>
              </a:lnSpc>
              <a:spcAft>
                <a:spcPct val="35000"/>
              </a:spcAft>
              <a:defRPr/>
            </a:pPr>
            <a:r>
              <a:rPr lang="en-GB" b="1" dirty="0">
                <a:solidFill>
                  <a:schemeClr val="tx1"/>
                </a:solidFill>
              </a:rPr>
              <a:t>Implementation  - all stakeholders including TUs</a:t>
            </a:r>
          </a:p>
        </p:txBody>
      </p:sp>
      <p:sp>
        <p:nvSpPr>
          <p:cNvPr id="17" name="Freeform 16"/>
          <p:cNvSpPr/>
          <p:nvPr/>
        </p:nvSpPr>
        <p:spPr>
          <a:xfrm>
            <a:off x="5796136" y="5229200"/>
            <a:ext cx="2374900" cy="1312862"/>
          </a:xfrm>
          <a:custGeom>
            <a:avLst/>
            <a:gdLst>
              <a:gd name="connsiteX0" fmla="*/ 0 w 2374667"/>
              <a:gd name="connsiteY0" fmla="*/ 155528 h 933152"/>
              <a:gd name="connsiteX1" fmla="*/ 45553 w 2374667"/>
              <a:gd name="connsiteY1" fmla="*/ 45553 h 933152"/>
              <a:gd name="connsiteX2" fmla="*/ 155528 w 2374667"/>
              <a:gd name="connsiteY2" fmla="*/ 0 h 933152"/>
              <a:gd name="connsiteX3" fmla="*/ 2219139 w 2374667"/>
              <a:gd name="connsiteY3" fmla="*/ 0 h 933152"/>
              <a:gd name="connsiteX4" fmla="*/ 2329114 w 2374667"/>
              <a:gd name="connsiteY4" fmla="*/ 45553 h 933152"/>
              <a:gd name="connsiteX5" fmla="*/ 2374667 w 2374667"/>
              <a:gd name="connsiteY5" fmla="*/ 155528 h 933152"/>
              <a:gd name="connsiteX6" fmla="*/ 2374667 w 2374667"/>
              <a:gd name="connsiteY6" fmla="*/ 777624 h 933152"/>
              <a:gd name="connsiteX7" fmla="*/ 2329114 w 2374667"/>
              <a:gd name="connsiteY7" fmla="*/ 887599 h 933152"/>
              <a:gd name="connsiteX8" fmla="*/ 2219139 w 2374667"/>
              <a:gd name="connsiteY8" fmla="*/ 933152 h 933152"/>
              <a:gd name="connsiteX9" fmla="*/ 155528 w 2374667"/>
              <a:gd name="connsiteY9" fmla="*/ 933152 h 933152"/>
              <a:gd name="connsiteX10" fmla="*/ 45553 w 2374667"/>
              <a:gd name="connsiteY10" fmla="*/ 887599 h 933152"/>
              <a:gd name="connsiteX11" fmla="*/ 0 w 2374667"/>
              <a:gd name="connsiteY11" fmla="*/ 777624 h 933152"/>
              <a:gd name="connsiteX12" fmla="*/ 0 w 2374667"/>
              <a:gd name="connsiteY12" fmla="*/ 155528 h 933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74667" h="933152">
                <a:moveTo>
                  <a:pt x="0" y="155528"/>
                </a:moveTo>
                <a:cubicBezTo>
                  <a:pt x="0" y="114279"/>
                  <a:pt x="16386" y="74720"/>
                  <a:pt x="45553" y="45553"/>
                </a:cubicBezTo>
                <a:cubicBezTo>
                  <a:pt x="74720" y="16386"/>
                  <a:pt x="114279" y="0"/>
                  <a:pt x="155528" y="0"/>
                </a:cubicBezTo>
                <a:lnTo>
                  <a:pt x="2219139" y="0"/>
                </a:lnTo>
                <a:cubicBezTo>
                  <a:pt x="2260388" y="0"/>
                  <a:pt x="2299947" y="16386"/>
                  <a:pt x="2329114" y="45553"/>
                </a:cubicBezTo>
                <a:cubicBezTo>
                  <a:pt x="2358281" y="74720"/>
                  <a:pt x="2374667" y="114279"/>
                  <a:pt x="2374667" y="155528"/>
                </a:cubicBezTo>
                <a:lnTo>
                  <a:pt x="2374667" y="777624"/>
                </a:lnTo>
                <a:cubicBezTo>
                  <a:pt x="2374667" y="818873"/>
                  <a:pt x="2358281" y="858432"/>
                  <a:pt x="2329114" y="887599"/>
                </a:cubicBezTo>
                <a:cubicBezTo>
                  <a:pt x="2299947" y="916766"/>
                  <a:pt x="2260388" y="933152"/>
                  <a:pt x="2219139" y="933152"/>
                </a:cubicBezTo>
                <a:lnTo>
                  <a:pt x="155528" y="933152"/>
                </a:lnTo>
                <a:cubicBezTo>
                  <a:pt x="114279" y="933152"/>
                  <a:pt x="74720" y="916766"/>
                  <a:pt x="45553" y="887599"/>
                </a:cubicBezTo>
                <a:cubicBezTo>
                  <a:pt x="16386" y="858432"/>
                  <a:pt x="0" y="818873"/>
                  <a:pt x="0" y="777624"/>
                </a:cubicBezTo>
                <a:lnTo>
                  <a:pt x="0" y="155528"/>
                </a:lnTo>
                <a:close/>
              </a:path>
            </a:pathLst>
          </a:custGeom>
          <a:solidFill>
            <a:schemeClr val="accent2">
              <a:lumMod val="40000"/>
              <a:lumOff val="60000"/>
            </a:schemeClr>
          </a:solidFill>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lIns="106513" tIns="106513" rIns="106513" bIns="106513" spcCol="1270" anchor="ctr"/>
          <a:lstStyle/>
          <a:p>
            <a:pPr algn="ctr" defTabSz="711200" fontAlgn="auto">
              <a:lnSpc>
                <a:spcPct val="90000"/>
              </a:lnSpc>
              <a:spcAft>
                <a:spcPct val="35000"/>
              </a:spcAft>
              <a:defRPr/>
            </a:pPr>
            <a:r>
              <a:rPr lang="en-GB" b="1" dirty="0">
                <a:solidFill>
                  <a:schemeClr val="tx1"/>
                </a:solidFill>
              </a:rPr>
              <a:t>Negotiation -  exclusively TUs   Existing negotiation structure  incorporated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7" descr="C:\Users\mcqueju740\AppData\Local\Microsoft\Windows\Temporary Internet Files\Content.IE5\C731ECGG\perlav[1].jpg"/>
          <p:cNvPicPr>
            <a:picLocks noChangeAspect="1" noChangeArrowheads="1"/>
          </p:cNvPicPr>
          <p:nvPr/>
        </p:nvPicPr>
        <p:blipFill>
          <a:blip r:embed="rId3" cstate="print"/>
          <a:srcRect l="5327" t="1881" r="4115" b="2164"/>
          <a:stretch>
            <a:fillRect/>
          </a:stretch>
        </p:blipFill>
        <p:spPr bwMode="auto">
          <a:xfrm>
            <a:off x="5508104" y="2276872"/>
            <a:ext cx="3187700" cy="2339975"/>
          </a:xfrm>
          <a:prstGeom prst="rect">
            <a:avLst/>
          </a:prstGeom>
          <a:noFill/>
          <a:ln w="9525">
            <a:noFill/>
            <a:miter lim="800000"/>
            <a:headEnd/>
            <a:tailEnd/>
          </a:ln>
        </p:spPr>
      </p:pic>
      <p:sp>
        <p:nvSpPr>
          <p:cNvPr id="9" name="TextBox 8"/>
          <p:cNvSpPr txBox="1"/>
          <p:nvPr/>
        </p:nvSpPr>
        <p:spPr>
          <a:xfrm>
            <a:off x="323528" y="2924944"/>
            <a:ext cx="5040313" cy="1200150"/>
          </a:xfrm>
          <a:prstGeom prst="rect">
            <a:avLst/>
          </a:prstGeom>
          <a:noFill/>
        </p:spPr>
        <p:txBody>
          <a:bodyPr>
            <a:spAutoFit/>
          </a:bodyPr>
          <a:lstStyle/>
          <a:p>
            <a:pPr fontAlgn="auto">
              <a:spcBef>
                <a:spcPts val="0"/>
              </a:spcBef>
              <a:spcAft>
                <a:spcPts val="0"/>
              </a:spcAft>
              <a:defRPr/>
            </a:pPr>
            <a:r>
              <a:rPr lang="en-GB" sz="3600" b="1" dirty="0">
                <a:solidFill>
                  <a:schemeClr val="tx2">
                    <a:lumMod val="50000"/>
                  </a:schemeClr>
                </a:solidFill>
                <a:latin typeface="+mn-lt"/>
                <a:cs typeface="+mn-cs"/>
              </a:rPr>
              <a:t>My experience of working in Partnership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9" descr="C:\Users\mcqueju740\AppData\Local\Microsoft\Windows\Temporary Internet Files\Content.IE5\ZF47QA36\462px-Document-passed.svg[1].png"/>
          <p:cNvPicPr>
            <a:picLocks noChangeAspect="1" noChangeArrowheads="1"/>
          </p:cNvPicPr>
          <p:nvPr/>
        </p:nvPicPr>
        <p:blipFill>
          <a:blip r:embed="rId3" cstate="print"/>
          <a:srcRect/>
          <a:stretch>
            <a:fillRect/>
          </a:stretch>
        </p:blipFill>
        <p:spPr bwMode="auto">
          <a:xfrm>
            <a:off x="7380288" y="3284538"/>
            <a:ext cx="1504950" cy="1944687"/>
          </a:xfrm>
          <a:prstGeom prst="rect">
            <a:avLst/>
          </a:prstGeom>
          <a:noFill/>
          <a:ln w="9525">
            <a:noFill/>
            <a:miter lim="800000"/>
            <a:headEnd/>
            <a:tailEnd/>
          </a:ln>
        </p:spPr>
      </p:pic>
      <p:sp>
        <p:nvSpPr>
          <p:cNvPr id="2" name="TextBox 1"/>
          <p:cNvSpPr txBox="1"/>
          <p:nvPr/>
        </p:nvSpPr>
        <p:spPr>
          <a:xfrm>
            <a:off x="468313" y="1412875"/>
            <a:ext cx="8424862" cy="1816100"/>
          </a:xfrm>
          <a:prstGeom prst="rect">
            <a:avLst/>
          </a:prstGeom>
          <a:noFill/>
        </p:spPr>
        <p:txBody>
          <a:bodyPr>
            <a:spAutoFit/>
          </a:bodyPr>
          <a:lstStyle/>
          <a:p>
            <a:pPr algn="ctr" fontAlgn="auto">
              <a:spcBef>
                <a:spcPts val="0"/>
              </a:spcBef>
              <a:spcAft>
                <a:spcPts val="0"/>
              </a:spcAft>
              <a:defRPr/>
            </a:pPr>
            <a:r>
              <a:rPr lang="en-GB" sz="4000" b="1" dirty="0">
                <a:solidFill>
                  <a:schemeClr val="tx2">
                    <a:lumMod val="50000"/>
                  </a:schemeClr>
                </a:solidFill>
                <a:latin typeface="+mn-lt"/>
                <a:cs typeface="+mn-cs"/>
              </a:rPr>
              <a:t>Our Partnership Agreement</a:t>
            </a:r>
          </a:p>
          <a:p>
            <a:pPr algn="ctr" fontAlgn="auto">
              <a:spcBef>
                <a:spcPts val="0"/>
              </a:spcBef>
              <a:spcAft>
                <a:spcPts val="0"/>
              </a:spcAft>
              <a:defRPr/>
            </a:pPr>
            <a:endParaRPr lang="en-GB" sz="3600" b="1" dirty="0">
              <a:solidFill>
                <a:schemeClr val="tx2">
                  <a:lumMod val="50000"/>
                </a:schemeClr>
              </a:solidFill>
              <a:latin typeface="+mn-lt"/>
              <a:cs typeface="+mn-cs"/>
              <a:hlinkClick r:id="rId4"/>
            </a:endParaRPr>
          </a:p>
          <a:p>
            <a:pPr algn="ctr" fontAlgn="auto">
              <a:spcBef>
                <a:spcPts val="0"/>
              </a:spcBef>
              <a:spcAft>
                <a:spcPts val="0"/>
              </a:spcAft>
              <a:defRPr/>
            </a:pPr>
            <a:r>
              <a:rPr lang="en-GB" b="1" dirty="0">
                <a:solidFill>
                  <a:schemeClr val="tx2">
                    <a:lumMod val="50000"/>
                  </a:schemeClr>
                </a:solidFill>
                <a:latin typeface="+mn-lt"/>
                <a:cs typeface="+mn-cs"/>
                <a:hlinkClick r:id="rId4"/>
              </a:rPr>
              <a:t>http://www.nhsggc.org.uk/working-with-us/hr-connect/policies-and-staff-governance/policies/partnership-agreement/</a:t>
            </a:r>
            <a:endParaRPr lang="en-GB" b="1" dirty="0">
              <a:solidFill>
                <a:schemeClr val="tx2">
                  <a:lumMod val="50000"/>
                </a:schemeClr>
              </a:solidFill>
              <a:latin typeface="+mn-lt"/>
              <a:cs typeface="+mn-cs"/>
            </a:endParaRPr>
          </a:p>
        </p:txBody>
      </p:sp>
      <p:grpSp>
        <p:nvGrpSpPr>
          <p:cNvPr id="34819" name="Group 3"/>
          <p:cNvGrpSpPr>
            <a:grpSpLocks/>
          </p:cNvGrpSpPr>
          <p:nvPr/>
        </p:nvGrpSpPr>
        <p:grpSpPr bwMode="auto">
          <a:xfrm>
            <a:off x="1116013" y="3860800"/>
            <a:ext cx="6192837" cy="3960813"/>
            <a:chOff x="2051720" y="260648"/>
            <a:chExt cx="7092280" cy="4824536"/>
          </a:xfrm>
        </p:grpSpPr>
        <p:pic>
          <p:nvPicPr>
            <p:cNvPr id="34820" name="Picture 10" descr="Partnership word cloud Stock Photo - 27257324"/>
            <p:cNvPicPr>
              <a:picLocks noChangeAspect="1" noChangeArrowheads="1"/>
            </p:cNvPicPr>
            <p:nvPr/>
          </p:nvPicPr>
          <p:blipFill>
            <a:blip r:embed="rId5" cstate="print"/>
            <a:srcRect b="-11655"/>
            <a:stretch>
              <a:fillRect/>
            </a:stretch>
          </p:blipFill>
          <p:spPr bwMode="auto">
            <a:xfrm>
              <a:off x="3429000" y="476672"/>
              <a:ext cx="5715000" cy="4608512"/>
            </a:xfrm>
            <a:prstGeom prst="rect">
              <a:avLst/>
            </a:prstGeom>
            <a:noFill/>
            <a:ln w="9525">
              <a:noFill/>
              <a:miter lim="800000"/>
              <a:headEnd/>
              <a:tailEnd/>
            </a:ln>
          </p:spPr>
        </p:pic>
        <p:pic>
          <p:nvPicPr>
            <p:cNvPr id="34821" name="Picture 16" descr="Partner word cloud concept"/>
            <p:cNvPicPr>
              <a:picLocks noChangeAspect="1" noChangeArrowheads="1"/>
            </p:cNvPicPr>
            <p:nvPr/>
          </p:nvPicPr>
          <p:blipFill>
            <a:blip r:embed="rId6" cstate="print"/>
            <a:srcRect r="46915"/>
            <a:stretch>
              <a:fillRect/>
            </a:stretch>
          </p:blipFill>
          <p:spPr bwMode="auto">
            <a:xfrm>
              <a:off x="2051720" y="260648"/>
              <a:ext cx="3096344" cy="3600400"/>
            </a:xfrm>
            <a:prstGeom prst="rect">
              <a:avLst/>
            </a:prstGeom>
            <a:noFill/>
            <a:ln w="9525">
              <a:noFill/>
              <a:miter lim="800000"/>
              <a:headEnd/>
              <a:tailEnd/>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8313" y="1484313"/>
            <a:ext cx="6840537" cy="2124075"/>
          </a:xfrm>
          <a:prstGeom prst="rect">
            <a:avLst/>
          </a:prstGeom>
          <a:noFill/>
        </p:spPr>
        <p:txBody>
          <a:bodyPr>
            <a:spAutoFit/>
          </a:bodyPr>
          <a:lstStyle/>
          <a:p>
            <a:pPr fontAlgn="auto">
              <a:spcBef>
                <a:spcPts val="0"/>
              </a:spcBef>
              <a:spcAft>
                <a:spcPts val="0"/>
              </a:spcAft>
              <a:defRPr/>
            </a:pPr>
            <a:r>
              <a:rPr lang="en-GB" sz="3600" b="1" dirty="0">
                <a:solidFill>
                  <a:schemeClr val="tx2">
                    <a:lumMod val="50000"/>
                  </a:schemeClr>
                </a:solidFill>
                <a:latin typeface="+mn-lt"/>
                <a:cs typeface="+mn-cs"/>
              </a:rPr>
              <a:t>Governance</a:t>
            </a:r>
            <a:endParaRPr lang="en-GB" sz="2000" b="1" dirty="0">
              <a:solidFill>
                <a:schemeClr val="tx2">
                  <a:lumMod val="50000"/>
                </a:schemeClr>
              </a:solidFill>
              <a:latin typeface="+mn-lt"/>
              <a:cs typeface="+mn-cs"/>
            </a:endParaRPr>
          </a:p>
          <a:p>
            <a:pPr fontAlgn="auto">
              <a:spcBef>
                <a:spcPts val="0"/>
              </a:spcBef>
              <a:spcAft>
                <a:spcPts val="0"/>
              </a:spcAft>
              <a:buFont typeface="Arial" pitchFamily="34" charset="0"/>
              <a:buChar char="•"/>
              <a:tabLst>
                <a:tab pos="361950" algn="l"/>
              </a:tabLst>
              <a:defRPr/>
            </a:pPr>
            <a:r>
              <a:rPr lang="en-GB" sz="3200" b="1" dirty="0">
                <a:solidFill>
                  <a:schemeClr val="tx2">
                    <a:lumMod val="50000"/>
                  </a:schemeClr>
                </a:solidFill>
                <a:latin typeface="+mn-lt"/>
                <a:cs typeface="+mn-cs"/>
              </a:rPr>
              <a:t> 	</a:t>
            </a:r>
            <a:r>
              <a:rPr lang="en-GB" sz="3200" dirty="0">
                <a:solidFill>
                  <a:schemeClr val="tx2">
                    <a:lumMod val="50000"/>
                  </a:schemeClr>
                </a:solidFill>
                <a:latin typeface="+mn-lt"/>
                <a:cs typeface="+mn-cs"/>
              </a:rPr>
              <a:t>The Area Partnership Forum (APF)</a:t>
            </a:r>
          </a:p>
          <a:p>
            <a:pPr fontAlgn="auto">
              <a:spcBef>
                <a:spcPts val="0"/>
              </a:spcBef>
              <a:spcAft>
                <a:spcPts val="0"/>
              </a:spcAft>
              <a:buFont typeface="Arial" pitchFamily="34" charset="0"/>
              <a:buChar char="•"/>
              <a:tabLst>
                <a:tab pos="361950" algn="l"/>
              </a:tabLst>
              <a:defRPr/>
            </a:pPr>
            <a:r>
              <a:rPr lang="en-GB" sz="3200" dirty="0">
                <a:solidFill>
                  <a:schemeClr val="tx2">
                    <a:lumMod val="50000"/>
                  </a:schemeClr>
                </a:solidFill>
                <a:latin typeface="+mn-lt"/>
                <a:cs typeface="+mn-cs"/>
              </a:rPr>
              <a:t> 	Local  Partnership Forum (SPF / LPF)</a:t>
            </a:r>
          </a:p>
          <a:p>
            <a:pPr fontAlgn="auto">
              <a:spcBef>
                <a:spcPts val="0"/>
              </a:spcBef>
              <a:spcAft>
                <a:spcPts val="0"/>
              </a:spcAft>
              <a:buFont typeface="Arial" pitchFamily="34" charset="0"/>
              <a:buChar char="•"/>
              <a:tabLst>
                <a:tab pos="361950" algn="l"/>
              </a:tabLst>
              <a:defRPr/>
            </a:pPr>
            <a:r>
              <a:rPr lang="en-GB" sz="3200" dirty="0">
                <a:solidFill>
                  <a:schemeClr val="tx2">
                    <a:lumMod val="50000"/>
                  </a:schemeClr>
                </a:solidFill>
                <a:latin typeface="+mn-lt"/>
                <a:cs typeface="+mn-cs"/>
              </a:rPr>
              <a:t> 	Health &amp; Safety Forum</a:t>
            </a:r>
          </a:p>
        </p:txBody>
      </p:sp>
      <p:pic>
        <p:nvPicPr>
          <p:cNvPr id="40962" name="Picture 9" descr="C:\Users\mcqueju740\AppData\Local\Microsoft\Windows\Temporary Internet Files\Content.IE5\AVJ2HYDC\forum[1].jpg"/>
          <p:cNvPicPr>
            <a:picLocks noChangeAspect="1" noChangeArrowheads="1"/>
          </p:cNvPicPr>
          <p:nvPr/>
        </p:nvPicPr>
        <p:blipFill>
          <a:blip r:embed="rId3" cstate="print"/>
          <a:srcRect/>
          <a:stretch>
            <a:fillRect/>
          </a:stretch>
        </p:blipFill>
        <p:spPr bwMode="auto">
          <a:xfrm>
            <a:off x="2195513" y="3716338"/>
            <a:ext cx="5184775" cy="314166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Box 1"/>
          <p:cNvSpPr txBox="1">
            <a:spLocks noChangeArrowheads="1"/>
          </p:cNvSpPr>
          <p:nvPr/>
        </p:nvSpPr>
        <p:spPr bwMode="auto">
          <a:xfrm>
            <a:off x="1116013" y="1412875"/>
            <a:ext cx="7127875" cy="1816100"/>
          </a:xfrm>
          <a:prstGeom prst="rect">
            <a:avLst/>
          </a:prstGeom>
          <a:noFill/>
          <a:ln w="9525">
            <a:noFill/>
            <a:miter lim="800000"/>
            <a:headEnd/>
            <a:tailEnd/>
          </a:ln>
        </p:spPr>
        <p:txBody>
          <a:bodyPr>
            <a:spAutoFit/>
          </a:bodyPr>
          <a:lstStyle/>
          <a:p>
            <a:pPr algn="ctr"/>
            <a:r>
              <a:rPr lang="en-GB" sz="4000" b="1">
                <a:latin typeface="Calibri" pitchFamily="34" charset="0"/>
              </a:rPr>
              <a:t>Our Facilities Agreement</a:t>
            </a:r>
          </a:p>
          <a:p>
            <a:pPr algn="ctr"/>
            <a:endParaRPr lang="en-GB" sz="3600" b="1">
              <a:latin typeface="Calibri" pitchFamily="34" charset="0"/>
            </a:endParaRPr>
          </a:p>
          <a:p>
            <a:pPr algn="ctr"/>
            <a:r>
              <a:rPr lang="en-GB" b="1">
                <a:latin typeface="Calibri" pitchFamily="34" charset="0"/>
                <a:hlinkClick r:id="rId3"/>
              </a:rPr>
              <a:t>http://www.nhsggc.org.uk/working-with-us/hr-connect/policies-and-staff-governance/policies/facilities-agreement/</a:t>
            </a:r>
            <a:endParaRPr lang="en-GB" b="1">
              <a:latin typeface="Calibri" pitchFamily="34" charset="0"/>
            </a:endParaRPr>
          </a:p>
        </p:txBody>
      </p:sp>
      <p:grpSp>
        <p:nvGrpSpPr>
          <p:cNvPr id="36866" name="Group 2"/>
          <p:cNvGrpSpPr>
            <a:grpSpLocks/>
          </p:cNvGrpSpPr>
          <p:nvPr/>
        </p:nvGrpSpPr>
        <p:grpSpPr bwMode="auto">
          <a:xfrm>
            <a:off x="1116013" y="3860800"/>
            <a:ext cx="6192837" cy="3960813"/>
            <a:chOff x="2051720" y="260648"/>
            <a:chExt cx="7092280" cy="4824536"/>
          </a:xfrm>
        </p:grpSpPr>
        <p:pic>
          <p:nvPicPr>
            <p:cNvPr id="36868" name="Picture 10" descr="Partnership word cloud Stock Photo - 27257324"/>
            <p:cNvPicPr>
              <a:picLocks noChangeAspect="1" noChangeArrowheads="1"/>
            </p:cNvPicPr>
            <p:nvPr/>
          </p:nvPicPr>
          <p:blipFill>
            <a:blip r:embed="rId4" cstate="print"/>
            <a:srcRect b="-11655"/>
            <a:stretch>
              <a:fillRect/>
            </a:stretch>
          </p:blipFill>
          <p:spPr bwMode="auto">
            <a:xfrm>
              <a:off x="3429000" y="476672"/>
              <a:ext cx="5715000" cy="4608512"/>
            </a:xfrm>
            <a:prstGeom prst="rect">
              <a:avLst/>
            </a:prstGeom>
            <a:noFill/>
            <a:ln w="9525">
              <a:noFill/>
              <a:miter lim="800000"/>
              <a:headEnd/>
              <a:tailEnd/>
            </a:ln>
          </p:spPr>
        </p:pic>
        <p:pic>
          <p:nvPicPr>
            <p:cNvPr id="36869" name="Picture 16" descr="Partner word cloud concept"/>
            <p:cNvPicPr>
              <a:picLocks noChangeAspect="1" noChangeArrowheads="1"/>
            </p:cNvPicPr>
            <p:nvPr/>
          </p:nvPicPr>
          <p:blipFill>
            <a:blip r:embed="rId5" cstate="print"/>
            <a:srcRect r="46915"/>
            <a:stretch>
              <a:fillRect/>
            </a:stretch>
          </p:blipFill>
          <p:spPr bwMode="auto">
            <a:xfrm>
              <a:off x="2051720" y="260648"/>
              <a:ext cx="3096344" cy="3600400"/>
            </a:xfrm>
            <a:prstGeom prst="rect">
              <a:avLst/>
            </a:prstGeom>
            <a:noFill/>
            <a:ln w="9525">
              <a:noFill/>
              <a:miter lim="800000"/>
              <a:headEnd/>
              <a:tailEnd/>
            </a:ln>
          </p:spPr>
        </p:pic>
      </p:grpSp>
      <p:pic>
        <p:nvPicPr>
          <p:cNvPr id="36867" name="Picture 9" descr="C:\Users\mcqueju740\AppData\Local\Microsoft\Windows\Temporary Internet Files\Content.IE5\ZF47QA36\462px-Document-passed.svg[1].png"/>
          <p:cNvPicPr>
            <a:picLocks noChangeAspect="1" noChangeArrowheads="1"/>
          </p:cNvPicPr>
          <p:nvPr/>
        </p:nvPicPr>
        <p:blipFill>
          <a:blip r:embed="rId6" cstate="print"/>
          <a:srcRect/>
          <a:stretch>
            <a:fillRect/>
          </a:stretch>
        </p:blipFill>
        <p:spPr bwMode="auto">
          <a:xfrm>
            <a:off x="7380288" y="3284538"/>
            <a:ext cx="1504950" cy="194468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1862</TotalTime>
  <Words>2060</Words>
  <Application>Microsoft Office PowerPoint</Application>
  <PresentationFormat>On-screen Show (4:3)</PresentationFormat>
  <Paragraphs>165</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NHS Greater Glasgow and Clyde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mcqueju740</dc:creator>
  <cp:lastModifiedBy>McKenzie, Kirstin</cp:lastModifiedBy>
  <cp:revision>166</cp:revision>
  <cp:lastPrinted>2024-01-05T10:05:24Z</cp:lastPrinted>
  <dcterms:created xsi:type="dcterms:W3CDTF">2016-07-25T11:27:12Z</dcterms:created>
  <dcterms:modified xsi:type="dcterms:W3CDTF">2025-05-01T14:48:32Z</dcterms:modified>
</cp:coreProperties>
</file>