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9" r:id="rId1"/>
  </p:sldMasterIdLst>
  <p:notesMasterIdLst>
    <p:notesMasterId r:id="rId19"/>
  </p:notesMasterIdLst>
  <p:sldIdLst>
    <p:sldId id="256" r:id="rId2"/>
    <p:sldId id="261" r:id="rId3"/>
    <p:sldId id="267" r:id="rId4"/>
    <p:sldId id="263" r:id="rId5"/>
    <p:sldId id="273" r:id="rId6"/>
    <p:sldId id="268" r:id="rId7"/>
    <p:sldId id="269" r:id="rId8"/>
    <p:sldId id="270" r:id="rId9"/>
    <p:sldId id="259" r:id="rId10"/>
    <p:sldId id="272" r:id="rId11"/>
    <p:sldId id="271" r:id="rId12"/>
    <p:sldId id="276" r:id="rId13"/>
    <p:sldId id="258" r:id="rId14"/>
    <p:sldId id="277" r:id="rId15"/>
    <p:sldId id="257" r:id="rId16"/>
    <p:sldId id="278" r:id="rId17"/>
    <p:sldId id="260"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847"/>
    <p:restoredTop sz="65625"/>
  </p:normalViewPr>
  <p:slideViewPr>
    <p:cSldViewPr snapToGrid="0" snapToObjects="1">
      <p:cViewPr varScale="1">
        <p:scale>
          <a:sx n="72" d="100"/>
          <a:sy n="72" d="100"/>
        </p:scale>
        <p:origin x="2336"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36C83F-4AEC-E94B-847B-EF6AD0F76197}" type="datetimeFigureOut">
              <a:rPr lang="en-US" smtClean="0"/>
              <a:t>8/30/22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52F998-9032-DB48-A3E4-35ABE39A5C87}" type="slidenum">
              <a:rPr lang="en-US" smtClean="0"/>
              <a:t>‹#›</a:t>
            </a:fld>
            <a:endParaRPr lang="en-US"/>
          </a:p>
        </p:txBody>
      </p:sp>
    </p:spTree>
    <p:extLst>
      <p:ext uri="{BB962C8B-B14F-4D97-AF65-F5344CB8AC3E}">
        <p14:creationId xmlns:p14="http://schemas.microsoft.com/office/powerpoint/2010/main" val="15805458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D52F998-9032-DB48-A3E4-35ABE39A5C87}" type="slidenum">
              <a:rPr lang="en-US" smtClean="0"/>
              <a:t>1</a:t>
            </a:fld>
            <a:endParaRPr lang="en-US"/>
          </a:p>
        </p:txBody>
      </p:sp>
    </p:spTree>
    <p:extLst>
      <p:ext uri="{BB962C8B-B14F-4D97-AF65-F5344CB8AC3E}">
        <p14:creationId xmlns:p14="http://schemas.microsoft.com/office/powerpoint/2010/main" val="42615281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Through this wellbeing network, we were able to create the cost of living solutions collaborative</a:t>
            </a:r>
          </a:p>
          <a:p>
            <a:endParaRPr lang="en-US" dirty="0"/>
          </a:p>
          <a:p>
            <a:br>
              <a:rPr lang="en-GB" dirty="0"/>
            </a:br>
            <a:r>
              <a:rPr lang="en-GB" sz="1200" b="0" i="0" kern="1200" dirty="0">
                <a:solidFill>
                  <a:schemeClr val="tx1"/>
                </a:solidFill>
                <a:effectLst/>
                <a:latin typeface="+mn-lt"/>
                <a:ea typeface="+mn-ea"/>
                <a:cs typeface="+mn-cs"/>
              </a:rPr>
              <a:t>This new Collaboration aims to use our skills and passion to ensure we have a planned and co-ordinated approach to better support communities, and each other, through the challenges of the coming months. We want to ensure that no one who lives and works in East Renfrewshire feels alone and that everyone can ask and get help when needed.</a:t>
            </a:r>
            <a:br>
              <a:rPr lang="en-GB" dirty="0"/>
            </a:br>
            <a:br>
              <a:rPr lang="en-GB" dirty="0"/>
            </a:br>
            <a:r>
              <a:rPr lang="en-GB" sz="1200" b="0" i="0" kern="1200" dirty="0">
                <a:solidFill>
                  <a:schemeClr val="tx1"/>
                </a:solidFill>
                <a:effectLst/>
                <a:latin typeface="+mn-lt"/>
                <a:ea typeface="+mn-ea"/>
                <a:cs typeface="+mn-cs"/>
              </a:rPr>
              <a:t>This is only the beginning of our conversations, but we all have to get involved and look for solutions together.</a:t>
            </a:r>
          </a:p>
          <a:p>
            <a:br>
              <a:rPr lang="en-GB" dirty="0"/>
            </a:br>
            <a:r>
              <a:rPr lang="en-GB" sz="1200" b="0" i="0" kern="1200" dirty="0">
                <a:solidFill>
                  <a:schemeClr val="tx1"/>
                </a:solidFill>
                <a:effectLst/>
                <a:latin typeface="+mn-lt"/>
                <a:ea typeface="+mn-ea"/>
                <a:cs typeface="+mn-cs"/>
              </a:rPr>
              <a:t>The planning conversations will take place over two days, with plenty of opportunities to get involved. </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Having this network, allows us to promote information like this quickly and efficiently. They pass this information on to their service users, and in doing so the 55 </a:t>
            </a:r>
            <a:r>
              <a:rPr lang="en-GB" sz="1200" b="0" i="0" kern="1200" dirty="0" err="1">
                <a:solidFill>
                  <a:schemeClr val="tx1"/>
                </a:solidFill>
                <a:effectLst/>
                <a:latin typeface="+mn-lt"/>
                <a:ea typeface="+mn-ea"/>
                <a:cs typeface="+mn-cs"/>
              </a:rPr>
              <a:t>nonVA</a:t>
            </a:r>
            <a:r>
              <a:rPr lang="en-GB" sz="1200" b="0" i="0" kern="1200" dirty="0">
                <a:solidFill>
                  <a:schemeClr val="tx1"/>
                </a:solidFill>
                <a:effectLst/>
                <a:latin typeface="+mn-lt"/>
                <a:ea typeface="+mn-ea"/>
                <a:cs typeface="+mn-cs"/>
              </a:rPr>
              <a:t> members suddenly reaches 100s of people around the East Renfrewshire locality.</a:t>
            </a:r>
            <a:endParaRPr lang="en-US" dirty="0"/>
          </a:p>
        </p:txBody>
      </p:sp>
      <p:sp>
        <p:nvSpPr>
          <p:cNvPr id="4" name="Slide Number Placeholder 3"/>
          <p:cNvSpPr>
            <a:spLocks noGrp="1"/>
          </p:cNvSpPr>
          <p:nvPr>
            <p:ph type="sldNum" sz="quarter" idx="5"/>
          </p:nvPr>
        </p:nvSpPr>
        <p:spPr/>
        <p:txBody>
          <a:bodyPr/>
          <a:lstStyle/>
          <a:p>
            <a:fld id="{ED52F998-9032-DB48-A3E4-35ABE39A5C87}" type="slidenum">
              <a:rPr lang="en-US" smtClean="0"/>
              <a:t>11</a:t>
            </a:fld>
            <a:endParaRPr lang="en-US"/>
          </a:p>
        </p:txBody>
      </p:sp>
    </p:spTree>
    <p:extLst>
      <p:ext uri="{BB962C8B-B14F-4D97-AF65-F5344CB8AC3E}">
        <p14:creationId xmlns:p14="http://schemas.microsoft.com/office/powerpoint/2010/main" val="40707209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for listening to my part of the presentation about the communities mental health and well-being fud for East Renfrewshire. Hopefully, after this you can all see how important this fund is and its part in helping to improve mental health and well-being and all it supports. </a:t>
            </a:r>
          </a:p>
          <a:p>
            <a:endParaRPr lang="en-US" dirty="0"/>
          </a:p>
          <a:p>
            <a:endParaRPr lang="en-US" dirty="0"/>
          </a:p>
          <a:p>
            <a:r>
              <a:rPr lang="en-US" dirty="0"/>
              <a:t>I will not be passing you over to Claire Blaire, who will be discussing the covid- remobilization fund. If you have any questions about any of the information you saw today, I will be happy to try and answer them after this presentation, otherwise, you can reach me on the contact details above</a:t>
            </a:r>
          </a:p>
          <a:p>
            <a:endParaRPr lang="en-US" dirty="0"/>
          </a:p>
          <a:p>
            <a:r>
              <a:rPr lang="en-US" dirty="0"/>
              <a:t>And now, over to Claire</a:t>
            </a:r>
          </a:p>
        </p:txBody>
      </p:sp>
      <p:sp>
        <p:nvSpPr>
          <p:cNvPr id="4" name="Slide Number Placeholder 3"/>
          <p:cNvSpPr>
            <a:spLocks noGrp="1"/>
          </p:cNvSpPr>
          <p:nvPr>
            <p:ph type="sldNum" sz="quarter" idx="5"/>
          </p:nvPr>
        </p:nvSpPr>
        <p:spPr/>
        <p:txBody>
          <a:bodyPr/>
          <a:lstStyle/>
          <a:p>
            <a:fld id="{ED52F998-9032-DB48-A3E4-35ABE39A5C87}" type="slidenum">
              <a:rPr lang="en-US" smtClean="0"/>
              <a:t>12</a:t>
            </a:fld>
            <a:endParaRPr lang="en-US"/>
          </a:p>
        </p:txBody>
      </p:sp>
    </p:spTree>
    <p:extLst>
      <p:ext uri="{BB962C8B-B14F-4D97-AF65-F5344CB8AC3E}">
        <p14:creationId xmlns:p14="http://schemas.microsoft.com/office/powerpoint/2010/main" val="27648409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were given precisely this amount, and then a further £9,999 that allowed 2 more projects to be funded. One from a previously funded organisation. </a:t>
            </a:r>
          </a:p>
          <a:p>
            <a:endParaRPr lang="en-US" dirty="0"/>
          </a:p>
          <a:p>
            <a:r>
              <a:rPr lang="en-US" dirty="0"/>
              <a:t>And here’s an old-timey map for you to get a sense of the main towns in East Renfrewshire. </a:t>
            </a:r>
          </a:p>
        </p:txBody>
      </p:sp>
      <p:sp>
        <p:nvSpPr>
          <p:cNvPr id="4" name="Slide Number Placeholder 3"/>
          <p:cNvSpPr>
            <a:spLocks noGrp="1"/>
          </p:cNvSpPr>
          <p:nvPr>
            <p:ph type="sldNum" sz="quarter" idx="5"/>
          </p:nvPr>
        </p:nvSpPr>
        <p:spPr/>
        <p:txBody>
          <a:bodyPr/>
          <a:lstStyle/>
          <a:p>
            <a:fld id="{ED52F998-9032-DB48-A3E4-35ABE39A5C87}" type="slidenum">
              <a:rPr lang="en-US" smtClean="0"/>
              <a:t>2</a:t>
            </a:fld>
            <a:endParaRPr lang="en-US"/>
          </a:p>
        </p:txBody>
      </p:sp>
    </p:spTree>
    <p:extLst>
      <p:ext uri="{BB962C8B-B14F-4D97-AF65-F5344CB8AC3E}">
        <p14:creationId xmlns:p14="http://schemas.microsoft.com/office/powerpoint/2010/main" val="3174888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of these projects can be found on the link above where you can find the amount each group received as well as a brief outline of their project. </a:t>
            </a:r>
          </a:p>
        </p:txBody>
      </p:sp>
      <p:sp>
        <p:nvSpPr>
          <p:cNvPr id="4" name="Slide Number Placeholder 3"/>
          <p:cNvSpPr>
            <a:spLocks noGrp="1"/>
          </p:cNvSpPr>
          <p:nvPr>
            <p:ph type="sldNum" sz="quarter" idx="5"/>
          </p:nvPr>
        </p:nvSpPr>
        <p:spPr/>
        <p:txBody>
          <a:bodyPr/>
          <a:lstStyle/>
          <a:p>
            <a:fld id="{ED52F998-9032-DB48-A3E4-35ABE39A5C87}" type="slidenum">
              <a:rPr lang="en-US" smtClean="0"/>
              <a:t>4</a:t>
            </a:fld>
            <a:endParaRPr lang="en-US"/>
          </a:p>
        </p:txBody>
      </p:sp>
    </p:spTree>
    <p:extLst>
      <p:ext uri="{BB962C8B-B14F-4D97-AF65-F5344CB8AC3E}">
        <p14:creationId xmlns:p14="http://schemas.microsoft.com/office/powerpoint/2010/main" val="26101876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Much like other TSI’s, we also chose a three-tiered system for funding categories. This includes the: </a:t>
            </a:r>
          </a:p>
          <a:p>
            <a:endParaRPr lang="en-US" dirty="0"/>
          </a:p>
          <a:p>
            <a:r>
              <a:rPr lang="en-US" dirty="0"/>
              <a:t>10 thousand to 50 thousand pound level.  This category was mainly applied by the big established organisations in the community, such as RAMH and Citizens Advice Bureau. They were mainly surrounding staffing costs hence the larger applications. </a:t>
            </a:r>
          </a:p>
          <a:p>
            <a:endParaRPr lang="en-US" dirty="0"/>
          </a:p>
          <a:p>
            <a:r>
              <a:rPr lang="en-US" dirty="0"/>
              <a:t>The next category was the two thousand up to ten thousand categories, This level saw the most awarded applications with XX% going towards it. There was more locality-specific organisations such as means kirk helping hands, and </a:t>
            </a:r>
            <a:r>
              <a:rPr lang="en-US" dirty="0" err="1"/>
              <a:t>Barrhead</a:t>
            </a:r>
            <a:r>
              <a:rPr lang="en-US" dirty="0"/>
              <a:t> Housing Association receiving the money. </a:t>
            </a:r>
          </a:p>
          <a:p>
            <a:endParaRPr lang="en-US" dirty="0"/>
          </a:p>
          <a:p>
            <a:r>
              <a:rPr lang="en-US" dirty="0"/>
              <a:t>And last, but certainly not least, was the two thousand and below category, This level was directed towards the unconstituted and grassroots organisations. This level received the least amount of applications, possibly due to the quick turnaround of the fund and the lack of targeted marketing towards these groups, but this is what our focus will be for the next fund to ensure a good amount of funding goes to grassroots organisations to remobilize the  community spirit. </a:t>
            </a:r>
          </a:p>
          <a:p>
            <a:endParaRPr lang="en-US" dirty="0"/>
          </a:p>
          <a:p>
            <a:r>
              <a:rPr lang="en-US" dirty="0"/>
              <a:t>This will be a fun movie portion for you all now, as we have some impact videos for some of these organisations. The first one we will see is from the larger grant level. It’s from from </a:t>
            </a:r>
            <a:r>
              <a:rPr lang="en-US" dirty="0" err="1"/>
              <a:t>Alzheimers</a:t>
            </a:r>
            <a:r>
              <a:rPr lang="en-US" dirty="0"/>
              <a:t> Scotland… </a:t>
            </a:r>
          </a:p>
        </p:txBody>
      </p:sp>
      <p:sp>
        <p:nvSpPr>
          <p:cNvPr id="4" name="Slide Number Placeholder 3"/>
          <p:cNvSpPr>
            <a:spLocks noGrp="1"/>
          </p:cNvSpPr>
          <p:nvPr>
            <p:ph type="sldNum" sz="quarter" idx="5"/>
          </p:nvPr>
        </p:nvSpPr>
        <p:spPr/>
        <p:txBody>
          <a:bodyPr/>
          <a:lstStyle/>
          <a:p>
            <a:fld id="{ED52F998-9032-DB48-A3E4-35ABE39A5C87}" type="slidenum">
              <a:rPr lang="en-US" smtClean="0"/>
              <a:t>5</a:t>
            </a:fld>
            <a:endParaRPr lang="en-US"/>
          </a:p>
        </p:txBody>
      </p:sp>
    </p:spTree>
    <p:extLst>
      <p:ext uri="{BB962C8B-B14F-4D97-AF65-F5344CB8AC3E}">
        <p14:creationId xmlns:p14="http://schemas.microsoft.com/office/powerpoint/2010/main" val="38885945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youtu.be</a:t>
            </a:r>
            <a:r>
              <a:rPr lang="en-US" dirty="0"/>
              <a:t>/VbGS9US9_ss</a:t>
            </a:r>
          </a:p>
        </p:txBody>
      </p:sp>
      <p:sp>
        <p:nvSpPr>
          <p:cNvPr id="4" name="Slide Number Placeholder 3"/>
          <p:cNvSpPr>
            <a:spLocks noGrp="1"/>
          </p:cNvSpPr>
          <p:nvPr>
            <p:ph type="sldNum" sz="quarter" idx="5"/>
          </p:nvPr>
        </p:nvSpPr>
        <p:spPr/>
        <p:txBody>
          <a:bodyPr/>
          <a:lstStyle/>
          <a:p>
            <a:fld id="{ED52F998-9032-DB48-A3E4-35ABE39A5C87}" type="slidenum">
              <a:rPr lang="en-US" smtClean="0"/>
              <a:t>6</a:t>
            </a:fld>
            <a:endParaRPr lang="en-US"/>
          </a:p>
        </p:txBody>
      </p:sp>
    </p:spTree>
    <p:extLst>
      <p:ext uri="{BB962C8B-B14F-4D97-AF65-F5344CB8AC3E}">
        <p14:creationId xmlns:p14="http://schemas.microsoft.com/office/powerpoint/2010/main" val="24503844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youtu.be</a:t>
            </a:r>
            <a:r>
              <a:rPr lang="en-US" dirty="0"/>
              <a:t>/bzqYicr6GVY</a:t>
            </a:r>
          </a:p>
        </p:txBody>
      </p:sp>
      <p:sp>
        <p:nvSpPr>
          <p:cNvPr id="4" name="Slide Number Placeholder 3"/>
          <p:cNvSpPr>
            <a:spLocks noGrp="1"/>
          </p:cNvSpPr>
          <p:nvPr>
            <p:ph type="sldNum" sz="quarter" idx="5"/>
          </p:nvPr>
        </p:nvSpPr>
        <p:spPr/>
        <p:txBody>
          <a:bodyPr/>
          <a:lstStyle/>
          <a:p>
            <a:fld id="{ED52F998-9032-DB48-A3E4-35ABE39A5C87}" type="slidenum">
              <a:rPr lang="en-US" smtClean="0"/>
              <a:t>7</a:t>
            </a:fld>
            <a:endParaRPr lang="en-US"/>
          </a:p>
        </p:txBody>
      </p:sp>
    </p:spTree>
    <p:extLst>
      <p:ext uri="{BB962C8B-B14F-4D97-AF65-F5344CB8AC3E}">
        <p14:creationId xmlns:p14="http://schemas.microsoft.com/office/powerpoint/2010/main" val="7503116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the last example we have is the Neilston and </a:t>
            </a:r>
            <a:r>
              <a:rPr lang="en-US" dirty="0" err="1"/>
              <a:t>Uplawmoor</a:t>
            </a:r>
            <a:r>
              <a:rPr lang="en-US" dirty="0"/>
              <a:t> Litter Pickers. </a:t>
            </a:r>
          </a:p>
          <a:p>
            <a:endParaRPr lang="en-US" dirty="0"/>
          </a:p>
          <a:p>
            <a:r>
              <a:rPr lang="en-US" dirty="0"/>
              <a:t>They are unconstituted and so linked up with the Neilson development trust to receive their funding. </a:t>
            </a:r>
          </a:p>
          <a:p>
            <a:endParaRPr lang="en-US" dirty="0"/>
          </a:p>
          <a:p>
            <a:r>
              <a:rPr lang="en-US" dirty="0"/>
              <a:t>They were looking to purchase new equipment for their litter picking group, in order to make it more accessible to the community, which included purchasing hoop bags, as well as a trailer with wheels to allow the bags to be pushed as opposed to carrying. And those grabby things to allow those unable to bend over </a:t>
            </a:r>
            <a:r>
              <a:rPr lang="en-US" dirty="0" err="1"/>
              <a:t>ti</a:t>
            </a:r>
            <a:r>
              <a:rPr lang="en-US" dirty="0"/>
              <a:t> still take part. </a:t>
            </a:r>
          </a:p>
          <a:p>
            <a:endParaRPr lang="en-US" dirty="0"/>
          </a:p>
          <a:p>
            <a:r>
              <a:rPr lang="en-US" dirty="0"/>
              <a:t>They meet officially once a month for a large litter pick, but their group has a get-up-and-go culture. So many members who walk their dogs, do a mini singular litter picks and pick up anything they see on the way. </a:t>
            </a:r>
          </a:p>
          <a:p>
            <a:endParaRPr lang="en-US" dirty="0"/>
          </a:p>
          <a:p>
            <a:r>
              <a:rPr lang="en-US" dirty="0"/>
              <a:t>Since receiving their funding, they have finalized and adopted their constitution, as well as the potential for a local company to sponsor them. Alison, who runs the group, says that they are really buzzing about all of this and that funding was the catalyst for this! </a:t>
            </a:r>
          </a:p>
          <a:p>
            <a:endParaRPr lang="en-US" dirty="0"/>
          </a:p>
          <a:p>
            <a:endParaRPr lang="en-US" dirty="0"/>
          </a:p>
          <a:p>
            <a:r>
              <a:rPr lang="en-US" dirty="0"/>
              <a:t>This is a fantastic example of the fund supporting a grass roots group. </a:t>
            </a:r>
          </a:p>
          <a:p>
            <a:endParaRPr lang="en-US" dirty="0"/>
          </a:p>
          <a:p>
            <a:r>
              <a:rPr lang="en-US" dirty="0"/>
              <a:t>The sole purpose of this group is not to increase mental health and wellbeing, its to make the community a little nicer. But through the social aspect of meeting up regularly, being outdoors in the fresh air, and doing something positive for the community all indirectly lead to being more fulfilled and an increase in happiness. </a:t>
            </a:r>
          </a:p>
          <a:p>
            <a:endParaRPr lang="en-US" dirty="0"/>
          </a:p>
          <a:p>
            <a:r>
              <a:rPr lang="en-US" dirty="0"/>
              <a:t>Sadly I do not have an impact video for this yet, but it will be coming soon. And the hope is to have a video for each of the 19 projects to showcase the amazing work that this fund has allowed the people of East Renfrewshire to do. </a:t>
            </a:r>
            <a:br>
              <a:rPr lang="en-GB" dirty="0"/>
            </a:br>
            <a:endParaRPr lang="en-US" dirty="0"/>
          </a:p>
          <a:p>
            <a:endParaRPr lang="en-US" dirty="0"/>
          </a:p>
        </p:txBody>
      </p:sp>
      <p:sp>
        <p:nvSpPr>
          <p:cNvPr id="4" name="Slide Number Placeholder 3"/>
          <p:cNvSpPr>
            <a:spLocks noGrp="1"/>
          </p:cNvSpPr>
          <p:nvPr>
            <p:ph type="sldNum" sz="quarter" idx="5"/>
          </p:nvPr>
        </p:nvSpPr>
        <p:spPr/>
        <p:txBody>
          <a:bodyPr/>
          <a:lstStyle/>
          <a:p>
            <a:fld id="{ED52F998-9032-DB48-A3E4-35ABE39A5C87}" type="slidenum">
              <a:rPr lang="en-US" smtClean="0"/>
              <a:t>8</a:t>
            </a:fld>
            <a:endParaRPr lang="en-US"/>
          </a:p>
        </p:txBody>
      </p:sp>
    </p:spTree>
    <p:extLst>
      <p:ext uri="{BB962C8B-B14F-4D97-AF65-F5344CB8AC3E}">
        <p14:creationId xmlns:p14="http://schemas.microsoft.com/office/powerpoint/2010/main" val="35735688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of these activities are invited to ”the community hub” directory. An online place where East Renfrewshire residents can sign up to: </a:t>
            </a:r>
          </a:p>
          <a:p>
            <a:endParaRPr lang="en-US" dirty="0"/>
          </a:p>
          <a:p>
            <a:r>
              <a:rPr lang="en-US" dirty="0"/>
              <a:t>Volunteer, Fund activities that suit their interests and locality and also find the right support for themselves or their loved ones. </a:t>
            </a:r>
          </a:p>
          <a:p>
            <a:endParaRPr lang="en-US" dirty="0"/>
          </a:p>
          <a:p>
            <a:r>
              <a:rPr lang="en-US" dirty="0"/>
              <a:t>Any organisation can add their activities to this community hub site, not just the fund recipients. </a:t>
            </a:r>
          </a:p>
          <a:p>
            <a:endParaRPr lang="en-US" dirty="0"/>
          </a:p>
          <a:p>
            <a:endParaRPr lang="en-US" dirty="0"/>
          </a:p>
        </p:txBody>
      </p:sp>
      <p:sp>
        <p:nvSpPr>
          <p:cNvPr id="4" name="Slide Number Placeholder 3"/>
          <p:cNvSpPr>
            <a:spLocks noGrp="1"/>
          </p:cNvSpPr>
          <p:nvPr>
            <p:ph type="sldNum" sz="quarter" idx="5"/>
          </p:nvPr>
        </p:nvSpPr>
        <p:spPr/>
        <p:txBody>
          <a:bodyPr/>
          <a:lstStyle/>
          <a:p>
            <a:fld id="{ED52F998-9032-DB48-A3E4-35ABE39A5C87}" type="slidenum">
              <a:rPr lang="en-US" smtClean="0"/>
              <a:t>9</a:t>
            </a:fld>
            <a:endParaRPr lang="en-US"/>
          </a:p>
        </p:txBody>
      </p:sp>
    </p:spTree>
    <p:extLst>
      <p:ext uri="{BB962C8B-B14F-4D97-AF65-F5344CB8AC3E}">
        <p14:creationId xmlns:p14="http://schemas.microsoft.com/office/powerpoint/2010/main" val="34559318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part of the funding agreement, fund recipients now become part of the Wellbeing network, </a:t>
            </a:r>
          </a:p>
          <a:p>
            <a:endParaRPr lang="en-US" dirty="0"/>
          </a:p>
          <a:p>
            <a:r>
              <a:rPr lang="en-US" dirty="0"/>
              <a:t>This is an East Renfrewshire network where organisations can share information, and service updates and discuss with other people about any issues or potential gaps in services. It is currently operated on Teams, but the hope is to have a newsletter that could include this information as well as some wellbeing highlights from groups </a:t>
            </a:r>
          </a:p>
        </p:txBody>
      </p:sp>
      <p:sp>
        <p:nvSpPr>
          <p:cNvPr id="4" name="Slide Number Placeholder 3"/>
          <p:cNvSpPr>
            <a:spLocks noGrp="1"/>
          </p:cNvSpPr>
          <p:nvPr>
            <p:ph type="sldNum" sz="quarter" idx="5"/>
          </p:nvPr>
        </p:nvSpPr>
        <p:spPr/>
        <p:txBody>
          <a:bodyPr/>
          <a:lstStyle/>
          <a:p>
            <a:fld id="{ED52F998-9032-DB48-A3E4-35ABE39A5C87}" type="slidenum">
              <a:rPr lang="en-US" smtClean="0"/>
              <a:t>10</a:t>
            </a:fld>
            <a:endParaRPr lang="en-US"/>
          </a:p>
        </p:txBody>
      </p:sp>
    </p:spTree>
    <p:extLst>
      <p:ext uri="{BB962C8B-B14F-4D97-AF65-F5344CB8AC3E}">
        <p14:creationId xmlns:p14="http://schemas.microsoft.com/office/powerpoint/2010/main" val="5609720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GB"/>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27A0BF59-9D49-7049-B7AD-853B890F324B}" type="datetimeFigureOut">
              <a:rPr lang="en-US" smtClean="0"/>
              <a:t>8/30/22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B6388D-61A0-F74B-9086-83C57F435584}" type="slidenum">
              <a:rPr lang="en-US" smtClean="0"/>
              <a:t>‹#›</a:t>
            </a:fld>
            <a:endParaRPr lang="en-US"/>
          </a:p>
        </p:txBody>
      </p:sp>
    </p:spTree>
    <p:extLst>
      <p:ext uri="{BB962C8B-B14F-4D97-AF65-F5344CB8AC3E}">
        <p14:creationId xmlns:p14="http://schemas.microsoft.com/office/powerpoint/2010/main" val="32992810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GB"/>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27A0BF59-9D49-7049-B7AD-853B890F324B}" type="datetimeFigureOut">
              <a:rPr lang="en-US" smtClean="0"/>
              <a:t>8/30/22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B6388D-61A0-F74B-9086-83C57F435584}" type="slidenum">
              <a:rPr lang="en-US" smtClean="0"/>
              <a:t>‹#›</a:t>
            </a:fld>
            <a:endParaRPr lang="en-US"/>
          </a:p>
        </p:txBody>
      </p:sp>
    </p:spTree>
    <p:extLst>
      <p:ext uri="{BB962C8B-B14F-4D97-AF65-F5344CB8AC3E}">
        <p14:creationId xmlns:p14="http://schemas.microsoft.com/office/powerpoint/2010/main" val="10830514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GB"/>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27A0BF59-9D49-7049-B7AD-853B890F324B}" type="datetimeFigureOut">
              <a:rPr lang="en-US" smtClean="0"/>
              <a:t>8/30/22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B6388D-61A0-F74B-9086-83C57F435584}"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8688408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GB"/>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27A0BF59-9D49-7049-B7AD-853B890F324B}" type="datetimeFigureOut">
              <a:rPr lang="en-US" smtClean="0"/>
              <a:t>8/30/22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B6388D-61A0-F74B-9086-83C57F435584}" type="slidenum">
              <a:rPr lang="en-US" smtClean="0"/>
              <a:t>‹#›</a:t>
            </a:fld>
            <a:endParaRPr lang="en-US"/>
          </a:p>
        </p:txBody>
      </p:sp>
    </p:spTree>
    <p:extLst>
      <p:ext uri="{BB962C8B-B14F-4D97-AF65-F5344CB8AC3E}">
        <p14:creationId xmlns:p14="http://schemas.microsoft.com/office/powerpoint/2010/main" val="9748491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GB"/>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27A0BF59-9D49-7049-B7AD-853B890F324B}" type="datetimeFigureOut">
              <a:rPr lang="en-US" smtClean="0"/>
              <a:t>8/30/22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B6388D-61A0-F74B-9086-83C57F435584}"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8800860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GB"/>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27A0BF59-9D49-7049-B7AD-853B890F324B}" type="datetimeFigureOut">
              <a:rPr lang="en-US" smtClean="0"/>
              <a:t>8/30/22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B6388D-61A0-F74B-9086-83C57F435584}" type="slidenum">
              <a:rPr lang="en-US" smtClean="0"/>
              <a:t>‹#›</a:t>
            </a:fld>
            <a:endParaRPr lang="en-US"/>
          </a:p>
        </p:txBody>
      </p:sp>
    </p:spTree>
    <p:extLst>
      <p:ext uri="{BB962C8B-B14F-4D97-AF65-F5344CB8AC3E}">
        <p14:creationId xmlns:p14="http://schemas.microsoft.com/office/powerpoint/2010/main" val="26637808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27A0BF59-9D49-7049-B7AD-853B890F324B}" type="datetimeFigureOut">
              <a:rPr lang="en-US" smtClean="0"/>
              <a:t>8/30/22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B6388D-61A0-F74B-9086-83C57F435584}" type="slidenum">
              <a:rPr lang="en-US" smtClean="0"/>
              <a:t>‹#›</a:t>
            </a:fld>
            <a:endParaRPr lang="en-US"/>
          </a:p>
        </p:txBody>
      </p:sp>
    </p:spTree>
    <p:extLst>
      <p:ext uri="{BB962C8B-B14F-4D97-AF65-F5344CB8AC3E}">
        <p14:creationId xmlns:p14="http://schemas.microsoft.com/office/powerpoint/2010/main" val="20803773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GB"/>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27A0BF59-9D49-7049-B7AD-853B890F324B}" type="datetimeFigureOut">
              <a:rPr lang="en-US" smtClean="0"/>
              <a:t>8/30/22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B6388D-61A0-F74B-9086-83C57F435584}" type="slidenum">
              <a:rPr lang="en-US" smtClean="0"/>
              <a:t>‹#›</a:t>
            </a:fld>
            <a:endParaRPr lang="en-US"/>
          </a:p>
        </p:txBody>
      </p:sp>
    </p:spTree>
    <p:extLst>
      <p:ext uri="{BB962C8B-B14F-4D97-AF65-F5344CB8AC3E}">
        <p14:creationId xmlns:p14="http://schemas.microsoft.com/office/powerpoint/2010/main" val="30192892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27A0BF59-9D49-7049-B7AD-853B890F324B}" type="datetimeFigureOut">
              <a:rPr lang="en-US" smtClean="0"/>
              <a:t>8/30/22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B6388D-61A0-F74B-9086-83C57F435584}" type="slidenum">
              <a:rPr lang="en-US" smtClean="0"/>
              <a:t>‹#›</a:t>
            </a:fld>
            <a:endParaRPr lang="en-US"/>
          </a:p>
        </p:txBody>
      </p:sp>
    </p:spTree>
    <p:extLst>
      <p:ext uri="{BB962C8B-B14F-4D97-AF65-F5344CB8AC3E}">
        <p14:creationId xmlns:p14="http://schemas.microsoft.com/office/powerpoint/2010/main" val="13271479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GB"/>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27A0BF59-9D49-7049-B7AD-853B890F324B}" type="datetimeFigureOut">
              <a:rPr lang="en-US" smtClean="0"/>
              <a:t>8/30/22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B6388D-61A0-F74B-9086-83C57F435584}" type="slidenum">
              <a:rPr lang="en-US" smtClean="0"/>
              <a:t>‹#›</a:t>
            </a:fld>
            <a:endParaRPr lang="en-US"/>
          </a:p>
        </p:txBody>
      </p:sp>
    </p:spTree>
    <p:extLst>
      <p:ext uri="{BB962C8B-B14F-4D97-AF65-F5344CB8AC3E}">
        <p14:creationId xmlns:p14="http://schemas.microsoft.com/office/powerpoint/2010/main" val="32617811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27A0BF59-9D49-7049-B7AD-853B890F324B}" type="datetimeFigureOut">
              <a:rPr lang="en-US" smtClean="0"/>
              <a:t>8/30/22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B6388D-61A0-F74B-9086-83C57F435584}" type="slidenum">
              <a:rPr lang="en-US" smtClean="0"/>
              <a:t>‹#›</a:t>
            </a:fld>
            <a:endParaRPr lang="en-US"/>
          </a:p>
        </p:txBody>
      </p:sp>
    </p:spTree>
    <p:extLst>
      <p:ext uri="{BB962C8B-B14F-4D97-AF65-F5344CB8AC3E}">
        <p14:creationId xmlns:p14="http://schemas.microsoft.com/office/powerpoint/2010/main" val="6731536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27A0BF59-9D49-7049-B7AD-853B890F324B}" type="datetimeFigureOut">
              <a:rPr lang="en-US" smtClean="0"/>
              <a:t>8/30/22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EB6388D-61A0-F74B-9086-83C57F435584}" type="slidenum">
              <a:rPr lang="en-US" smtClean="0"/>
              <a:t>‹#›</a:t>
            </a:fld>
            <a:endParaRPr lang="en-US"/>
          </a:p>
        </p:txBody>
      </p:sp>
    </p:spTree>
    <p:extLst>
      <p:ext uri="{BB962C8B-B14F-4D97-AF65-F5344CB8AC3E}">
        <p14:creationId xmlns:p14="http://schemas.microsoft.com/office/powerpoint/2010/main" val="1529238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27A0BF59-9D49-7049-B7AD-853B890F324B}" type="datetimeFigureOut">
              <a:rPr lang="en-US" smtClean="0"/>
              <a:t>8/30/22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EB6388D-61A0-F74B-9086-83C57F435584}" type="slidenum">
              <a:rPr lang="en-US" smtClean="0"/>
              <a:t>‹#›</a:t>
            </a:fld>
            <a:endParaRPr lang="en-US"/>
          </a:p>
        </p:txBody>
      </p:sp>
    </p:spTree>
    <p:extLst>
      <p:ext uri="{BB962C8B-B14F-4D97-AF65-F5344CB8AC3E}">
        <p14:creationId xmlns:p14="http://schemas.microsoft.com/office/powerpoint/2010/main" val="2397882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A0BF59-9D49-7049-B7AD-853B890F324B}" type="datetimeFigureOut">
              <a:rPr lang="en-US" smtClean="0"/>
              <a:t>8/30/22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EB6388D-61A0-F74B-9086-83C57F435584}" type="slidenum">
              <a:rPr lang="en-US" smtClean="0"/>
              <a:t>‹#›</a:t>
            </a:fld>
            <a:endParaRPr lang="en-US"/>
          </a:p>
        </p:txBody>
      </p:sp>
    </p:spTree>
    <p:extLst>
      <p:ext uri="{BB962C8B-B14F-4D97-AF65-F5344CB8AC3E}">
        <p14:creationId xmlns:p14="http://schemas.microsoft.com/office/powerpoint/2010/main" val="20629344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GB"/>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27A0BF59-9D49-7049-B7AD-853B890F324B}" type="datetimeFigureOut">
              <a:rPr lang="en-US" smtClean="0"/>
              <a:t>8/30/22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B6388D-61A0-F74B-9086-83C57F435584}" type="slidenum">
              <a:rPr lang="en-US" smtClean="0"/>
              <a:t>‹#›</a:t>
            </a:fld>
            <a:endParaRPr lang="en-US"/>
          </a:p>
        </p:txBody>
      </p:sp>
    </p:spTree>
    <p:extLst>
      <p:ext uri="{BB962C8B-B14F-4D97-AF65-F5344CB8AC3E}">
        <p14:creationId xmlns:p14="http://schemas.microsoft.com/office/powerpoint/2010/main" val="20507903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GB"/>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B6388D-61A0-F74B-9086-83C57F435584}" type="slidenum">
              <a:rPr lang="en-US" smtClean="0"/>
              <a:t>‹#›</a:t>
            </a:fld>
            <a:endParaRPr lang="en-US"/>
          </a:p>
        </p:txBody>
      </p:sp>
      <p:sp>
        <p:nvSpPr>
          <p:cNvPr id="5" name="Date Placeholder 4"/>
          <p:cNvSpPr>
            <a:spLocks noGrp="1"/>
          </p:cNvSpPr>
          <p:nvPr>
            <p:ph type="dt" sz="half" idx="10"/>
          </p:nvPr>
        </p:nvSpPr>
        <p:spPr/>
        <p:txBody>
          <a:bodyPr/>
          <a:lstStyle/>
          <a:p>
            <a:fld id="{27A0BF59-9D49-7049-B7AD-853B890F324B}" type="datetimeFigureOut">
              <a:rPr lang="en-US" smtClean="0"/>
              <a:t>8/30/22</a:t>
            </a:fld>
            <a:endParaRPr lang="en-US"/>
          </a:p>
        </p:txBody>
      </p:sp>
    </p:spTree>
    <p:extLst>
      <p:ext uri="{BB962C8B-B14F-4D97-AF65-F5344CB8AC3E}">
        <p14:creationId xmlns:p14="http://schemas.microsoft.com/office/powerpoint/2010/main" val="22234919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GB"/>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7A0BF59-9D49-7049-B7AD-853B890F324B}" type="datetimeFigureOut">
              <a:rPr lang="en-US" smtClean="0"/>
              <a:t>8/30/22</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CEB6388D-61A0-F74B-9086-83C57F435584}" type="slidenum">
              <a:rPr lang="en-US" smtClean="0"/>
              <a:t>‹#›</a:t>
            </a:fld>
            <a:endParaRPr lang="en-US"/>
          </a:p>
        </p:txBody>
      </p:sp>
    </p:spTree>
    <p:extLst>
      <p:ext uri="{BB962C8B-B14F-4D97-AF65-F5344CB8AC3E}">
        <p14:creationId xmlns:p14="http://schemas.microsoft.com/office/powerpoint/2010/main" val="2900995821"/>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mailto:Ben.Cornelius@va-er.org.uk"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mailto:Claire.blair@eastrenfrewshire.gov.uk"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png"/><Relationship Id="rId10" Type="http://schemas.openxmlformats.org/officeDocument/2006/relationships/image" Target="../media/image11.jpe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hyperlink" Target="https://va-er.org.uk/fund-recipients/"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F2F03-E8CF-E748-9715-0E96865197FA}"/>
              </a:ext>
            </a:extLst>
          </p:cNvPr>
          <p:cNvSpPr>
            <a:spLocks noGrp="1"/>
          </p:cNvSpPr>
          <p:nvPr>
            <p:ph type="ctrTitle"/>
          </p:nvPr>
        </p:nvSpPr>
        <p:spPr/>
        <p:txBody>
          <a:bodyPr>
            <a:normAutofit fontScale="90000"/>
          </a:bodyPr>
          <a:lstStyle/>
          <a:p>
            <a:r>
              <a:rPr lang="en-GB" b="1" dirty="0"/>
              <a:t>Mental Health &amp; Community Wellbeing Showcase event </a:t>
            </a:r>
            <a:br>
              <a:rPr lang="en-GB" dirty="0"/>
            </a:br>
            <a:endParaRPr lang="en-US" dirty="0"/>
          </a:p>
        </p:txBody>
      </p:sp>
      <p:sp>
        <p:nvSpPr>
          <p:cNvPr id="3" name="Subtitle 2">
            <a:extLst>
              <a:ext uri="{FF2B5EF4-FFF2-40B4-BE49-F238E27FC236}">
                <a16:creationId xmlns:a16="http://schemas.microsoft.com/office/drawing/2014/main" id="{FE48C4C3-E7E5-7648-BC41-482E59AA0A97}"/>
              </a:ext>
            </a:extLst>
          </p:cNvPr>
          <p:cNvSpPr>
            <a:spLocks noGrp="1"/>
          </p:cNvSpPr>
          <p:nvPr>
            <p:ph type="subTitle" idx="1"/>
          </p:nvPr>
        </p:nvSpPr>
        <p:spPr>
          <a:xfrm>
            <a:off x="818535" y="3496938"/>
            <a:ext cx="9144000" cy="1655762"/>
          </a:xfrm>
        </p:spPr>
        <p:txBody>
          <a:bodyPr>
            <a:normAutofit/>
          </a:bodyPr>
          <a:lstStyle/>
          <a:p>
            <a:r>
              <a:rPr lang="en-US" dirty="0"/>
              <a:t>Ben Cornelius – </a:t>
            </a:r>
            <a:r>
              <a:rPr lang="en-US" b="1" dirty="0"/>
              <a:t>Wellbeing Network Lead</a:t>
            </a:r>
          </a:p>
          <a:p>
            <a:endParaRPr lang="en-US" dirty="0"/>
          </a:p>
          <a:p>
            <a:r>
              <a:rPr lang="en-US" dirty="0"/>
              <a:t>Claire Blair -   </a:t>
            </a:r>
            <a:r>
              <a:rPr lang="en-GB" b="1" dirty="0"/>
              <a:t>Health Improvement Lead – Mental Health &amp; Recovery</a:t>
            </a:r>
            <a:endParaRPr lang="en-US" dirty="0"/>
          </a:p>
          <a:p>
            <a:endParaRPr lang="en-US" dirty="0"/>
          </a:p>
        </p:txBody>
      </p:sp>
      <p:pic>
        <p:nvPicPr>
          <p:cNvPr id="8" name="Picture 7">
            <a:extLst>
              <a:ext uri="{FF2B5EF4-FFF2-40B4-BE49-F238E27FC236}">
                <a16:creationId xmlns:a16="http://schemas.microsoft.com/office/drawing/2014/main" id="{DDDDD21A-EE9E-3D42-B4CB-F7BA28D8FF51}"/>
              </a:ext>
            </a:extLst>
          </p:cNvPr>
          <p:cNvPicPr>
            <a:picLocks noChangeAspect="1"/>
          </p:cNvPicPr>
          <p:nvPr/>
        </p:nvPicPr>
        <p:blipFill>
          <a:blip r:embed="rId3"/>
          <a:srcRect b="13782"/>
          <a:stretch>
            <a:fillRect/>
          </a:stretch>
        </p:blipFill>
        <p:spPr>
          <a:xfrm>
            <a:off x="818535" y="4991335"/>
            <a:ext cx="2054655" cy="1435240"/>
          </a:xfrm>
          <a:prstGeom prst="rect">
            <a:avLst/>
          </a:prstGeom>
        </p:spPr>
      </p:pic>
    </p:spTree>
    <p:extLst>
      <p:ext uri="{BB962C8B-B14F-4D97-AF65-F5344CB8AC3E}">
        <p14:creationId xmlns:p14="http://schemas.microsoft.com/office/powerpoint/2010/main" val="429497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209B66-00C9-5749-A353-C7EC7277204D}"/>
              </a:ext>
            </a:extLst>
          </p:cNvPr>
          <p:cNvSpPr>
            <a:spLocks noGrp="1"/>
          </p:cNvSpPr>
          <p:nvPr>
            <p:ph type="title"/>
          </p:nvPr>
        </p:nvSpPr>
        <p:spPr/>
        <p:txBody>
          <a:bodyPr/>
          <a:lstStyle/>
          <a:p>
            <a:r>
              <a:rPr lang="en-US" dirty="0"/>
              <a:t>Wellbeing Network</a:t>
            </a:r>
          </a:p>
        </p:txBody>
      </p:sp>
      <p:sp>
        <p:nvSpPr>
          <p:cNvPr id="3" name="Content Placeholder 2">
            <a:extLst>
              <a:ext uri="{FF2B5EF4-FFF2-40B4-BE49-F238E27FC236}">
                <a16:creationId xmlns:a16="http://schemas.microsoft.com/office/drawing/2014/main" id="{67847CC3-E779-4442-8F52-CCC14D1E480A}"/>
              </a:ext>
            </a:extLst>
          </p:cNvPr>
          <p:cNvSpPr>
            <a:spLocks noGrp="1"/>
          </p:cNvSpPr>
          <p:nvPr>
            <p:ph idx="1"/>
          </p:nvPr>
        </p:nvSpPr>
        <p:spPr/>
        <p:txBody>
          <a:bodyPr/>
          <a:lstStyle/>
          <a:p>
            <a:r>
              <a:rPr lang="en-US" dirty="0"/>
              <a:t>Through this fund, originations join our wellbeing network</a:t>
            </a:r>
          </a:p>
          <a:p>
            <a:endParaRPr lang="en-US" dirty="0"/>
          </a:p>
          <a:p>
            <a:r>
              <a:rPr lang="en-US" dirty="0"/>
              <a:t>Access to shared resources, support and advice </a:t>
            </a:r>
          </a:p>
          <a:p>
            <a:pPr marL="0" indent="0">
              <a:buNone/>
            </a:pPr>
            <a:endParaRPr lang="en-US" dirty="0"/>
          </a:p>
          <a:p>
            <a:r>
              <a:rPr lang="en-US" dirty="0"/>
              <a:t>Process of being fully established, newsletter etc.</a:t>
            </a:r>
          </a:p>
          <a:p>
            <a:endParaRPr lang="en-US" dirty="0"/>
          </a:p>
          <a:p>
            <a:r>
              <a:rPr lang="en-US" dirty="0"/>
              <a:t>55 non-Voluntary Action staff members (mixture of various services and third sector organisations) </a:t>
            </a:r>
          </a:p>
          <a:p>
            <a:endParaRPr lang="en-US" dirty="0"/>
          </a:p>
        </p:txBody>
      </p:sp>
    </p:spTree>
    <p:extLst>
      <p:ext uri="{BB962C8B-B14F-4D97-AF65-F5344CB8AC3E}">
        <p14:creationId xmlns:p14="http://schemas.microsoft.com/office/powerpoint/2010/main" val="20798924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DAE83E-7000-FA44-9C7B-A859D4772422}"/>
              </a:ext>
            </a:extLst>
          </p:cNvPr>
          <p:cNvSpPr>
            <a:spLocks noGrp="1"/>
          </p:cNvSpPr>
          <p:nvPr>
            <p:ph type="title"/>
          </p:nvPr>
        </p:nvSpPr>
        <p:spPr>
          <a:xfrm>
            <a:off x="945348" y="3116317"/>
            <a:ext cx="8596668" cy="1320800"/>
          </a:xfrm>
        </p:spPr>
        <p:txBody>
          <a:bodyPr/>
          <a:lstStyle/>
          <a:p>
            <a:pPr algn="ctr"/>
            <a:r>
              <a:rPr lang="en-US" dirty="0"/>
              <a:t>Cost of living link event </a:t>
            </a:r>
          </a:p>
        </p:txBody>
      </p:sp>
    </p:spTree>
    <p:extLst>
      <p:ext uri="{BB962C8B-B14F-4D97-AF65-F5344CB8AC3E}">
        <p14:creationId xmlns:p14="http://schemas.microsoft.com/office/powerpoint/2010/main" val="35211399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F414C1-309F-D44A-A556-16DF210DA45C}"/>
              </a:ext>
            </a:extLst>
          </p:cNvPr>
          <p:cNvSpPr>
            <a:spLocks noGrp="1"/>
          </p:cNvSpPr>
          <p:nvPr>
            <p:ph type="title"/>
          </p:nvPr>
        </p:nvSpPr>
        <p:spPr/>
        <p:txBody>
          <a:bodyPr/>
          <a:lstStyle/>
          <a:p>
            <a:r>
              <a:rPr lang="en-US" dirty="0"/>
              <a:t>Thank you for your Time! </a:t>
            </a:r>
          </a:p>
        </p:txBody>
      </p:sp>
      <p:sp>
        <p:nvSpPr>
          <p:cNvPr id="3" name="Content Placeholder 2">
            <a:extLst>
              <a:ext uri="{FF2B5EF4-FFF2-40B4-BE49-F238E27FC236}">
                <a16:creationId xmlns:a16="http://schemas.microsoft.com/office/drawing/2014/main" id="{21913F33-F57F-AC4E-9219-72F78D97870C}"/>
              </a:ext>
            </a:extLst>
          </p:cNvPr>
          <p:cNvSpPr>
            <a:spLocks noGrp="1"/>
          </p:cNvSpPr>
          <p:nvPr>
            <p:ph idx="1"/>
          </p:nvPr>
        </p:nvSpPr>
        <p:spPr>
          <a:xfrm>
            <a:off x="677334" y="1270000"/>
            <a:ext cx="8596668" cy="3880773"/>
          </a:xfrm>
        </p:spPr>
        <p:txBody>
          <a:bodyPr>
            <a:normAutofit fontScale="92500" lnSpcReduction="20000"/>
          </a:bodyPr>
          <a:lstStyle/>
          <a:p>
            <a:endParaRPr lang="en-US" dirty="0"/>
          </a:p>
          <a:p>
            <a:endParaRPr lang="en-US" sz="3200" dirty="0"/>
          </a:p>
          <a:p>
            <a:pPr marL="0" indent="0" algn="ctr">
              <a:buNone/>
            </a:pPr>
            <a:r>
              <a:rPr lang="en-US" sz="3200" dirty="0"/>
              <a:t>Ben Cornelius </a:t>
            </a:r>
          </a:p>
          <a:p>
            <a:pPr marL="0" indent="0" algn="ctr">
              <a:buNone/>
            </a:pPr>
            <a:endParaRPr lang="en-US" sz="3200" dirty="0"/>
          </a:p>
          <a:p>
            <a:pPr marL="0" indent="0" algn="ctr">
              <a:buNone/>
            </a:pPr>
            <a:r>
              <a:rPr lang="en-US" sz="3200" dirty="0"/>
              <a:t>Wellbeing Network Lead at Voluntary East East Renfrewshire</a:t>
            </a:r>
          </a:p>
          <a:p>
            <a:pPr marL="0" indent="0" algn="ctr">
              <a:buNone/>
            </a:pPr>
            <a:endParaRPr lang="en-US" sz="3200" dirty="0"/>
          </a:p>
          <a:p>
            <a:pPr marL="0" indent="0" algn="ctr">
              <a:buNone/>
            </a:pPr>
            <a:r>
              <a:rPr lang="en-US" sz="3200" dirty="0">
                <a:hlinkClick r:id="rId3"/>
              </a:rPr>
              <a:t>Ben.Cornelius@va-er.org.uk</a:t>
            </a:r>
            <a:endParaRPr lang="en-US" sz="3200" dirty="0"/>
          </a:p>
        </p:txBody>
      </p:sp>
      <p:pic>
        <p:nvPicPr>
          <p:cNvPr id="4" name="Picture 3">
            <a:extLst>
              <a:ext uri="{FF2B5EF4-FFF2-40B4-BE49-F238E27FC236}">
                <a16:creationId xmlns:a16="http://schemas.microsoft.com/office/drawing/2014/main" id="{F3C3AA9D-F693-2A41-A8AD-AB68853E768A}"/>
              </a:ext>
            </a:extLst>
          </p:cNvPr>
          <p:cNvPicPr>
            <a:picLocks noChangeAspect="1"/>
          </p:cNvPicPr>
          <p:nvPr/>
        </p:nvPicPr>
        <p:blipFill>
          <a:blip r:embed="rId4"/>
          <a:srcRect b="13782"/>
          <a:stretch>
            <a:fillRect/>
          </a:stretch>
        </p:blipFill>
        <p:spPr>
          <a:xfrm>
            <a:off x="3948340" y="5076512"/>
            <a:ext cx="2054655" cy="1435240"/>
          </a:xfrm>
          <a:prstGeom prst="rect">
            <a:avLst/>
          </a:prstGeom>
        </p:spPr>
      </p:pic>
    </p:spTree>
    <p:extLst>
      <p:ext uri="{BB962C8B-B14F-4D97-AF65-F5344CB8AC3E}">
        <p14:creationId xmlns:p14="http://schemas.microsoft.com/office/powerpoint/2010/main" val="39246529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77334" y="1946366"/>
            <a:ext cx="8596668" cy="2926080"/>
          </a:xfrm>
        </p:spPr>
        <p:txBody>
          <a:bodyPr>
            <a:normAutofit/>
          </a:bodyPr>
          <a:lstStyle/>
          <a:p>
            <a:pPr algn="ctr"/>
            <a:br>
              <a:rPr lang="en-GB" sz="2800" b="1" dirty="0">
                <a:solidFill>
                  <a:schemeClr val="tx1"/>
                </a:solidFill>
                <a:latin typeface="Calibri Light" panose="020F0302020204030204" pitchFamily="34" charset="0"/>
                <a:cs typeface="Calibri Light" panose="020F0302020204030204" pitchFamily="34" charset="0"/>
              </a:rPr>
            </a:br>
            <a:r>
              <a:rPr lang="en-GB" b="1" dirty="0">
                <a:solidFill>
                  <a:schemeClr val="tx1"/>
                </a:solidFill>
                <a:latin typeface="Calibri Light" panose="020F0302020204030204" pitchFamily="34" charset="0"/>
                <a:cs typeface="Calibri Light" panose="020F0302020204030204" pitchFamily="34" charset="0"/>
              </a:rPr>
              <a:t>East Renfrewshire HSCP</a:t>
            </a:r>
            <a:br>
              <a:rPr lang="en-GB" b="1" dirty="0">
                <a:solidFill>
                  <a:schemeClr val="tx1"/>
                </a:solidFill>
                <a:latin typeface="Calibri Light" panose="020F0302020204030204" pitchFamily="34" charset="0"/>
                <a:cs typeface="Calibri Light" panose="020F0302020204030204" pitchFamily="34" charset="0"/>
              </a:rPr>
            </a:br>
            <a:br>
              <a:rPr lang="en-GB" b="1" dirty="0">
                <a:solidFill>
                  <a:schemeClr val="tx1"/>
                </a:solidFill>
                <a:latin typeface="Calibri Light" panose="020F0302020204030204" pitchFamily="34" charset="0"/>
                <a:cs typeface="Calibri Light" panose="020F0302020204030204" pitchFamily="34" charset="0"/>
              </a:rPr>
            </a:br>
            <a:r>
              <a:rPr lang="en-GB" b="1" dirty="0">
                <a:solidFill>
                  <a:schemeClr val="tx1"/>
                </a:solidFill>
                <a:latin typeface="Calibri Light" panose="020F0302020204030204" pitchFamily="34" charset="0"/>
                <a:cs typeface="Calibri Light" panose="020F0302020204030204" pitchFamily="34" charset="0"/>
              </a:rPr>
              <a:t>Mental Health Remobilisation Fund</a:t>
            </a:r>
            <a:br>
              <a:rPr lang="en-GB" b="1" dirty="0">
                <a:solidFill>
                  <a:schemeClr val="tx1"/>
                </a:solidFill>
                <a:latin typeface="Calibri Light" panose="020F0302020204030204" pitchFamily="34" charset="0"/>
                <a:cs typeface="Calibri Light" panose="020F0302020204030204" pitchFamily="34" charset="0"/>
              </a:rPr>
            </a:br>
            <a:r>
              <a:rPr lang="en-GB" b="1" dirty="0">
                <a:solidFill>
                  <a:schemeClr val="tx1"/>
                </a:solidFill>
                <a:latin typeface="Calibri Light" panose="020F0302020204030204" pitchFamily="34" charset="0"/>
                <a:cs typeface="Calibri Light" panose="020F0302020204030204" pitchFamily="34" charset="0"/>
              </a:rPr>
              <a:t>2021 / 2022</a:t>
            </a:r>
          </a:p>
        </p:txBody>
      </p:sp>
      <p:pic>
        <p:nvPicPr>
          <p:cNvPr id="7" name="Picture 6"/>
          <p:cNvPicPr>
            <a:picLocks noChangeAspect="1" noChangeArrowheads="1"/>
          </p:cNvPicPr>
          <p:nvPr/>
        </p:nvPicPr>
        <p:blipFill>
          <a:blip r:embed="rId2">
            <a:extLst>
              <a:ext uri="{28A0092B-C50C-407E-A947-70E740481C1C}">
                <a14:useLocalDpi xmlns:a14="http://schemas.microsoft.com/office/drawing/2010/main" val="0"/>
              </a:ext>
            </a:extLst>
          </a:blip>
          <a:srcRect l="11467" t="19290" r="7475" b="65411"/>
          <a:stretch>
            <a:fillRect/>
          </a:stretch>
        </p:blipFill>
        <p:spPr bwMode="auto">
          <a:xfrm>
            <a:off x="960776" y="391887"/>
            <a:ext cx="7935030" cy="1058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102727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42202" y="1188720"/>
            <a:ext cx="8596668" cy="741680"/>
          </a:xfrm>
        </p:spPr>
        <p:txBody>
          <a:bodyPr>
            <a:noAutofit/>
          </a:bodyPr>
          <a:lstStyle/>
          <a:p>
            <a:pPr algn="ctr"/>
            <a:r>
              <a:rPr lang="en-GB" sz="2200" b="1" dirty="0">
                <a:solidFill>
                  <a:schemeClr val="tx1"/>
                </a:solidFill>
                <a:latin typeface="Calibri Light" panose="020F0302020204030204" pitchFamily="34" charset="0"/>
                <a:cs typeface="Calibri Light" panose="020F0302020204030204" pitchFamily="34" charset="0"/>
              </a:rPr>
              <a:t>East Renfrewshire- 2021/22</a:t>
            </a:r>
            <a:br>
              <a:rPr lang="en-GB" sz="2200" b="1" dirty="0">
                <a:solidFill>
                  <a:schemeClr val="tx1"/>
                </a:solidFill>
                <a:latin typeface="Calibri Light" panose="020F0302020204030204" pitchFamily="34" charset="0"/>
                <a:cs typeface="Calibri Light" panose="020F0302020204030204" pitchFamily="34" charset="0"/>
              </a:rPr>
            </a:br>
            <a:r>
              <a:rPr lang="en-GB" sz="2200" b="1" dirty="0">
                <a:solidFill>
                  <a:schemeClr val="tx1"/>
                </a:solidFill>
                <a:latin typeface="Calibri Light" panose="020F0302020204030204" pitchFamily="34" charset="0"/>
                <a:cs typeface="Calibri Light" panose="020F0302020204030204" pitchFamily="34" charset="0"/>
              </a:rPr>
              <a:t>Mental Health Remobilisation Spend</a:t>
            </a:r>
            <a:br>
              <a:rPr lang="en-GB" sz="2400" b="1" dirty="0">
                <a:solidFill>
                  <a:schemeClr val="tx1"/>
                </a:solidFill>
                <a:latin typeface="Calibri Light" panose="020F0302020204030204" pitchFamily="34" charset="0"/>
                <a:cs typeface="Calibri Light" panose="020F0302020204030204" pitchFamily="34" charset="0"/>
              </a:rPr>
            </a:br>
            <a:r>
              <a:rPr lang="en-GB" sz="2400" b="1" dirty="0">
                <a:solidFill>
                  <a:schemeClr val="tx1"/>
                </a:solidFill>
                <a:latin typeface="Calibri Light" panose="020F0302020204030204" pitchFamily="34" charset="0"/>
                <a:cs typeface="Calibri Light" panose="020F0302020204030204" pitchFamily="34" charset="0"/>
              </a:rPr>
              <a:t> </a:t>
            </a:r>
            <a:endParaRPr lang="en-GB" sz="2200" b="1" dirty="0">
              <a:solidFill>
                <a:schemeClr val="tx1"/>
              </a:solidFill>
              <a:latin typeface="Calibri Light" panose="020F0302020204030204" pitchFamily="34" charset="0"/>
              <a:cs typeface="Calibri Light" panose="020F0302020204030204" pitchFamily="34" charset="0"/>
            </a:endParaRPr>
          </a:p>
        </p:txBody>
      </p:sp>
      <p:sp>
        <p:nvSpPr>
          <p:cNvPr id="3" name="Subtitle 2"/>
          <p:cNvSpPr>
            <a:spLocks noGrp="1"/>
          </p:cNvSpPr>
          <p:nvPr>
            <p:ph sz="half" idx="1"/>
          </p:nvPr>
        </p:nvSpPr>
        <p:spPr>
          <a:xfrm>
            <a:off x="677334" y="2312125"/>
            <a:ext cx="4184035" cy="4088674"/>
          </a:xfrm>
        </p:spPr>
        <p:txBody>
          <a:bodyPr>
            <a:normAutofit fontScale="92500" lnSpcReduction="20000"/>
          </a:bodyPr>
          <a:lstStyle/>
          <a:p>
            <a:pPr marL="0" indent="0" algn="l">
              <a:buNone/>
            </a:pPr>
            <a:r>
              <a:rPr lang="en-GB" sz="2000" b="1" dirty="0">
                <a:solidFill>
                  <a:schemeClr val="tx1"/>
                </a:solidFill>
                <a:latin typeface="Calibri Light" panose="020F0302020204030204" pitchFamily="34" charset="0"/>
                <a:cs typeface="Calibri Light" panose="020F0302020204030204" pitchFamily="34" charset="0"/>
              </a:rPr>
              <a:t>Suicide Prevention  : £19,300 </a:t>
            </a:r>
          </a:p>
          <a:p>
            <a:pPr marL="342900" indent="-342900" algn="l">
              <a:buFont typeface="Wingdings" panose="05000000000000000000" pitchFamily="2" charset="2"/>
              <a:buChar char="Ø"/>
            </a:pPr>
            <a:r>
              <a:rPr lang="en-GB" sz="2000" dirty="0">
                <a:solidFill>
                  <a:schemeClr val="tx1"/>
                </a:solidFill>
                <a:latin typeface="Calibri Light" panose="020F0302020204030204" pitchFamily="34" charset="0"/>
                <a:cs typeface="Calibri Light" panose="020F0302020204030204" pitchFamily="34" charset="0"/>
              </a:rPr>
              <a:t>  Training &amp; Capacity Building</a:t>
            </a:r>
          </a:p>
          <a:p>
            <a:pPr marL="342900" indent="-342900" algn="l">
              <a:buFont typeface="Wingdings" panose="05000000000000000000" pitchFamily="2" charset="2"/>
              <a:buChar char="Ø"/>
            </a:pPr>
            <a:r>
              <a:rPr lang="en-GB" sz="2000" dirty="0">
                <a:solidFill>
                  <a:schemeClr val="tx1"/>
                </a:solidFill>
                <a:latin typeface="Calibri Light" panose="020F0302020204030204" pitchFamily="34" charset="0"/>
                <a:cs typeface="Calibri Light" panose="020F0302020204030204" pitchFamily="34" charset="0"/>
              </a:rPr>
              <a:t>  Bereavement Support</a:t>
            </a:r>
          </a:p>
          <a:p>
            <a:pPr marL="342900" indent="-342900" algn="l">
              <a:buFont typeface="Wingdings" panose="05000000000000000000" pitchFamily="2" charset="2"/>
              <a:buChar char="Ø"/>
            </a:pPr>
            <a:endParaRPr lang="en-GB" sz="2000" dirty="0">
              <a:solidFill>
                <a:schemeClr val="tx1"/>
              </a:solidFill>
              <a:latin typeface="Calibri Light" panose="020F0302020204030204" pitchFamily="34" charset="0"/>
              <a:cs typeface="Calibri Light" panose="020F0302020204030204" pitchFamily="34" charset="0"/>
            </a:endParaRPr>
          </a:p>
          <a:p>
            <a:pPr marL="342900" indent="-342900" algn="l">
              <a:buFont typeface="Wingdings" panose="05000000000000000000" pitchFamily="2" charset="2"/>
              <a:buChar char="Ø"/>
            </a:pPr>
            <a:endParaRPr lang="en-GB" sz="2000" dirty="0">
              <a:solidFill>
                <a:schemeClr val="tx1"/>
              </a:solidFill>
              <a:latin typeface="Calibri Light" panose="020F0302020204030204" pitchFamily="34" charset="0"/>
              <a:cs typeface="Calibri Light" panose="020F0302020204030204" pitchFamily="34" charset="0"/>
            </a:endParaRPr>
          </a:p>
          <a:p>
            <a:pPr marL="0" indent="0" algn="l">
              <a:buNone/>
            </a:pPr>
            <a:r>
              <a:rPr lang="en-GB" sz="2000" b="1" dirty="0">
                <a:solidFill>
                  <a:schemeClr val="tx1"/>
                </a:solidFill>
                <a:latin typeface="Calibri Light" panose="020F0302020204030204" pitchFamily="34" charset="0"/>
                <a:cs typeface="Calibri Light" panose="020F0302020204030204" pitchFamily="34" charset="0"/>
              </a:rPr>
              <a:t>Resocialisation : £8,000</a:t>
            </a:r>
          </a:p>
          <a:p>
            <a:pPr marL="285750" indent="-285750" algn="l">
              <a:buFont typeface="Wingdings" panose="05000000000000000000" pitchFamily="2" charset="2"/>
              <a:buChar char="Ø"/>
            </a:pPr>
            <a:r>
              <a:rPr lang="en-GB" sz="2000" dirty="0">
                <a:solidFill>
                  <a:schemeClr val="tx1"/>
                </a:solidFill>
                <a:latin typeface="Calibri Light" panose="020F0302020204030204" pitchFamily="34" charset="0"/>
                <a:cs typeface="Calibri Light" panose="020F0302020204030204" pitchFamily="34" charset="0"/>
              </a:rPr>
              <a:t>Service Remobilisation</a:t>
            </a:r>
          </a:p>
          <a:p>
            <a:pPr marL="285750" indent="-285750" algn="l">
              <a:buFont typeface="Wingdings" panose="05000000000000000000" pitchFamily="2" charset="2"/>
              <a:buChar char="Ø"/>
            </a:pPr>
            <a:r>
              <a:rPr lang="en-GB" sz="2000" dirty="0">
                <a:solidFill>
                  <a:schemeClr val="tx1"/>
                </a:solidFill>
                <a:latin typeface="Calibri Light" panose="020F0302020204030204" pitchFamily="34" charset="0"/>
                <a:cs typeface="Calibri Light" panose="020F0302020204030204" pitchFamily="34" charset="0"/>
              </a:rPr>
              <a:t>Community engagement / Social Activity</a:t>
            </a:r>
          </a:p>
          <a:p>
            <a:pPr marL="0" indent="0" algn="l">
              <a:buNone/>
            </a:pPr>
            <a:endParaRPr lang="en-GB" sz="2000" dirty="0">
              <a:solidFill>
                <a:schemeClr val="tx1"/>
              </a:solidFill>
              <a:latin typeface="Calibri Light" panose="020F0302020204030204" pitchFamily="34" charset="0"/>
              <a:cs typeface="Calibri Light" panose="020F0302020204030204" pitchFamily="34" charset="0"/>
            </a:endParaRPr>
          </a:p>
          <a:p>
            <a:pPr marL="0" indent="0" algn="l">
              <a:buNone/>
            </a:pPr>
            <a:r>
              <a:rPr lang="en-GB" sz="2400" b="1" dirty="0">
                <a:solidFill>
                  <a:schemeClr val="tx1"/>
                </a:solidFill>
                <a:latin typeface="Calibri Light" panose="020F0302020204030204" pitchFamily="34" charset="0"/>
                <a:cs typeface="Calibri Light" panose="020F0302020204030204" pitchFamily="34" charset="0"/>
              </a:rPr>
              <a:t>Total £39,300</a:t>
            </a:r>
          </a:p>
          <a:p>
            <a:pPr algn="l"/>
            <a:endParaRPr lang="en-GB" b="1" dirty="0">
              <a:solidFill>
                <a:schemeClr val="tx1"/>
              </a:solidFill>
              <a:latin typeface="Calibri Light" panose="020F0302020204030204" pitchFamily="34" charset="0"/>
              <a:cs typeface="Calibri Light" panose="020F0302020204030204" pitchFamily="34" charset="0"/>
            </a:endParaRPr>
          </a:p>
          <a:p>
            <a:pPr algn="l"/>
            <a:endParaRPr lang="en-GB" b="1" dirty="0">
              <a:solidFill>
                <a:schemeClr val="tx1"/>
              </a:solidFill>
              <a:latin typeface="Calibri Light" panose="020F0302020204030204" pitchFamily="34" charset="0"/>
              <a:cs typeface="Calibri Light" panose="020F0302020204030204" pitchFamily="34" charset="0"/>
            </a:endParaRPr>
          </a:p>
          <a:p>
            <a:pPr algn="l"/>
            <a:endParaRPr lang="en-GB" b="1" dirty="0">
              <a:solidFill>
                <a:schemeClr val="tx1"/>
              </a:solidFill>
              <a:latin typeface="Calibri Light" panose="020F0302020204030204" pitchFamily="34" charset="0"/>
              <a:cs typeface="Calibri Light" panose="020F0302020204030204" pitchFamily="34" charset="0"/>
            </a:endParaRPr>
          </a:p>
          <a:p>
            <a:pPr marL="285750" indent="-285750" algn="l">
              <a:buFont typeface="Wingdings" panose="05000000000000000000" pitchFamily="2" charset="2"/>
              <a:buChar char="Ø"/>
            </a:pPr>
            <a:endParaRPr lang="en-GB" dirty="0">
              <a:solidFill>
                <a:schemeClr val="tx1"/>
              </a:solidFill>
              <a:latin typeface="Calibri Light" panose="020F0302020204030204" pitchFamily="34" charset="0"/>
              <a:cs typeface="Calibri Light" panose="020F0302020204030204" pitchFamily="34" charset="0"/>
            </a:endParaRPr>
          </a:p>
        </p:txBody>
      </p:sp>
      <p:sp>
        <p:nvSpPr>
          <p:cNvPr id="8" name="Content Placeholder 7"/>
          <p:cNvSpPr>
            <a:spLocks noGrp="1"/>
          </p:cNvSpPr>
          <p:nvPr>
            <p:ph sz="half" idx="2"/>
          </p:nvPr>
        </p:nvSpPr>
        <p:spPr>
          <a:xfrm>
            <a:off x="5089970" y="2312125"/>
            <a:ext cx="4184034" cy="3944983"/>
          </a:xfrm>
        </p:spPr>
        <p:txBody>
          <a:bodyPr>
            <a:normAutofit fontScale="92500" lnSpcReduction="20000"/>
          </a:bodyPr>
          <a:lstStyle/>
          <a:p>
            <a:pPr marL="0" indent="0">
              <a:buNone/>
            </a:pPr>
            <a:r>
              <a:rPr lang="en-GB" sz="2100" b="1" dirty="0">
                <a:solidFill>
                  <a:schemeClr val="tx1"/>
                </a:solidFill>
                <a:latin typeface="Calibri Light" panose="020F0302020204030204" pitchFamily="34" charset="0"/>
                <a:cs typeface="Calibri Light" panose="020F0302020204030204" pitchFamily="34" charset="0"/>
              </a:rPr>
              <a:t>Place Based Approaches : £7,000</a:t>
            </a:r>
          </a:p>
          <a:p>
            <a:pPr marL="285750" indent="-285750">
              <a:buFont typeface="Wingdings" panose="05000000000000000000" pitchFamily="2" charset="2"/>
              <a:buChar char="Ø"/>
            </a:pPr>
            <a:r>
              <a:rPr lang="en-GB" sz="2100" dirty="0">
                <a:solidFill>
                  <a:schemeClr val="tx1"/>
                </a:solidFill>
                <a:latin typeface="Calibri Light" panose="020F0302020204030204" pitchFamily="34" charset="0"/>
                <a:cs typeface="Calibri Light" panose="020F0302020204030204" pitchFamily="34" charset="0"/>
              </a:rPr>
              <a:t> Community Wealth Building</a:t>
            </a:r>
          </a:p>
          <a:p>
            <a:pPr marL="285750" indent="-285750">
              <a:buFont typeface="Wingdings" panose="05000000000000000000" pitchFamily="2" charset="2"/>
              <a:buChar char="Ø"/>
            </a:pPr>
            <a:r>
              <a:rPr lang="en-GB" sz="2100" dirty="0">
                <a:solidFill>
                  <a:schemeClr val="tx1"/>
                </a:solidFill>
                <a:latin typeface="Calibri Light" panose="020F0302020204030204" pitchFamily="34" charset="0"/>
                <a:cs typeface="Calibri Light" panose="020F0302020204030204" pitchFamily="34" charset="0"/>
              </a:rPr>
              <a:t>Community Physical Activity Provision</a:t>
            </a:r>
          </a:p>
          <a:p>
            <a:pPr marL="285750" indent="-285750">
              <a:buFont typeface="Wingdings" panose="05000000000000000000" pitchFamily="2" charset="2"/>
              <a:buChar char="Ø"/>
            </a:pPr>
            <a:r>
              <a:rPr lang="en-GB" sz="2100" dirty="0">
                <a:solidFill>
                  <a:schemeClr val="tx1"/>
                </a:solidFill>
                <a:latin typeface="Calibri Light" panose="020F0302020204030204" pitchFamily="34" charset="0"/>
                <a:cs typeface="Calibri Light" panose="020F0302020204030204" pitchFamily="34" charset="0"/>
              </a:rPr>
              <a:t>Volunteer Recruitment / Support</a:t>
            </a:r>
          </a:p>
          <a:p>
            <a:pPr marL="0" indent="0">
              <a:buNone/>
            </a:pPr>
            <a:endParaRPr lang="en-GB" sz="2100" dirty="0">
              <a:solidFill>
                <a:schemeClr val="tx1"/>
              </a:solidFill>
              <a:latin typeface="Calibri Light" panose="020F0302020204030204" pitchFamily="34" charset="0"/>
              <a:cs typeface="Calibri Light" panose="020F0302020204030204" pitchFamily="34" charset="0"/>
            </a:endParaRPr>
          </a:p>
          <a:p>
            <a:pPr marL="0" indent="0">
              <a:buNone/>
            </a:pPr>
            <a:r>
              <a:rPr lang="en-GB" sz="2100" b="1" dirty="0">
                <a:latin typeface="Calibri Light" panose="020F0302020204030204" pitchFamily="34" charset="0"/>
                <a:cs typeface="Calibri Light" panose="020F0302020204030204" pitchFamily="34" charset="0"/>
              </a:rPr>
              <a:t>Mitigating Inequalities : £5,000</a:t>
            </a:r>
          </a:p>
          <a:p>
            <a:pPr>
              <a:buFont typeface="Wingdings" panose="05000000000000000000" pitchFamily="2" charset="2"/>
              <a:buChar char="Ø"/>
            </a:pPr>
            <a:r>
              <a:rPr lang="en-GB" sz="2100" dirty="0">
                <a:latin typeface="Calibri Light" panose="020F0302020204030204" pitchFamily="34" charset="0"/>
                <a:cs typeface="Calibri Light" panose="020F0302020204030204" pitchFamily="34" charset="0"/>
              </a:rPr>
              <a:t>Targeted BAME Inclusion projects</a:t>
            </a:r>
          </a:p>
          <a:p>
            <a:pPr>
              <a:buFont typeface="Wingdings" panose="05000000000000000000" pitchFamily="2" charset="2"/>
              <a:buChar char="Ø"/>
            </a:pPr>
            <a:r>
              <a:rPr lang="en-GB" sz="2100" dirty="0">
                <a:latin typeface="Calibri Light" panose="020F0302020204030204" pitchFamily="34" charset="0"/>
                <a:cs typeface="Calibri Light" panose="020F0302020204030204" pitchFamily="34" charset="0"/>
              </a:rPr>
              <a:t>Targeted Marketing / Communications</a:t>
            </a:r>
          </a:p>
          <a:p>
            <a:pPr marL="0" indent="0">
              <a:buNone/>
            </a:pPr>
            <a:endParaRPr lang="en-GB" b="1" dirty="0">
              <a:latin typeface="Calibri Light" panose="020F0302020204030204" pitchFamily="34" charset="0"/>
              <a:cs typeface="Calibri Light" panose="020F0302020204030204" pitchFamily="34" charset="0"/>
            </a:endParaRP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l="11467" t="19290" r="7475" b="65411"/>
          <a:stretch>
            <a:fillRect/>
          </a:stretch>
        </p:blipFill>
        <p:spPr bwMode="auto">
          <a:xfrm>
            <a:off x="1084218" y="352698"/>
            <a:ext cx="7954652" cy="731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005622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084217"/>
            <a:ext cx="8596668" cy="783772"/>
          </a:xfrm>
        </p:spPr>
        <p:txBody>
          <a:bodyPr>
            <a:normAutofit/>
          </a:bodyPr>
          <a:lstStyle/>
          <a:p>
            <a:pPr algn="ctr"/>
            <a:r>
              <a:rPr lang="en-GB" sz="3200" b="1" dirty="0">
                <a:solidFill>
                  <a:schemeClr val="tx1"/>
                </a:solidFill>
                <a:latin typeface="Calibri Light" panose="020F0302020204030204" pitchFamily="34" charset="0"/>
                <a:cs typeface="Calibri Light" panose="020F0302020204030204" pitchFamily="34" charset="0"/>
              </a:rPr>
              <a:t>Local Aims</a:t>
            </a:r>
          </a:p>
        </p:txBody>
      </p:sp>
      <p:sp>
        <p:nvSpPr>
          <p:cNvPr id="3" name="Content Placeholder 2"/>
          <p:cNvSpPr>
            <a:spLocks noGrp="1"/>
          </p:cNvSpPr>
          <p:nvPr>
            <p:ph idx="1"/>
          </p:nvPr>
        </p:nvSpPr>
        <p:spPr>
          <a:xfrm>
            <a:off x="677334" y="2207623"/>
            <a:ext cx="8596668" cy="3833740"/>
          </a:xfrm>
        </p:spPr>
        <p:txBody>
          <a:bodyPr>
            <a:normAutofit fontScale="92500" lnSpcReduction="10000"/>
          </a:bodyPr>
          <a:lstStyle/>
          <a:p>
            <a:pPr>
              <a:buFont typeface="Wingdings" panose="05000000000000000000" pitchFamily="2" charset="2"/>
              <a:buChar char="Ø"/>
            </a:pPr>
            <a:r>
              <a:rPr lang="en-GB" sz="3200" dirty="0">
                <a:latin typeface="Calibri Light" panose="020F0302020204030204" pitchFamily="34" charset="0"/>
                <a:cs typeface="Calibri Light" panose="020F0302020204030204" pitchFamily="34" charset="0"/>
              </a:rPr>
              <a:t>Training Provision</a:t>
            </a:r>
          </a:p>
          <a:p>
            <a:pPr>
              <a:buFont typeface="Wingdings" panose="05000000000000000000" pitchFamily="2" charset="2"/>
              <a:buChar char="Ø"/>
            </a:pPr>
            <a:endParaRPr lang="en-GB" sz="3200" dirty="0">
              <a:latin typeface="Calibri Light" panose="020F0302020204030204" pitchFamily="34" charset="0"/>
              <a:cs typeface="Calibri Light" panose="020F0302020204030204" pitchFamily="34" charset="0"/>
            </a:endParaRPr>
          </a:p>
          <a:p>
            <a:pPr>
              <a:buFont typeface="Wingdings" panose="05000000000000000000" pitchFamily="2" charset="2"/>
              <a:buChar char="Ø"/>
            </a:pPr>
            <a:r>
              <a:rPr lang="en-GB" sz="3200" dirty="0">
                <a:latin typeface="Calibri Light" panose="020F0302020204030204" pitchFamily="34" charset="0"/>
                <a:cs typeface="Calibri Light" panose="020F0302020204030204" pitchFamily="34" charset="0"/>
              </a:rPr>
              <a:t>Capacity Building</a:t>
            </a:r>
          </a:p>
          <a:p>
            <a:pPr>
              <a:buFont typeface="Wingdings" panose="05000000000000000000" pitchFamily="2" charset="2"/>
              <a:buChar char="Ø"/>
            </a:pPr>
            <a:endParaRPr lang="en-GB" sz="3200" dirty="0">
              <a:latin typeface="Calibri Light" panose="020F0302020204030204" pitchFamily="34" charset="0"/>
              <a:cs typeface="Calibri Light" panose="020F0302020204030204" pitchFamily="34" charset="0"/>
            </a:endParaRPr>
          </a:p>
          <a:p>
            <a:pPr>
              <a:buFont typeface="Wingdings" panose="05000000000000000000" pitchFamily="2" charset="2"/>
              <a:buChar char="Ø"/>
            </a:pPr>
            <a:r>
              <a:rPr lang="en-GB" sz="3200" dirty="0">
                <a:latin typeface="Calibri Light" panose="020F0302020204030204" pitchFamily="34" charset="0"/>
                <a:cs typeface="Calibri Light" panose="020F0302020204030204" pitchFamily="34" charset="0"/>
              </a:rPr>
              <a:t>Remobilisation</a:t>
            </a:r>
          </a:p>
          <a:p>
            <a:pPr>
              <a:buFont typeface="Wingdings" panose="05000000000000000000" pitchFamily="2" charset="2"/>
              <a:buChar char="Ø"/>
            </a:pPr>
            <a:endParaRPr lang="en-GB" sz="3200" dirty="0">
              <a:latin typeface="Calibri Light" panose="020F0302020204030204" pitchFamily="34" charset="0"/>
              <a:cs typeface="Calibri Light" panose="020F0302020204030204" pitchFamily="34" charset="0"/>
            </a:endParaRPr>
          </a:p>
          <a:p>
            <a:pPr>
              <a:buFont typeface="Wingdings" panose="05000000000000000000" pitchFamily="2" charset="2"/>
              <a:buChar char="Ø"/>
            </a:pPr>
            <a:r>
              <a:rPr lang="en-GB" sz="3200" dirty="0">
                <a:latin typeface="Calibri Light" panose="020F0302020204030204" pitchFamily="34" charset="0"/>
                <a:cs typeface="Calibri Light" panose="020F0302020204030204" pitchFamily="34" charset="0"/>
              </a:rPr>
              <a:t>Health Improvement Opportunities</a:t>
            </a:r>
          </a:p>
          <a:p>
            <a:pPr marL="0" indent="0">
              <a:buNone/>
            </a:pPr>
            <a:endParaRPr lang="en-GB" dirty="0">
              <a:latin typeface="Calibri Light" panose="020F0302020204030204" pitchFamily="34" charset="0"/>
              <a:cs typeface="Calibri Light" panose="020F0302020204030204" pitchFamily="34" charset="0"/>
            </a:endParaRPr>
          </a:p>
          <a:p>
            <a:pPr marL="0" indent="0">
              <a:buNone/>
            </a:pPr>
            <a:endParaRPr lang="en-GB" dirty="0">
              <a:latin typeface="Calibri Light" panose="020F0302020204030204" pitchFamily="34" charset="0"/>
              <a:cs typeface="Calibri Light" panose="020F0302020204030204" pitchFamily="34" charset="0"/>
            </a:endParaRPr>
          </a:p>
          <a:p>
            <a:pPr marL="0" indent="0">
              <a:buNone/>
            </a:pPr>
            <a:endParaRPr lang="en-GB" dirty="0">
              <a:latin typeface="Calibri Light" panose="020F0302020204030204" pitchFamily="34" charset="0"/>
              <a:cs typeface="Calibri Light" panose="020F0302020204030204" pitchFamily="34" charset="0"/>
            </a:endParaRPr>
          </a:p>
          <a:p>
            <a:pPr marL="0" indent="0">
              <a:buNone/>
            </a:pPr>
            <a:endParaRPr lang="en-GB" dirty="0">
              <a:latin typeface="Calibri Light" panose="020F0302020204030204" pitchFamily="34" charset="0"/>
              <a:cs typeface="Calibri Light" panose="020F0302020204030204" pitchFamily="34" charset="0"/>
            </a:endParaRPr>
          </a:p>
          <a:p>
            <a:pPr marL="0" indent="0">
              <a:buNone/>
            </a:pPr>
            <a:endParaRPr lang="en-GB" dirty="0">
              <a:latin typeface="Calibri Light" panose="020F0302020204030204" pitchFamily="34" charset="0"/>
              <a:cs typeface="Calibri Light" panose="020F0302020204030204" pitchFamily="34" charset="0"/>
            </a:endParaRP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l="11467" t="19290" r="7475" b="65411"/>
          <a:stretch>
            <a:fillRect/>
          </a:stretch>
        </p:blipFill>
        <p:spPr bwMode="auto">
          <a:xfrm>
            <a:off x="1084218" y="352698"/>
            <a:ext cx="7954652" cy="731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857176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123405"/>
            <a:ext cx="8596668" cy="600892"/>
          </a:xfrm>
        </p:spPr>
        <p:txBody>
          <a:bodyPr>
            <a:normAutofit fontScale="90000"/>
          </a:bodyPr>
          <a:lstStyle/>
          <a:p>
            <a:pPr algn="ctr"/>
            <a:r>
              <a:rPr lang="en-GB" dirty="0">
                <a:solidFill>
                  <a:schemeClr val="tx1"/>
                </a:solidFill>
                <a:latin typeface="Calibri Light" panose="020F0302020204030204" pitchFamily="34" charset="0"/>
                <a:cs typeface="Calibri Light" panose="020F0302020204030204" pitchFamily="34" charset="0"/>
              </a:rPr>
              <a:t>Local Outcomes</a:t>
            </a:r>
          </a:p>
        </p:txBody>
      </p:sp>
      <p:sp>
        <p:nvSpPr>
          <p:cNvPr id="3" name="Content Placeholder 2"/>
          <p:cNvSpPr>
            <a:spLocks noGrp="1"/>
          </p:cNvSpPr>
          <p:nvPr>
            <p:ph idx="1"/>
          </p:nvPr>
        </p:nvSpPr>
        <p:spPr>
          <a:xfrm>
            <a:off x="925529" y="1998617"/>
            <a:ext cx="8596668" cy="4088674"/>
          </a:xfrm>
        </p:spPr>
        <p:txBody>
          <a:bodyPr>
            <a:normAutofit/>
          </a:bodyPr>
          <a:lstStyle/>
          <a:p>
            <a:r>
              <a:rPr lang="en-GB" sz="2000" dirty="0">
                <a:latin typeface="Calibri Light" panose="020F0302020204030204" pitchFamily="34" charset="0"/>
                <a:cs typeface="Calibri Light" panose="020F0302020204030204" pitchFamily="34" charset="0"/>
              </a:rPr>
              <a:t>20 Training courses delivered to NHS, Council, Third Sector and Volunteers.</a:t>
            </a:r>
          </a:p>
          <a:p>
            <a:r>
              <a:rPr lang="en-GB" sz="2000" dirty="0">
                <a:latin typeface="Calibri Light" panose="020F0302020204030204" pitchFamily="34" charset="0"/>
                <a:cs typeface="Calibri Light" panose="020F0302020204030204" pitchFamily="34" charset="0"/>
              </a:rPr>
              <a:t>191 staff, partners and volunteers attended training.</a:t>
            </a:r>
          </a:p>
          <a:p>
            <a:r>
              <a:rPr lang="en-GB" sz="2000" dirty="0">
                <a:latin typeface="Calibri Light" panose="020F0302020204030204" pitchFamily="34" charset="0"/>
                <a:cs typeface="Calibri Light" panose="020F0302020204030204" pitchFamily="34" charset="0"/>
              </a:rPr>
              <a:t>20 staff competed SMHFA.</a:t>
            </a:r>
          </a:p>
          <a:p>
            <a:r>
              <a:rPr lang="en-GB" sz="2000" dirty="0">
                <a:latin typeface="Calibri Light" panose="020F0302020204030204" pitchFamily="34" charset="0"/>
                <a:cs typeface="Calibri Light" panose="020F0302020204030204" pitchFamily="34" charset="0"/>
              </a:rPr>
              <a:t>21 local police staff trained in tailored Mental Health course .</a:t>
            </a:r>
          </a:p>
          <a:p>
            <a:r>
              <a:rPr lang="en-GB" sz="2000" dirty="0">
                <a:latin typeface="Calibri Light" panose="020F0302020204030204" pitchFamily="34" charset="0"/>
                <a:cs typeface="Calibri Light" panose="020F0302020204030204" pitchFamily="34" charset="0"/>
              </a:rPr>
              <a:t>Barrhead Men’s Shed re opens welcoming back 55 members.</a:t>
            </a:r>
          </a:p>
          <a:p>
            <a:r>
              <a:rPr lang="en-GB" sz="2000" dirty="0">
                <a:latin typeface="Calibri Light" panose="020F0302020204030204" pitchFamily="34" charset="0"/>
                <a:cs typeface="Calibri Light" panose="020F0302020204030204" pitchFamily="34" charset="0"/>
              </a:rPr>
              <a:t>BAME Carer: 5 Weekly Wellbeing Activities Established &amp; Eid Celebration event.</a:t>
            </a:r>
          </a:p>
          <a:p>
            <a:r>
              <a:rPr lang="en-GB" sz="2000" dirty="0">
                <a:latin typeface="Calibri Light" panose="020F0302020204030204" pitchFamily="34" charset="0"/>
                <a:cs typeface="Calibri Light" panose="020F0302020204030204" pitchFamily="34" charset="0"/>
              </a:rPr>
              <a:t>2 Community Engagement Events : Network Breakfast / Street Party</a:t>
            </a:r>
          </a:p>
          <a:p>
            <a:r>
              <a:rPr lang="en-GB" sz="2000" dirty="0">
                <a:latin typeface="Calibri Light" panose="020F0302020204030204" pitchFamily="34" charset="0"/>
                <a:cs typeface="Calibri Light" panose="020F0302020204030204" pitchFamily="34" charset="0"/>
              </a:rPr>
              <a:t>Community Physical Activity / Dementia Remobilisation : 9 exercise classes / 8 walks</a:t>
            </a: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l="11467" t="19290" r="7475" b="65411"/>
          <a:stretch>
            <a:fillRect/>
          </a:stretch>
        </p:blipFill>
        <p:spPr bwMode="auto">
          <a:xfrm>
            <a:off x="1084218" y="352698"/>
            <a:ext cx="7954652" cy="731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287885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423850"/>
            <a:ext cx="8596668" cy="2299063"/>
          </a:xfrm>
        </p:spPr>
        <p:txBody>
          <a:bodyPr>
            <a:normAutofit/>
          </a:bodyPr>
          <a:lstStyle/>
          <a:p>
            <a:pPr algn="ctr"/>
            <a:r>
              <a:rPr lang="en-GB" sz="4000" dirty="0">
                <a:solidFill>
                  <a:schemeClr val="tx1"/>
                </a:solidFill>
                <a:latin typeface="Calibri Light" panose="020F0302020204030204" pitchFamily="34" charset="0"/>
                <a:cs typeface="Calibri Light" panose="020F0302020204030204" pitchFamily="34" charset="0"/>
              </a:rPr>
              <a:t>Thank You for Listening</a:t>
            </a:r>
            <a:br>
              <a:rPr lang="en-GB" sz="4000" dirty="0">
                <a:solidFill>
                  <a:schemeClr val="tx1"/>
                </a:solidFill>
                <a:latin typeface="Calibri Light" panose="020F0302020204030204" pitchFamily="34" charset="0"/>
                <a:cs typeface="Calibri Light" panose="020F0302020204030204" pitchFamily="34" charset="0"/>
              </a:rPr>
            </a:br>
            <a:br>
              <a:rPr lang="en-GB" sz="4000" dirty="0">
                <a:solidFill>
                  <a:schemeClr val="tx1"/>
                </a:solidFill>
                <a:latin typeface="Calibri Light" panose="020F0302020204030204" pitchFamily="34" charset="0"/>
                <a:cs typeface="Calibri Light" panose="020F0302020204030204" pitchFamily="34" charset="0"/>
              </a:rPr>
            </a:br>
            <a:r>
              <a:rPr lang="en-GB" sz="4000" dirty="0">
                <a:solidFill>
                  <a:schemeClr val="tx1"/>
                </a:solidFill>
                <a:latin typeface="Calibri Light" panose="020F0302020204030204" pitchFamily="34" charset="0"/>
                <a:cs typeface="Calibri Light" panose="020F0302020204030204" pitchFamily="34" charset="0"/>
              </a:rPr>
              <a:t>Any Questions?</a:t>
            </a:r>
          </a:p>
        </p:txBody>
      </p:sp>
      <p:sp>
        <p:nvSpPr>
          <p:cNvPr id="3" name="Content Placeholder 2"/>
          <p:cNvSpPr>
            <a:spLocks noGrp="1"/>
          </p:cNvSpPr>
          <p:nvPr>
            <p:ph idx="1"/>
          </p:nvPr>
        </p:nvSpPr>
        <p:spPr>
          <a:xfrm>
            <a:off x="677334" y="4075611"/>
            <a:ext cx="8596668" cy="1965751"/>
          </a:xfrm>
        </p:spPr>
        <p:txBody>
          <a:bodyPr/>
          <a:lstStyle/>
          <a:p>
            <a:pPr marL="0" indent="0">
              <a:buNone/>
            </a:pPr>
            <a:r>
              <a:rPr lang="en-GB" dirty="0"/>
              <a:t>Claire Blair</a:t>
            </a:r>
          </a:p>
          <a:p>
            <a:pPr marL="0" indent="0">
              <a:buNone/>
            </a:pPr>
            <a:r>
              <a:rPr lang="en-GB" dirty="0"/>
              <a:t>Health Improvement Lead : Mental Health &amp; Recovery</a:t>
            </a:r>
          </a:p>
          <a:p>
            <a:pPr marL="0" indent="0">
              <a:buNone/>
            </a:pPr>
            <a:r>
              <a:rPr lang="en-GB" dirty="0">
                <a:hlinkClick r:id="rId2"/>
              </a:rPr>
              <a:t>Claire.blair@eastrenfrewshire.gov.uk</a:t>
            </a:r>
            <a:endParaRPr lang="en-GB" dirty="0"/>
          </a:p>
          <a:p>
            <a:pPr marL="0" indent="0">
              <a:buNone/>
            </a:pPr>
            <a:endParaRPr lang="en-GB" dirty="0"/>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l="11467" t="19290" r="7475" b="65411"/>
          <a:stretch>
            <a:fillRect/>
          </a:stretch>
        </p:blipFill>
        <p:spPr bwMode="auto">
          <a:xfrm>
            <a:off x="899402" y="339633"/>
            <a:ext cx="7954652" cy="731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33916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FD75B-0F23-C846-A1BD-08CB036D1D61}"/>
              </a:ext>
            </a:extLst>
          </p:cNvPr>
          <p:cNvSpPr>
            <a:spLocks noGrp="1"/>
          </p:cNvSpPr>
          <p:nvPr>
            <p:ph type="title"/>
          </p:nvPr>
        </p:nvSpPr>
        <p:spPr/>
        <p:txBody>
          <a:bodyPr/>
          <a:lstStyle/>
          <a:p>
            <a:r>
              <a:rPr lang="en-US" dirty="0"/>
              <a:t>Quick stat sheet </a:t>
            </a:r>
            <a:br>
              <a:rPr lang="en-US" dirty="0"/>
            </a:br>
            <a:endParaRPr lang="en-US" dirty="0"/>
          </a:p>
        </p:txBody>
      </p:sp>
      <p:sp>
        <p:nvSpPr>
          <p:cNvPr id="4" name="Rectangle 3">
            <a:extLst>
              <a:ext uri="{FF2B5EF4-FFF2-40B4-BE49-F238E27FC236}">
                <a16:creationId xmlns:a16="http://schemas.microsoft.com/office/drawing/2014/main" id="{F18909BC-179C-6049-B14A-6EECD4F08FEA}"/>
              </a:ext>
            </a:extLst>
          </p:cNvPr>
          <p:cNvSpPr/>
          <p:nvPr/>
        </p:nvSpPr>
        <p:spPr>
          <a:xfrm>
            <a:off x="664178" y="2178655"/>
            <a:ext cx="5431822" cy="923330"/>
          </a:xfrm>
          <a:prstGeom prst="rect">
            <a:avLst/>
          </a:prstGeom>
          <a:noFill/>
        </p:spPr>
        <p:txBody>
          <a:bodyPr wrap="square" lIns="91440" tIns="45720" rIns="91440" bIns="45720">
            <a:spAutoFit/>
          </a:bodyPr>
          <a:lstStyle/>
          <a:p>
            <a:pPr algn="ctr"/>
            <a:r>
              <a:rPr lang="en-US" sz="5400" dirty="0">
                <a:latin typeface="+mj-lt"/>
                <a:cs typeface="Poppins"/>
              </a:rPr>
              <a:t>£238,704.67 </a:t>
            </a:r>
            <a:endParaRPr lang="en-GB" sz="5400" b="0" cap="none" spc="0" dirty="0">
              <a:ln w="0"/>
              <a:solidFill>
                <a:schemeClr val="tx1"/>
              </a:solidFill>
              <a:effectLst>
                <a:outerShdw blurRad="38100" dist="19050" dir="2700000" algn="tl" rotWithShape="0">
                  <a:schemeClr val="dk1">
                    <a:alpha val="40000"/>
                  </a:schemeClr>
                </a:outerShdw>
              </a:effectLst>
              <a:latin typeface="+mj-lt"/>
            </a:endParaRPr>
          </a:p>
        </p:txBody>
      </p:sp>
      <p:sp>
        <p:nvSpPr>
          <p:cNvPr id="5" name="Rectangle 4">
            <a:extLst>
              <a:ext uri="{FF2B5EF4-FFF2-40B4-BE49-F238E27FC236}">
                <a16:creationId xmlns:a16="http://schemas.microsoft.com/office/drawing/2014/main" id="{DA9E9774-BFDF-994B-8327-19BFFA0D9A6A}"/>
              </a:ext>
            </a:extLst>
          </p:cNvPr>
          <p:cNvSpPr/>
          <p:nvPr/>
        </p:nvSpPr>
        <p:spPr>
          <a:xfrm>
            <a:off x="1342903" y="3252862"/>
            <a:ext cx="4074372" cy="523220"/>
          </a:xfrm>
          <a:prstGeom prst="rect">
            <a:avLst/>
          </a:prstGeom>
          <a:noFill/>
        </p:spPr>
        <p:txBody>
          <a:bodyPr wrap="square" lIns="91440" tIns="45720" rIns="91440" bIns="45720">
            <a:spAutoFit/>
          </a:bodyPr>
          <a:lstStyle/>
          <a:p>
            <a:pPr algn="ctr"/>
            <a:r>
              <a:rPr lang="en-GB" sz="2800" b="0" cap="none" spc="0" dirty="0">
                <a:ln w="0"/>
                <a:solidFill>
                  <a:schemeClr val="tx1"/>
                </a:solidFill>
                <a:effectLst>
                  <a:outerShdw blurRad="38100" dist="19050" dir="2700000" algn="tl" rotWithShape="0">
                    <a:schemeClr val="dk1">
                      <a:alpha val="40000"/>
                    </a:schemeClr>
                  </a:outerShdw>
                </a:effectLst>
              </a:rPr>
              <a:t>With a £9,999 top up</a:t>
            </a:r>
          </a:p>
        </p:txBody>
      </p:sp>
      <p:sp>
        <p:nvSpPr>
          <p:cNvPr id="9" name="Rectangle 8">
            <a:extLst>
              <a:ext uri="{FF2B5EF4-FFF2-40B4-BE49-F238E27FC236}">
                <a16:creationId xmlns:a16="http://schemas.microsoft.com/office/drawing/2014/main" id="{E9115E0F-A30F-0948-BF3D-FDA9349821DA}"/>
              </a:ext>
            </a:extLst>
          </p:cNvPr>
          <p:cNvSpPr/>
          <p:nvPr/>
        </p:nvSpPr>
        <p:spPr>
          <a:xfrm>
            <a:off x="1129947" y="3926959"/>
            <a:ext cx="4500283" cy="1754326"/>
          </a:xfrm>
          <a:prstGeom prst="rect">
            <a:avLst/>
          </a:prstGeom>
          <a:noFill/>
        </p:spPr>
        <p:txBody>
          <a:bodyPr wrap="square" lIns="91440" tIns="45720" rIns="91440" bIns="45720">
            <a:spAutoFit/>
          </a:bodyPr>
          <a:lstStyle/>
          <a:p>
            <a:pPr algn="ctr"/>
            <a:r>
              <a:rPr lang="en-GB" sz="5400" b="0" cap="none" spc="0" dirty="0">
                <a:ln w="0"/>
                <a:solidFill>
                  <a:schemeClr val="tx1"/>
                </a:solidFill>
                <a:effectLst>
                  <a:outerShdw blurRad="38100" dist="19050" dir="2700000" algn="tl" rotWithShape="0">
                    <a:schemeClr val="dk1">
                      <a:alpha val="40000"/>
                    </a:schemeClr>
                  </a:outerShdw>
                </a:effectLst>
              </a:rPr>
              <a:t>19 projects </a:t>
            </a:r>
            <a:r>
              <a:rPr lang="en-GB" sz="5400" dirty="0">
                <a:ln w="0"/>
                <a:effectLst>
                  <a:outerShdw blurRad="38100" dist="19050" dir="2700000" algn="tl" rotWithShape="0">
                    <a:schemeClr val="dk1">
                      <a:alpha val="40000"/>
                    </a:schemeClr>
                  </a:outerShdw>
                </a:effectLst>
              </a:rPr>
              <a:t>funded</a:t>
            </a:r>
            <a:endParaRPr lang="en-GB" sz="5400" b="0" cap="none" spc="0" dirty="0">
              <a:ln w="0"/>
              <a:solidFill>
                <a:schemeClr val="tx1"/>
              </a:solidFill>
              <a:effectLst>
                <a:outerShdw blurRad="38100" dist="19050" dir="2700000" algn="tl" rotWithShape="0">
                  <a:schemeClr val="dk1">
                    <a:alpha val="40000"/>
                  </a:schemeClr>
                </a:outerShdw>
              </a:effectLst>
            </a:endParaRPr>
          </a:p>
        </p:txBody>
      </p:sp>
      <p:pic>
        <p:nvPicPr>
          <p:cNvPr id="10" name="Picture 9">
            <a:extLst>
              <a:ext uri="{FF2B5EF4-FFF2-40B4-BE49-F238E27FC236}">
                <a16:creationId xmlns:a16="http://schemas.microsoft.com/office/drawing/2014/main" id="{276A5AA5-10B5-E548-9C39-C8718925015F}"/>
              </a:ext>
            </a:extLst>
          </p:cNvPr>
          <p:cNvPicPr>
            <a:picLocks noChangeAspect="1"/>
          </p:cNvPicPr>
          <p:nvPr/>
        </p:nvPicPr>
        <p:blipFill>
          <a:blip r:embed="rId3">
            <a:alphaModFix/>
          </a:blip>
          <a:stretch>
            <a:fillRect/>
          </a:stretch>
        </p:blipFill>
        <p:spPr>
          <a:xfrm>
            <a:off x="5630230" y="2283165"/>
            <a:ext cx="3475451" cy="3287588"/>
          </a:xfrm>
          <a:prstGeom prst="rect">
            <a:avLst/>
          </a:prstGeom>
        </p:spPr>
      </p:pic>
    </p:spTree>
    <p:extLst>
      <p:ext uri="{BB962C8B-B14F-4D97-AF65-F5344CB8AC3E}">
        <p14:creationId xmlns:p14="http://schemas.microsoft.com/office/powerpoint/2010/main" val="41368973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a:srcRect/>
          <a:stretch>
            <a:fillRect/>
          </a:stretch>
        </p:blipFill>
        <p:spPr>
          <a:xfrm>
            <a:off x="848087" y="3398602"/>
            <a:ext cx="2478580" cy="733247"/>
          </a:xfrm>
          <a:prstGeom prst="rect">
            <a:avLst/>
          </a:prstGeom>
        </p:spPr>
      </p:pic>
      <p:pic>
        <p:nvPicPr>
          <p:cNvPr id="4" name="Picture 4"/>
          <p:cNvPicPr>
            <a:picLocks noChangeAspect="1"/>
          </p:cNvPicPr>
          <p:nvPr/>
        </p:nvPicPr>
        <p:blipFill>
          <a:blip r:embed="rId3"/>
          <a:srcRect/>
          <a:stretch>
            <a:fillRect/>
          </a:stretch>
        </p:blipFill>
        <p:spPr>
          <a:xfrm>
            <a:off x="3824756" y="1171621"/>
            <a:ext cx="2779403" cy="641401"/>
          </a:xfrm>
          <a:prstGeom prst="rect">
            <a:avLst/>
          </a:prstGeom>
        </p:spPr>
      </p:pic>
      <p:pic>
        <p:nvPicPr>
          <p:cNvPr id="5" name="Picture 5"/>
          <p:cNvPicPr>
            <a:picLocks noChangeAspect="1"/>
          </p:cNvPicPr>
          <p:nvPr/>
        </p:nvPicPr>
        <p:blipFill>
          <a:blip r:embed="rId4"/>
          <a:srcRect/>
          <a:stretch>
            <a:fillRect/>
          </a:stretch>
        </p:blipFill>
        <p:spPr>
          <a:xfrm>
            <a:off x="904536" y="1171621"/>
            <a:ext cx="2289694" cy="728886"/>
          </a:xfrm>
          <a:prstGeom prst="rect">
            <a:avLst/>
          </a:prstGeom>
        </p:spPr>
      </p:pic>
      <p:pic>
        <p:nvPicPr>
          <p:cNvPr id="6" name="Picture 6"/>
          <p:cNvPicPr>
            <a:picLocks noChangeAspect="1"/>
          </p:cNvPicPr>
          <p:nvPr/>
        </p:nvPicPr>
        <p:blipFill>
          <a:blip r:embed="rId5"/>
          <a:srcRect/>
          <a:stretch>
            <a:fillRect/>
          </a:stretch>
        </p:blipFill>
        <p:spPr>
          <a:xfrm>
            <a:off x="848088" y="4524460"/>
            <a:ext cx="1183245" cy="951405"/>
          </a:xfrm>
          <a:prstGeom prst="rect">
            <a:avLst/>
          </a:prstGeom>
        </p:spPr>
      </p:pic>
      <p:pic>
        <p:nvPicPr>
          <p:cNvPr id="8" name="Picture 8"/>
          <p:cNvPicPr>
            <a:picLocks noChangeAspect="1"/>
          </p:cNvPicPr>
          <p:nvPr/>
        </p:nvPicPr>
        <p:blipFill>
          <a:blip r:embed="rId6"/>
          <a:srcRect l="2706" r="2706"/>
          <a:stretch>
            <a:fillRect/>
          </a:stretch>
        </p:blipFill>
        <p:spPr>
          <a:xfrm>
            <a:off x="2361956" y="4664420"/>
            <a:ext cx="1489272" cy="1165025"/>
          </a:xfrm>
          <a:prstGeom prst="rect">
            <a:avLst/>
          </a:prstGeom>
        </p:spPr>
      </p:pic>
      <p:pic>
        <p:nvPicPr>
          <p:cNvPr id="9" name="Picture 9"/>
          <p:cNvPicPr>
            <a:picLocks noChangeAspect="1"/>
          </p:cNvPicPr>
          <p:nvPr/>
        </p:nvPicPr>
        <p:blipFill>
          <a:blip r:embed="rId7"/>
          <a:srcRect/>
          <a:stretch>
            <a:fillRect/>
          </a:stretch>
        </p:blipFill>
        <p:spPr>
          <a:xfrm>
            <a:off x="3851228" y="3237529"/>
            <a:ext cx="1285146" cy="1286931"/>
          </a:xfrm>
          <a:prstGeom prst="rect">
            <a:avLst/>
          </a:prstGeom>
        </p:spPr>
      </p:pic>
      <p:pic>
        <p:nvPicPr>
          <p:cNvPr id="10" name="Picture 10"/>
          <p:cNvPicPr>
            <a:picLocks noChangeAspect="1"/>
          </p:cNvPicPr>
          <p:nvPr/>
        </p:nvPicPr>
        <p:blipFill>
          <a:blip r:embed="rId8"/>
          <a:srcRect/>
          <a:stretch>
            <a:fillRect/>
          </a:stretch>
        </p:blipFill>
        <p:spPr>
          <a:xfrm>
            <a:off x="4668972" y="4858189"/>
            <a:ext cx="984585" cy="1148683"/>
          </a:xfrm>
          <a:prstGeom prst="rect">
            <a:avLst/>
          </a:prstGeom>
        </p:spPr>
      </p:pic>
      <p:pic>
        <p:nvPicPr>
          <p:cNvPr id="11" name="Picture 11"/>
          <p:cNvPicPr>
            <a:picLocks noChangeAspect="1"/>
          </p:cNvPicPr>
          <p:nvPr/>
        </p:nvPicPr>
        <p:blipFill>
          <a:blip r:embed="rId9"/>
          <a:srcRect/>
          <a:stretch>
            <a:fillRect/>
          </a:stretch>
        </p:blipFill>
        <p:spPr>
          <a:xfrm>
            <a:off x="5909269" y="2392822"/>
            <a:ext cx="1811885" cy="1075504"/>
          </a:xfrm>
          <a:prstGeom prst="rect">
            <a:avLst/>
          </a:prstGeom>
        </p:spPr>
      </p:pic>
      <p:pic>
        <p:nvPicPr>
          <p:cNvPr id="12" name="Picture 12"/>
          <p:cNvPicPr>
            <a:picLocks noChangeAspect="1"/>
          </p:cNvPicPr>
          <p:nvPr/>
        </p:nvPicPr>
        <p:blipFill>
          <a:blip r:embed="rId10"/>
          <a:srcRect/>
          <a:stretch>
            <a:fillRect/>
          </a:stretch>
        </p:blipFill>
        <p:spPr>
          <a:xfrm>
            <a:off x="3833565" y="2168027"/>
            <a:ext cx="1670813" cy="900929"/>
          </a:xfrm>
          <a:prstGeom prst="rect">
            <a:avLst/>
          </a:prstGeom>
        </p:spPr>
      </p:pic>
      <p:grpSp>
        <p:nvGrpSpPr>
          <p:cNvPr id="13" name="Group 13"/>
          <p:cNvGrpSpPr/>
          <p:nvPr/>
        </p:nvGrpSpPr>
        <p:grpSpPr>
          <a:xfrm>
            <a:off x="6309819" y="3896310"/>
            <a:ext cx="1329891" cy="1447568"/>
            <a:chOff x="0" y="0"/>
            <a:chExt cx="746725" cy="812800"/>
          </a:xfrm>
        </p:grpSpPr>
        <p:sp>
          <p:nvSpPr>
            <p:cNvPr id="14" name="Freeform 14"/>
            <p:cNvSpPr/>
            <p:nvPr/>
          </p:nvSpPr>
          <p:spPr>
            <a:xfrm>
              <a:off x="-31224" y="0"/>
              <a:ext cx="809173" cy="812800"/>
            </a:xfrm>
            <a:custGeom>
              <a:avLst/>
              <a:gdLst/>
              <a:ahLst/>
              <a:cxnLst/>
              <a:rect l="l" t="t" r="r" b="b"/>
              <a:pathLst>
                <a:path w="809173" h="812800">
                  <a:moveTo>
                    <a:pt x="404586" y="0"/>
                  </a:moveTo>
                  <a:cubicBezTo>
                    <a:pt x="628325" y="1001"/>
                    <a:pt x="809173" y="182659"/>
                    <a:pt x="809173" y="406400"/>
                  </a:cubicBezTo>
                  <a:cubicBezTo>
                    <a:pt x="809173" y="630141"/>
                    <a:pt x="628325" y="811799"/>
                    <a:pt x="404586" y="812800"/>
                  </a:cubicBezTo>
                  <a:cubicBezTo>
                    <a:pt x="180847" y="811799"/>
                    <a:pt x="0" y="630141"/>
                    <a:pt x="0" y="406400"/>
                  </a:cubicBezTo>
                  <a:cubicBezTo>
                    <a:pt x="0" y="182659"/>
                    <a:pt x="180847" y="1001"/>
                    <a:pt x="404586" y="0"/>
                  </a:cubicBezTo>
                  <a:close/>
                </a:path>
              </a:pathLst>
            </a:custGeom>
            <a:solidFill>
              <a:srgbClr val="FAD02C"/>
            </a:solidFill>
          </p:spPr>
        </p:sp>
        <p:sp>
          <p:nvSpPr>
            <p:cNvPr id="15" name="TextBox 15"/>
            <p:cNvSpPr txBox="1"/>
            <p:nvPr/>
          </p:nvSpPr>
          <p:spPr>
            <a:xfrm>
              <a:off x="76200" y="28575"/>
              <a:ext cx="660400" cy="708025"/>
            </a:xfrm>
            <a:prstGeom prst="rect">
              <a:avLst/>
            </a:prstGeom>
          </p:spPr>
          <p:txBody>
            <a:bodyPr lIns="33867" tIns="33867" rIns="33867" bIns="33867" rtlCol="0" anchor="ctr"/>
            <a:lstStyle/>
            <a:p>
              <a:pPr algn="ctr">
                <a:lnSpc>
                  <a:spcPts val="1773"/>
                </a:lnSpc>
              </a:pPr>
              <a:endParaRPr sz="1200"/>
            </a:p>
          </p:txBody>
        </p:sp>
      </p:grpSp>
      <p:pic>
        <p:nvPicPr>
          <p:cNvPr id="16" name="Picture 16"/>
          <p:cNvPicPr>
            <a:picLocks noChangeAspect="1"/>
          </p:cNvPicPr>
          <p:nvPr/>
        </p:nvPicPr>
        <p:blipFill>
          <a:blip r:embed="rId11"/>
          <a:srcRect/>
          <a:stretch>
            <a:fillRect/>
          </a:stretch>
        </p:blipFill>
        <p:spPr>
          <a:xfrm>
            <a:off x="6001255" y="3868376"/>
            <a:ext cx="1751172" cy="1564154"/>
          </a:xfrm>
          <a:prstGeom prst="rect">
            <a:avLst/>
          </a:prstGeom>
        </p:spPr>
      </p:pic>
      <p:pic>
        <p:nvPicPr>
          <p:cNvPr id="17" name="Picture 17"/>
          <p:cNvPicPr>
            <a:picLocks noChangeAspect="1"/>
          </p:cNvPicPr>
          <p:nvPr/>
        </p:nvPicPr>
        <p:blipFill>
          <a:blip r:embed="rId12"/>
          <a:srcRect/>
          <a:stretch>
            <a:fillRect/>
          </a:stretch>
        </p:blipFill>
        <p:spPr>
          <a:xfrm>
            <a:off x="980524" y="2392822"/>
            <a:ext cx="2213706" cy="451338"/>
          </a:xfrm>
          <a:prstGeom prst="rect">
            <a:avLst/>
          </a:prstGeom>
        </p:spPr>
      </p:pic>
      <p:pic>
        <p:nvPicPr>
          <p:cNvPr id="18" name="Picture 18"/>
          <p:cNvPicPr>
            <a:picLocks noChangeAspect="1"/>
          </p:cNvPicPr>
          <p:nvPr/>
        </p:nvPicPr>
        <p:blipFill>
          <a:blip r:embed="rId13"/>
          <a:srcRect/>
          <a:stretch>
            <a:fillRect/>
          </a:stretch>
        </p:blipFill>
        <p:spPr>
          <a:xfrm>
            <a:off x="8183465" y="3337143"/>
            <a:ext cx="1094543" cy="1087703"/>
          </a:xfrm>
          <a:prstGeom prst="rect">
            <a:avLst/>
          </a:prstGeom>
        </p:spPr>
      </p:pic>
      <p:pic>
        <p:nvPicPr>
          <p:cNvPr id="19" name="Picture 19"/>
          <p:cNvPicPr>
            <a:picLocks noChangeAspect="1"/>
          </p:cNvPicPr>
          <p:nvPr/>
        </p:nvPicPr>
        <p:blipFill>
          <a:blip r:embed="rId14"/>
          <a:srcRect/>
          <a:stretch>
            <a:fillRect/>
          </a:stretch>
        </p:blipFill>
        <p:spPr>
          <a:xfrm>
            <a:off x="7023489" y="997491"/>
            <a:ext cx="1395331" cy="1395331"/>
          </a:xfrm>
          <a:prstGeom prst="rect">
            <a:avLst/>
          </a:prstGeom>
        </p:spPr>
      </p:pic>
      <p:pic>
        <p:nvPicPr>
          <p:cNvPr id="20" name="Picture 20"/>
          <p:cNvPicPr>
            <a:picLocks noChangeAspect="1"/>
          </p:cNvPicPr>
          <p:nvPr/>
        </p:nvPicPr>
        <p:blipFill>
          <a:blip r:embed="rId15"/>
          <a:srcRect/>
          <a:stretch>
            <a:fillRect/>
          </a:stretch>
        </p:blipFill>
        <p:spPr>
          <a:xfrm>
            <a:off x="8425152" y="2105958"/>
            <a:ext cx="1705713" cy="824616"/>
          </a:xfrm>
          <a:prstGeom prst="rect">
            <a:avLst/>
          </a:prstGeom>
        </p:spPr>
      </p:pic>
      <p:sp>
        <p:nvSpPr>
          <p:cNvPr id="21" name="TextBox 21"/>
          <p:cNvSpPr txBox="1"/>
          <p:nvPr/>
        </p:nvSpPr>
        <p:spPr>
          <a:xfrm>
            <a:off x="10346412" y="-756625"/>
            <a:ext cx="1159788" cy="2913939"/>
          </a:xfrm>
          <a:prstGeom prst="rect">
            <a:avLst/>
          </a:prstGeom>
        </p:spPr>
        <p:txBody>
          <a:bodyPr lIns="0" tIns="0" rIns="0" bIns="0" rtlCol="0" anchor="t">
            <a:spAutoFit/>
          </a:bodyPr>
          <a:lstStyle/>
          <a:p>
            <a:pPr algn="ctr">
              <a:lnSpc>
                <a:spcPts val="24249"/>
              </a:lnSpc>
            </a:pPr>
            <a:endParaRPr lang="en-US" sz="17321" dirty="0">
              <a:solidFill>
                <a:srgbClr val="724467"/>
              </a:solidFill>
              <a:latin typeface="Montserrat Extra-Bold Bold"/>
            </a:endParaRPr>
          </a:p>
        </p:txBody>
      </p:sp>
      <p:sp>
        <p:nvSpPr>
          <p:cNvPr id="22" name="TextBox 22"/>
          <p:cNvSpPr txBox="1"/>
          <p:nvPr/>
        </p:nvSpPr>
        <p:spPr>
          <a:xfrm>
            <a:off x="-273827" y="149848"/>
            <a:ext cx="10820400" cy="614655"/>
          </a:xfrm>
          <a:prstGeom prst="rect">
            <a:avLst/>
          </a:prstGeom>
        </p:spPr>
        <p:txBody>
          <a:bodyPr lIns="0" tIns="0" rIns="0" bIns="0" rtlCol="0" anchor="t">
            <a:spAutoFit/>
          </a:bodyPr>
          <a:lstStyle/>
          <a:p>
            <a:pPr algn="ctr">
              <a:lnSpc>
                <a:spcPts val="5132"/>
              </a:lnSpc>
            </a:pPr>
            <a:r>
              <a:rPr lang="en-US" sz="3665" dirty="0">
                <a:solidFill>
                  <a:srgbClr val="282120"/>
                </a:solidFill>
                <a:latin typeface="Montserrat Semi-Bold"/>
              </a:rPr>
              <a:t>Funded Organisations</a:t>
            </a:r>
          </a:p>
        </p:txBody>
      </p:sp>
      <p:sp>
        <p:nvSpPr>
          <p:cNvPr id="24" name="TextBox 23">
            <a:extLst>
              <a:ext uri="{FF2B5EF4-FFF2-40B4-BE49-F238E27FC236}">
                <a16:creationId xmlns:a16="http://schemas.microsoft.com/office/drawing/2014/main" id="{D07FD699-22A7-7040-A4E7-134357E3472D}"/>
              </a:ext>
            </a:extLst>
          </p:cNvPr>
          <p:cNvSpPr txBox="1"/>
          <p:nvPr/>
        </p:nvSpPr>
        <p:spPr>
          <a:xfrm>
            <a:off x="3848236" y="5884862"/>
            <a:ext cx="6236494" cy="437940"/>
          </a:xfrm>
          <a:prstGeom prst="rect">
            <a:avLst/>
          </a:prstGeom>
          <a:noFill/>
        </p:spPr>
        <p:txBody>
          <a:bodyPr wrap="square">
            <a:spAutoFit/>
          </a:bodyPr>
          <a:lstStyle/>
          <a:p>
            <a:pPr algn="ctr">
              <a:lnSpc>
                <a:spcPts val="3001"/>
              </a:lnSpc>
            </a:pPr>
            <a:r>
              <a:rPr lang="en-US" sz="1800" dirty="0">
                <a:solidFill>
                  <a:schemeClr val="tx1">
                    <a:lumMod val="95000"/>
                    <a:lumOff val="5000"/>
                  </a:schemeClr>
                </a:solidFill>
                <a:latin typeface="Montserrat"/>
              </a:rPr>
              <a:t>Dunterlie Foodshare</a:t>
            </a:r>
          </a:p>
        </p:txBody>
      </p:sp>
      <p:sp>
        <p:nvSpPr>
          <p:cNvPr id="25" name="TextBox 24">
            <a:extLst>
              <a:ext uri="{FF2B5EF4-FFF2-40B4-BE49-F238E27FC236}">
                <a16:creationId xmlns:a16="http://schemas.microsoft.com/office/drawing/2014/main" id="{79F4B215-3C3A-C948-9E7B-EB8A4915B554}"/>
              </a:ext>
            </a:extLst>
          </p:cNvPr>
          <p:cNvSpPr txBox="1"/>
          <p:nvPr/>
        </p:nvSpPr>
        <p:spPr>
          <a:xfrm>
            <a:off x="3801417" y="5549211"/>
            <a:ext cx="6815136" cy="437940"/>
          </a:xfrm>
          <a:prstGeom prst="rect">
            <a:avLst/>
          </a:prstGeom>
          <a:noFill/>
        </p:spPr>
        <p:txBody>
          <a:bodyPr wrap="square">
            <a:spAutoFit/>
          </a:bodyPr>
          <a:lstStyle/>
          <a:p>
            <a:pPr algn="ctr">
              <a:lnSpc>
                <a:spcPts val="3001"/>
              </a:lnSpc>
            </a:pPr>
            <a:r>
              <a:rPr lang="en-US" sz="1800" dirty="0">
                <a:solidFill>
                  <a:schemeClr val="tx1">
                    <a:lumMod val="95000"/>
                    <a:lumOff val="5000"/>
                  </a:schemeClr>
                </a:solidFill>
                <a:latin typeface="Montserrat"/>
              </a:rPr>
              <a:t>Dunterlie Arts and Crafts </a:t>
            </a:r>
          </a:p>
        </p:txBody>
      </p:sp>
      <p:sp>
        <p:nvSpPr>
          <p:cNvPr id="27" name="TextBox 26">
            <a:extLst>
              <a:ext uri="{FF2B5EF4-FFF2-40B4-BE49-F238E27FC236}">
                <a16:creationId xmlns:a16="http://schemas.microsoft.com/office/drawing/2014/main" id="{9E67BCEA-8C20-2D46-950C-35AF241AF6D9}"/>
              </a:ext>
            </a:extLst>
          </p:cNvPr>
          <p:cNvSpPr txBox="1"/>
          <p:nvPr/>
        </p:nvSpPr>
        <p:spPr>
          <a:xfrm>
            <a:off x="0" y="6250261"/>
            <a:ext cx="6236494" cy="437940"/>
          </a:xfrm>
          <a:prstGeom prst="rect">
            <a:avLst/>
          </a:prstGeom>
          <a:noFill/>
        </p:spPr>
        <p:txBody>
          <a:bodyPr wrap="square">
            <a:spAutoFit/>
          </a:bodyPr>
          <a:lstStyle/>
          <a:p>
            <a:pPr algn="ctr">
              <a:lnSpc>
                <a:spcPts val="3001"/>
              </a:lnSpc>
            </a:pPr>
            <a:r>
              <a:rPr lang="en-US" sz="1800" dirty="0">
                <a:solidFill>
                  <a:schemeClr val="tx1">
                    <a:lumMod val="95000"/>
                    <a:lumOff val="5000"/>
                  </a:schemeClr>
                </a:solidFill>
                <a:latin typeface="Montserrat"/>
              </a:rPr>
              <a:t>Neilston and </a:t>
            </a:r>
            <a:r>
              <a:rPr lang="en-US" sz="1800" dirty="0" err="1">
                <a:solidFill>
                  <a:schemeClr val="tx1">
                    <a:lumMod val="95000"/>
                    <a:lumOff val="5000"/>
                  </a:schemeClr>
                </a:solidFill>
                <a:latin typeface="Montserrat"/>
              </a:rPr>
              <a:t>Uplawmoor</a:t>
            </a:r>
            <a:r>
              <a:rPr lang="en-US" sz="1800" dirty="0">
                <a:solidFill>
                  <a:schemeClr val="tx1">
                    <a:lumMod val="95000"/>
                    <a:lumOff val="5000"/>
                  </a:schemeClr>
                </a:solidFill>
                <a:latin typeface="Montserrat"/>
              </a:rPr>
              <a:t> Litter Pickers</a:t>
            </a:r>
          </a:p>
        </p:txBody>
      </p:sp>
      <p:sp>
        <p:nvSpPr>
          <p:cNvPr id="29" name="TextBox 28">
            <a:extLst>
              <a:ext uri="{FF2B5EF4-FFF2-40B4-BE49-F238E27FC236}">
                <a16:creationId xmlns:a16="http://schemas.microsoft.com/office/drawing/2014/main" id="{2ED45860-2FCF-4A46-BAD9-1B3F4EC255BA}"/>
              </a:ext>
            </a:extLst>
          </p:cNvPr>
          <p:cNvSpPr txBox="1"/>
          <p:nvPr/>
        </p:nvSpPr>
        <p:spPr>
          <a:xfrm>
            <a:off x="3901069" y="6250261"/>
            <a:ext cx="6265068" cy="437940"/>
          </a:xfrm>
          <a:prstGeom prst="rect">
            <a:avLst/>
          </a:prstGeom>
          <a:noFill/>
        </p:spPr>
        <p:txBody>
          <a:bodyPr wrap="square">
            <a:spAutoFit/>
          </a:bodyPr>
          <a:lstStyle/>
          <a:p>
            <a:pPr algn="ctr">
              <a:lnSpc>
                <a:spcPts val="3001"/>
              </a:lnSpc>
            </a:pPr>
            <a:r>
              <a:rPr lang="en-US" sz="1800" dirty="0">
                <a:solidFill>
                  <a:schemeClr val="tx1">
                    <a:lumMod val="95000"/>
                    <a:lumOff val="5000"/>
                  </a:schemeClr>
                </a:solidFill>
                <a:latin typeface="Montserrat"/>
              </a:rPr>
              <a:t>The Autistic Collective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AB69E-6FEA-D240-B568-B5F7FDB9FECE}"/>
              </a:ext>
            </a:extLst>
          </p:cNvPr>
          <p:cNvSpPr>
            <a:spLocks noGrp="1"/>
          </p:cNvSpPr>
          <p:nvPr>
            <p:ph type="title"/>
          </p:nvPr>
        </p:nvSpPr>
        <p:spPr/>
        <p:txBody>
          <a:bodyPr/>
          <a:lstStyle/>
          <a:p>
            <a:r>
              <a:rPr lang="en-US" dirty="0"/>
              <a:t>All projects</a:t>
            </a:r>
          </a:p>
        </p:txBody>
      </p:sp>
      <p:sp>
        <p:nvSpPr>
          <p:cNvPr id="3" name="Content Placeholder 2">
            <a:extLst>
              <a:ext uri="{FF2B5EF4-FFF2-40B4-BE49-F238E27FC236}">
                <a16:creationId xmlns:a16="http://schemas.microsoft.com/office/drawing/2014/main" id="{F9244BCD-675A-3240-9FF7-7D7C49DB47E8}"/>
              </a:ext>
            </a:extLst>
          </p:cNvPr>
          <p:cNvSpPr>
            <a:spLocks noGrp="1"/>
          </p:cNvSpPr>
          <p:nvPr>
            <p:ph idx="1"/>
          </p:nvPr>
        </p:nvSpPr>
        <p:spPr/>
        <p:txBody>
          <a:bodyPr/>
          <a:lstStyle/>
          <a:p>
            <a:pPr marL="0" indent="0">
              <a:buNone/>
            </a:pPr>
            <a:r>
              <a:rPr lang="en-US" dirty="0"/>
              <a:t>A link to of these funded projects can be found below</a:t>
            </a:r>
          </a:p>
          <a:p>
            <a:pPr marL="0" indent="0">
              <a:buNone/>
            </a:pPr>
            <a:endParaRPr lang="en-US" dirty="0"/>
          </a:p>
          <a:p>
            <a:pPr marL="0" indent="0">
              <a:buNone/>
            </a:pPr>
            <a:r>
              <a:rPr lang="en-US" dirty="0"/>
              <a:t> </a:t>
            </a:r>
            <a:r>
              <a:rPr lang="en-US" dirty="0">
                <a:hlinkClick r:id="rId3"/>
              </a:rPr>
              <a:t>https://va-er.org.uk/fund-recipients/</a:t>
            </a: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5233862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1DD5B-302A-DE44-848C-F22BCF719F7A}"/>
              </a:ext>
            </a:extLst>
          </p:cNvPr>
          <p:cNvSpPr>
            <a:spLocks noGrp="1"/>
          </p:cNvSpPr>
          <p:nvPr>
            <p:ph type="title"/>
          </p:nvPr>
        </p:nvSpPr>
        <p:spPr/>
        <p:txBody>
          <a:bodyPr/>
          <a:lstStyle/>
          <a:p>
            <a:r>
              <a:rPr lang="en-US" dirty="0"/>
              <a:t>Funding Categories</a:t>
            </a:r>
          </a:p>
        </p:txBody>
      </p:sp>
      <p:sp>
        <p:nvSpPr>
          <p:cNvPr id="3" name="Content Placeholder 2">
            <a:extLst>
              <a:ext uri="{FF2B5EF4-FFF2-40B4-BE49-F238E27FC236}">
                <a16:creationId xmlns:a16="http://schemas.microsoft.com/office/drawing/2014/main" id="{A1C38636-BA73-6146-A71B-60DFFCD57A9E}"/>
              </a:ext>
            </a:extLst>
          </p:cNvPr>
          <p:cNvSpPr>
            <a:spLocks noGrp="1"/>
          </p:cNvSpPr>
          <p:nvPr>
            <p:ph idx="1"/>
          </p:nvPr>
        </p:nvSpPr>
        <p:spPr/>
        <p:txBody>
          <a:bodyPr/>
          <a:lstStyle/>
          <a:p>
            <a:r>
              <a:rPr lang="en-US" dirty="0"/>
              <a:t>3 tier levels</a:t>
            </a:r>
          </a:p>
          <a:p>
            <a:endParaRPr lang="en-US" dirty="0"/>
          </a:p>
          <a:p>
            <a:r>
              <a:rPr lang="en-US" dirty="0"/>
              <a:t>£10,000 - £50,000 </a:t>
            </a:r>
          </a:p>
          <a:p>
            <a:endParaRPr lang="en-US" dirty="0"/>
          </a:p>
          <a:p>
            <a:r>
              <a:rPr lang="en-US" dirty="0"/>
              <a:t>£2,000 - £10,000 </a:t>
            </a:r>
          </a:p>
          <a:p>
            <a:endParaRPr lang="en-US" dirty="0"/>
          </a:p>
          <a:p>
            <a:r>
              <a:rPr lang="en-US" dirty="0"/>
              <a:t>Up to £2,000 </a:t>
            </a:r>
          </a:p>
        </p:txBody>
      </p:sp>
    </p:spTree>
    <p:extLst>
      <p:ext uri="{BB962C8B-B14F-4D97-AF65-F5344CB8AC3E}">
        <p14:creationId xmlns:p14="http://schemas.microsoft.com/office/powerpoint/2010/main" val="17952662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ABEA7-6364-2B4C-9036-8444A4DD4CA8}"/>
              </a:ext>
            </a:extLst>
          </p:cNvPr>
          <p:cNvSpPr>
            <a:spLocks noGrp="1"/>
          </p:cNvSpPr>
          <p:nvPr>
            <p:ph type="title"/>
          </p:nvPr>
        </p:nvSpPr>
        <p:spPr/>
        <p:txBody>
          <a:bodyPr/>
          <a:lstStyle/>
          <a:p>
            <a:r>
              <a:rPr lang="en-US" dirty="0"/>
              <a:t>£10,000 - £50,000 – Alzheimer's Scotland</a:t>
            </a:r>
          </a:p>
        </p:txBody>
      </p:sp>
      <p:sp>
        <p:nvSpPr>
          <p:cNvPr id="3" name="Content Placeholder 2">
            <a:extLst>
              <a:ext uri="{FF2B5EF4-FFF2-40B4-BE49-F238E27FC236}">
                <a16:creationId xmlns:a16="http://schemas.microsoft.com/office/drawing/2014/main" id="{EE0FA84E-4067-D74C-970F-0655F2C27874}"/>
              </a:ext>
            </a:extLst>
          </p:cNvPr>
          <p:cNvSpPr>
            <a:spLocks noGrp="1"/>
          </p:cNvSpPr>
          <p:nvPr>
            <p:ph idx="1"/>
          </p:nvPr>
        </p:nvSpPr>
        <p:spPr/>
        <p:txBody>
          <a:bodyPr/>
          <a:lstStyle/>
          <a:p>
            <a:r>
              <a:rPr lang="en-US" dirty="0"/>
              <a:t>https://</a:t>
            </a:r>
            <a:r>
              <a:rPr lang="en-US" dirty="0" err="1"/>
              <a:t>youtu.be</a:t>
            </a:r>
            <a:r>
              <a:rPr lang="en-US" dirty="0"/>
              <a:t>/VbGS9US9_ss</a:t>
            </a:r>
          </a:p>
          <a:p>
            <a:endParaRPr lang="en-US" dirty="0"/>
          </a:p>
        </p:txBody>
      </p:sp>
    </p:spTree>
    <p:extLst>
      <p:ext uri="{BB962C8B-B14F-4D97-AF65-F5344CB8AC3E}">
        <p14:creationId xmlns:p14="http://schemas.microsoft.com/office/powerpoint/2010/main" val="40880872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07CCEC-352B-024D-B1AE-9E6D40EA391E}"/>
              </a:ext>
            </a:extLst>
          </p:cNvPr>
          <p:cNvSpPr>
            <a:spLocks noGrp="1"/>
          </p:cNvSpPr>
          <p:nvPr>
            <p:ph type="title"/>
          </p:nvPr>
        </p:nvSpPr>
        <p:spPr/>
        <p:txBody>
          <a:bodyPr/>
          <a:lstStyle/>
          <a:p>
            <a:r>
              <a:rPr lang="en-US" dirty="0"/>
              <a:t>£2000-£10,000 – Cultivating Mindfulness </a:t>
            </a:r>
          </a:p>
        </p:txBody>
      </p:sp>
      <p:sp>
        <p:nvSpPr>
          <p:cNvPr id="3" name="Content Placeholder 2">
            <a:extLst>
              <a:ext uri="{FF2B5EF4-FFF2-40B4-BE49-F238E27FC236}">
                <a16:creationId xmlns:a16="http://schemas.microsoft.com/office/drawing/2014/main" id="{F3FEA923-72E3-5742-BBF9-167FB38ED8E6}"/>
              </a:ext>
            </a:extLst>
          </p:cNvPr>
          <p:cNvSpPr>
            <a:spLocks noGrp="1"/>
          </p:cNvSpPr>
          <p:nvPr>
            <p:ph idx="1"/>
          </p:nvPr>
        </p:nvSpPr>
        <p:spPr/>
        <p:txBody>
          <a:bodyPr/>
          <a:lstStyle/>
          <a:p>
            <a:r>
              <a:rPr lang="en-US" dirty="0"/>
              <a:t>https://</a:t>
            </a:r>
            <a:r>
              <a:rPr lang="en-US" dirty="0" err="1"/>
              <a:t>youtu.be</a:t>
            </a:r>
            <a:r>
              <a:rPr lang="en-US" dirty="0"/>
              <a:t>/bzqYicr6GVY</a:t>
            </a:r>
          </a:p>
          <a:p>
            <a:endParaRPr lang="en-US" dirty="0"/>
          </a:p>
        </p:txBody>
      </p:sp>
    </p:spTree>
    <p:extLst>
      <p:ext uri="{BB962C8B-B14F-4D97-AF65-F5344CB8AC3E}">
        <p14:creationId xmlns:p14="http://schemas.microsoft.com/office/powerpoint/2010/main" val="33369612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4F0012-5824-BC4E-8B6D-7C26F12C74B6}"/>
              </a:ext>
            </a:extLst>
          </p:cNvPr>
          <p:cNvSpPr>
            <a:spLocks noGrp="1"/>
          </p:cNvSpPr>
          <p:nvPr>
            <p:ph type="title"/>
          </p:nvPr>
        </p:nvSpPr>
        <p:spPr/>
        <p:txBody>
          <a:bodyPr/>
          <a:lstStyle/>
          <a:p>
            <a:r>
              <a:rPr lang="en-US" dirty="0"/>
              <a:t>£2,000 and below – Neilston and </a:t>
            </a:r>
            <a:r>
              <a:rPr lang="en-US" dirty="0" err="1"/>
              <a:t>Uplawmoor</a:t>
            </a:r>
            <a:r>
              <a:rPr lang="en-US" dirty="0"/>
              <a:t> Litter Pickers</a:t>
            </a:r>
          </a:p>
        </p:txBody>
      </p:sp>
      <p:sp>
        <p:nvSpPr>
          <p:cNvPr id="3" name="Content Placeholder 2">
            <a:extLst>
              <a:ext uri="{FF2B5EF4-FFF2-40B4-BE49-F238E27FC236}">
                <a16:creationId xmlns:a16="http://schemas.microsoft.com/office/drawing/2014/main" id="{33B4BEF3-FC50-0D4D-A007-04B37DF99369}"/>
              </a:ext>
            </a:extLst>
          </p:cNvPr>
          <p:cNvSpPr>
            <a:spLocks noGrp="1"/>
          </p:cNvSpPr>
          <p:nvPr>
            <p:ph idx="1"/>
          </p:nvPr>
        </p:nvSpPr>
        <p:spPr/>
        <p:txBody>
          <a:bodyPr>
            <a:normAutofit/>
          </a:bodyPr>
          <a:lstStyle/>
          <a:p>
            <a:r>
              <a:rPr lang="en-GB" sz="2400" dirty="0"/>
              <a:t>Inspired by other community litter picking initiatives in Scotland, this group will use their funding to make litter picking in Neilston and </a:t>
            </a:r>
            <a:r>
              <a:rPr lang="en-GB" sz="2400" dirty="0" err="1"/>
              <a:t>Uplawmoor</a:t>
            </a:r>
            <a:r>
              <a:rPr lang="en-GB" sz="2400" dirty="0"/>
              <a:t> more accessible and easier for people to do individually, in their own time. New equipment for the community will encourage more people to participate and work together to keep our environment clean and litter-free.</a:t>
            </a:r>
          </a:p>
        </p:txBody>
      </p:sp>
    </p:spTree>
    <p:extLst>
      <p:ext uri="{BB962C8B-B14F-4D97-AF65-F5344CB8AC3E}">
        <p14:creationId xmlns:p14="http://schemas.microsoft.com/office/powerpoint/2010/main" val="2640724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E8985-0C4F-C84C-9CB7-4A1007BDC7D5}"/>
              </a:ext>
            </a:extLst>
          </p:cNvPr>
          <p:cNvSpPr>
            <a:spLocks noGrp="1"/>
          </p:cNvSpPr>
          <p:nvPr>
            <p:ph type="title"/>
          </p:nvPr>
        </p:nvSpPr>
        <p:spPr/>
        <p:txBody>
          <a:bodyPr/>
          <a:lstStyle/>
          <a:p>
            <a:r>
              <a:rPr lang="en-US" dirty="0"/>
              <a:t>Community Directory link </a:t>
            </a:r>
          </a:p>
        </p:txBody>
      </p:sp>
      <p:sp>
        <p:nvSpPr>
          <p:cNvPr id="3" name="Content Placeholder 2">
            <a:extLst>
              <a:ext uri="{FF2B5EF4-FFF2-40B4-BE49-F238E27FC236}">
                <a16:creationId xmlns:a16="http://schemas.microsoft.com/office/drawing/2014/main" id="{F6B1763E-7A3C-D94A-867E-29D0147E5CFD}"/>
              </a:ext>
            </a:extLst>
          </p:cNvPr>
          <p:cNvSpPr>
            <a:spLocks noGrp="1"/>
          </p:cNvSpPr>
          <p:nvPr>
            <p:ph idx="1"/>
          </p:nvPr>
        </p:nvSpPr>
        <p:spPr/>
        <p:txBody>
          <a:bodyPr/>
          <a:lstStyle/>
          <a:p>
            <a:r>
              <a:rPr lang="en-US" dirty="0"/>
              <a:t>These activities are listed in the community directory </a:t>
            </a:r>
          </a:p>
          <a:p>
            <a:r>
              <a:rPr lang="en-US" dirty="0"/>
              <a:t>Open to Any group to submit their activities</a:t>
            </a:r>
          </a:p>
          <a:p>
            <a:r>
              <a:rPr lang="en-US" dirty="0"/>
              <a:t>https://</a:t>
            </a:r>
            <a:r>
              <a:rPr lang="en-US" dirty="0" err="1"/>
              <a:t>eastrencommunityhub.org.uk</a:t>
            </a:r>
            <a:endParaRPr lang="en-US" dirty="0"/>
          </a:p>
        </p:txBody>
      </p:sp>
      <p:pic>
        <p:nvPicPr>
          <p:cNvPr id="7" name="Picture 6">
            <a:extLst>
              <a:ext uri="{FF2B5EF4-FFF2-40B4-BE49-F238E27FC236}">
                <a16:creationId xmlns:a16="http://schemas.microsoft.com/office/drawing/2014/main" id="{39747302-E648-EE48-9E94-0E5A00A6FE41}"/>
              </a:ext>
            </a:extLst>
          </p:cNvPr>
          <p:cNvPicPr>
            <a:picLocks noChangeAspect="1"/>
          </p:cNvPicPr>
          <p:nvPr/>
        </p:nvPicPr>
        <p:blipFill>
          <a:blip r:embed="rId3"/>
          <a:stretch>
            <a:fillRect/>
          </a:stretch>
        </p:blipFill>
        <p:spPr>
          <a:xfrm>
            <a:off x="3086100" y="4009845"/>
            <a:ext cx="4748212" cy="2476679"/>
          </a:xfrm>
          <a:prstGeom prst="rect">
            <a:avLst/>
          </a:prstGeom>
        </p:spPr>
      </p:pic>
    </p:spTree>
    <p:extLst>
      <p:ext uri="{BB962C8B-B14F-4D97-AF65-F5344CB8AC3E}">
        <p14:creationId xmlns:p14="http://schemas.microsoft.com/office/powerpoint/2010/main" val="880384157"/>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{7E4DBD00-8B89-9049-8B4F-537B256A402D}tf10001060_mac</Template>
  <TotalTime>1467</TotalTime>
  <Words>1588</Words>
  <Application>Microsoft Macintosh PowerPoint</Application>
  <PresentationFormat>Widescreen</PresentationFormat>
  <Paragraphs>160</Paragraphs>
  <Slides>17</Slides>
  <Notes>11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17</vt:i4>
      </vt:variant>
    </vt:vector>
  </HeadingPairs>
  <TitlesOfParts>
    <vt:vector size="27" baseType="lpstr">
      <vt:lpstr>Arial</vt:lpstr>
      <vt:lpstr>Calibri</vt:lpstr>
      <vt:lpstr>Calibri Light</vt:lpstr>
      <vt:lpstr>Montserrat</vt:lpstr>
      <vt:lpstr>Montserrat Extra-Bold Bold</vt:lpstr>
      <vt:lpstr>Montserrat Semi-Bold</vt:lpstr>
      <vt:lpstr>Trebuchet MS</vt:lpstr>
      <vt:lpstr>Wingdings</vt:lpstr>
      <vt:lpstr>Wingdings 3</vt:lpstr>
      <vt:lpstr>Facet</vt:lpstr>
      <vt:lpstr>Mental Health &amp; Community Wellbeing Showcase event  </vt:lpstr>
      <vt:lpstr>Quick stat sheet  </vt:lpstr>
      <vt:lpstr>PowerPoint Presentation</vt:lpstr>
      <vt:lpstr>All projects</vt:lpstr>
      <vt:lpstr>Funding Categories</vt:lpstr>
      <vt:lpstr>£10,000 - £50,000 – Alzheimer's Scotland</vt:lpstr>
      <vt:lpstr>£2000-£10,000 – Cultivating Mindfulness </vt:lpstr>
      <vt:lpstr>£2,000 and below – Neilston and Uplawmoor Litter Pickers</vt:lpstr>
      <vt:lpstr>Community Directory link </vt:lpstr>
      <vt:lpstr>Wellbeing Network</vt:lpstr>
      <vt:lpstr>Cost of living link event </vt:lpstr>
      <vt:lpstr>Thank you for your Time! </vt:lpstr>
      <vt:lpstr> East Renfrewshire HSCP  Mental Health Remobilisation Fund 2021 / 2022</vt:lpstr>
      <vt:lpstr>East Renfrewshire- 2021/22 Mental Health Remobilisation Spend  </vt:lpstr>
      <vt:lpstr>Local Aims</vt:lpstr>
      <vt:lpstr>Local Outcomes</vt:lpstr>
      <vt:lpstr>Thank You for Listening  Any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Mental Health &amp; Community Wellbeing Showcase event  </dc:title>
  <dc:creator>Ben Cornelius</dc:creator>
  <cp:lastModifiedBy>Ben Cornelius</cp:lastModifiedBy>
  <cp:revision>8</cp:revision>
  <dcterms:created xsi:type="dcterms:W3CDTF">2022-08-29T11:32:58Z</dcterms:created>
  <dcterms:modified xsi:type="dcterms:W3CDTF">2022-08-30T14:35:59Z</dcterms:modified>
</cp:coreProperties>
</file>