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E5E317-0F98-6069-86AD-7524B8726F85}" v="16" dt="2024-10-10T11:20:31.1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6" d="100"/>
          <a:sy n="116" d="100"/>
        </p:scale>
        <p:origin x="39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ckins, Allan" userId="S::allan.dickins@xggc.scot.nhs.uk::aff3bb21-5fcb-4699-a8fc-bc33bdb8b11c" providerId="AD" clId="Web-{31E5E317-0F98-6069-86AD-7524B8726F85}"/>
    <pc:docChg chg="modSld">
      <pc:chgData name="Dickins, Allan" userId="S::allan.dickins@xggc.scot.nhs.uk::aff3bb21-5fcb-4699-a8fc-bc33bdb8b11c" providerId="AD" clId="Web-{31E5E317-0F98-6069-86AD-7524B8726F85}" dt="2024-10-10T11:20:18.509" v="13"/>
      <pc:docMkLst>
        <pc:docMk/>
      </pc:docMkLst>
      <pc:sldChg chg="modSp">
        <pc:chgData name="Dickins, Allan" userId="S::allan.dickins@xggc.scot.nhs.uk::aff3bb21-5fcb-4699-a8fc-bc33bdb8b11c" providerId="AD" clId="Web-{31E5E317-0F98-6069-86AD-7524B8726F85}" dt="2024-10-10T11:20:18.509" v="13"/>
        <pc:sldMkLst>
          <pc:docMk/>
          <pc:sldMk cId="2741357690" sldId="260"/>
        </pc:sldMkLst>
        <pc:graphicFrameChg chg="mod modGraphic">
          <ac:chgData name="Dickins, Allan" userId="S::allan.dickins@xggc.scot.nhs.uk::aff3bb21-5fcb-4699-a8fc-bc33bdb8b11c" providerId="AD" clId="Web-{31E5E317-0F98-6069-86AD-7524B8726F85}" dt="2024-10-10T11:20:18.509" v="13"/>
          <ac:graphicFrameMkLst>
            <pc:docMk/>
            <pc:sldMk cId="2741357690" sldId="260"/>
            <ac:graphicFrameMk id="11" creationId="{DEE76F49-4472-40F4-9972-5BFE9CE12ED6}"/>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766C3C-22F6-40A7-AFC5-259D44B83216}" type="datetimeFigureOut">
              <a:rPr lang="en-GB" smtClean="0"/>
              <a:t>10/10/2024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1BB0B2-5155-417D-A391-45FCB7A04AEB}" type="slidenum">
              <a:rPr lang="en-GB" smtClean="0"/>
              <a:t>‹#›</a:t>
            </a:fld>
            <a:endParaRPr lang="en-GB"/>
          </a:p>
        </p:txBody>
      </p:sp>
    </p:spTree>
    <p:extLst>
      <p:ext uri="{BB962C8B-B14F-4D97-AF65-F5344CB8AC3E}">
        <p14:creationId xmlns:p14="http://schemas.microsoft.com/office/powerpoint/2010/main" val="3313376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396FC05-A503-4831-AC1F-96AA0BF21E37}" type="slidenum">
              <a:rPr lang="en-GB" smtClean="0"/>
              <a:t>1</a:t>
            </a:fld>
            <a:endParaRPr lang="en-GB"/>
          </a:p>
        </p:txBody>
      </p:sp>
    </p:spTree>
    <p:extLst>
      <p:ext uri="{BB962C8B-B14F-4D97-AF65-F5344CB8AC3E}">
        <p14:creationId xmlns:p14="http://schemas.microsoft.com/office/powerpoint/2010/main" val="2657508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919BB-962F-4A3D-9B20-816749EC65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0B0A43E-DFE4-478B-93B1-1D8122EC52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26CF8DA-F18E-4EF3-B3F7-536649CB677A}"/>
              </a:ext>
            </a:extLst>
          </p:cNvPr>
          <p:cNvSpPr>
            <a:spLocks noGrp="1"/>
          </p:cNvSpPr>
          <p:nvPr>
            <p:ph type="dt" sz="half" idx="10"/>
          </p:nvPr>
        </p:nvSpPr>
        <p:spPr/>
        <p:txBody>
          <a:bodyPr/>
          <a:lstStyle/>
          <a:p>
            <a:fld id="{00DA8769-C71C-499D-A169-26041062B3B8}" type="datetimeFigureOut">
              <a:rPr lang="en-GB" smtClean="0"/>
              <a:t>10/10/2024</a:t>
            </a:fld>
            <a:endParaRPr lang="en-GB"/>
          </a:p>
        </p:txBody>
      </p:sp>
      <p:sp>
        <p:nvSpPr>
          <p:cNvPr id="5" name="Footer Placeholder 4">
            <a:extLst>
              <a:ext uri="{FF2B5EF4-FFF2-40B4-BE49-F238E27FC236}">
                <a16:creationId xmlns:a16="http://schemas.microsoft.com/office/drawing/2014/main" id="{D8879EA9-16D1-4ECC-9FD7-BDC4C8B3EB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998912-6D1D-4CB9-AA82-887397D11CAB}"/>
              </a:ext>
            </a:extLst>
          </p:cNvPr>
          <p:cNvSpPr>
            <a:spLocks noGrp="1"/>
          </p:cNvSpPr>
          <p:nvPr>
            <p:ph type="sldNum" sz="quarter" idx="12"/>
          </p:nvPr>
        </p:nvSpPr>
        <p:spPr/>
        <p:txBody>
          <a:bodyPr/>
          <a:lstStyle/>
          <a:p>
            <a:fld id="{C1E4166F-A14F-42D1-9E7F-9D68E657CD83}" type="slidenum">
              <a:rPr lang="en-GB" smtClean="0"/>
              <a:t>‹#›</a:t>
            </a:fld>
            <a:endParaRPr lang="en-GB"/>
          </a:p>
        </p:txBody>
      </p:sp>
    </p:spTree>
    <p:extLst>
      <p:ext uri="{BB962C8B-B14F-4D97-AF65-F5344CB8AC3E}">
        <p14:creationId xmlns:p14="http://schemas.microsoft.com/office/powerpoint/2010/main" val="29113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2131D-C272-415A-BB95-2F9D3FA7E69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DD68248-66B2-42FF-B7C6-93893575C5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6D7FE74-ED25-4566-932B-94C45D3CF74D}"/>
              </a:ext>
            </a:extLst>
          </p:cNvPr>
          <p:cNvSpPr>
            <a:spLocks noGrp="1"/>
          </p:cNvSpPr>
          <p:nvPr>
            <p:ph type="dt" sz="half" idx="10"/>
          </p:nvPr>
        </p:nvSpPr>
        <p:spPr/>
        <p:txBody>
          <a:bodyPr/>
          <a:lstStyle/>
          <a:p>
            <a:fld id="{00DA8769-C71C-499D-A169-26041062B3B8}" type="datetimeFigureOut">
              <a:rPr lang="en-GB" smtClean="0"/>
              <a:t>10/10/2024</a:t>
            </a:fld>
            <a:endParaRPr lang="en-GB"/>
          </a:p>
        </p:txBody>
      </p:sp>
      <p:sp>
        <p:nvSpPr>
          <p:cNvPr id="5" name="Footer Placeholder 4">
            <a:extLst>
              <a:ext uri="{FF2B5EF4-FFF2-40B4-BE49-F238E27FC236}">
                <a16:creationId xmlns:a16="http://schemas.microsoft.com/office/drawing/2014/main" id="{ADB3886B-8B80-4DF3-87C9-E8942E496B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720C1D-C60B-42ED-BD52-803CEC6A7DC3}"/>
              </a:ext>
            </a:extLst>
          </p:cNvPr>
          <p:cNvSpPr>
            <a:spLocks noGrp="1"/>
          </p:cNvSpPr>
          <p:nvPr>
            <p:ph type="sldNum" sz="quarter" idx="12"/>
          </p:nvPr>
        </p:nvSpPr>
        <p:spPr/>
        <p:txBody>
          <a:bodyPr/>
          <a:lstStyle/>
          <a:p>
            <a:fld id="{C1E4166F-A14F-42D1-9E7F-9D68E657CD83}" type="slidenum">
              <a:rPr lang="en-GB" smtClean="0"/>
              <a:t>‹#›</a:t>
            </a:fld>
            <a:endParaRPr lang="en-GB"/>
          </a:p>
        </p:txBody>
      </p:sp>
    </p:spTree>
    <p:extLst>
      <p:ext uri="{BB962C8B-B14F-4D97-AF65-F5344CB8AC3E}">
        <p14:creationId xmlns:p14="http://schemas.microsoft.com/office/powerpoint/2010/main" val="4106717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F364C4-10A3-4B03-89B0-4C55934F8E0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1E582AC-A5A1-4B56-9D7E-3A7C7A9305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DBAA1A-97A5-4386-903D-4594F713B898}"/>
              </a:ext>
            </a:extLst>
          </p:cNvPr>
          <p:cNvSpPr>
            <a:spLocks noGrp="1"/>
          </p:cNvSpPr>
          <p:nvPr>
            <p:ph type="dt" sz="half" idx="10"/>
          </p:nvPr>
        </p:nvSpPr>
        <p:spPr/>
        <p:txBody>
          <a:bodyPr/>
          <a:lstStyle/>
          <a:p>
            <a:fld id="{00DA8769-C71C-499D-A169-26041062B3B8}" type="datetimeFigureOut">
              <a:rPr lang="en-GB" smtClean="0"/>
              <a:t>10/10/2024</a:t>
            </a:fld>
            <a:endParaRPr lang="en-GB"/>
          </a:p>
        </p:txBody>
      </p:sp>
      <p:sp>
        <p:nvSpPr>
          <p:cNvPr id="5" name="Footer Placeholder 4">
            <a:extLst>
              <a:ext uri="{FF2B5EF4-FFF2-40B4-BE49-F238E27FC236}">
                <a16:creationId xmlns:a16="http://schemas.microsoft.com/office/drawing/2014/main" id="{879F39BA-B344-4DE7-B7B7-16ABA02ABF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BA9C75-5FB8-4DF3-9EF7-755313F12CF7}"/>
              </a:ext>
            </a:extLst>
          </p:cNvPr>
          <p:cNvSpPr>
            <a:spLocks noGrp="1"/>
          </p:cNvSpPr>
          <p:nvPr>
            <p:ph type="sldNum" sz="quarter" idx="12"/>
          </p:nvPr>
        </p:nvSpPr>
        <p:spPr/>
        <p:txBody>
          <a:bodyPr/>
          <a:lstStyle/>
          <a:p>
            <a:fld id="{C1E4166F-A14F-42D1-9E7F-9D68E657CD83}" type="slidenum">
              <a:rPr lang="en-GB" smtClean="0"/>
              <a:t>‹#›</a:t>
            </a:fld>
            <a:endParaRPr lang="en-GB"/>
          </a:p>
        </p:txBody>
      </p:sp>
    </p:spTree>
    <p:extLst>
      <p:ext uri="{BB962C8B-B14F-4D97-AF65-F5344CB8AC3E}">
        <p14:creationId xmlns:p14="http://schemas.microsoft.com/office/powerpoint/2010/main" val="3291564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928D8-2911-48A0-A11C-62C120CFA7B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678483-B025-4A33-948E-C36EECF66C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C39DB84-FC38-48F7-9037-B0917ECC16F5}"/>
              </a:ext>
            </a:extLst>
          </p:cNvPr>
          <p:cNvSpPr>
            <a:spLocks noGrp="1"/>
          </p:cNvSpPr>
          <p:nvPr>
            <p:ph type="dt" sz="half" idx="10"/>
          </p:nvPr>
        </p:nvSpPr>
        <p:spPr/>
        <p:txBody>
          <a:bodyPr/>
          <a:lstStyle/>
          <a:p>
            <a:fld id="{00DA8769-C71C-499D-A169-26041062B3B8}" type="datetimeFigureOut">
              <a:rPr lang="en-GB" smtClean="0"/>
              <a:t>10/10/2024</a:t>
            </a:fld>
            <a:endParaRPr lang="en-GB"/>
          </a:p>
        </p:txBody>
      </p:sp>
      <p:sp>
        <p:nvSpPr>
          <p:cNvPr id="5" name="Footer Placeholder 4">
            <a:extLst>
              <a:ext uri="{FF2B5EF4-FFF2-40B4-BE49-F238E27FC236}">
                <a16:creationId xmlns:a16="http://schemas.microsoft.com/office/drawing/2014/main" id="{8B2238E2-8F48-4B98-98B6-84FB13BDB3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2F49B2-B3FB-4DD8-BCC0-A73851360524}"/>
              </a:ext>
            </a:extLst>
          </p:cNvPr>
          <p:cNvSpPr>
            <a:spLocks noGrp="1"/>
          </p:cNvSpPr>
          <p:nvPr>
            <p:ph type="sldNum" sz="quarter" idx="12"/>
          </p:nvPr>
        </p:nvSpPr>
        <p:spPr/>
        <p:txBody>
          <a:bodyPr/>
          <a:lstStyle/>
          <a:p>
            <a:fld id="{C1E4166F-A14F-42D1-9E7F-9D68E657CD83}" type="slidenum">
              <a:rPr lang="en-GB" smtClean="0"/>
              <a:t>‹#›</a:t>
            </a:fld>
            <a:endParaRPr lang="en-GB"/>
          </a:p>
        </p:txBody>
      </p:sp>
    </p:spTree>
    <p:extLst>
      <p:ext uri="{BB962C8B-B14F-4D97-AF65-F5344CB8AC3E}">
        <p14:creationId xmlns:p14="http://schemas.microsoft.com/office/powerpoint/2010/main" val="2506930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45953-582E-435C-A359-94EE9E74A9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28B310E-2C55-42F4-87B6-A1660F7A64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56166A-AF76-479F-894A-87333E83F8AE}"/>
              </a:ext>
            </a:extLst>
          </p:cNvPr>
          <p:cNvSpPr>
            <a:spLocks noGrp="1"/>
          </p:cNvSpPr>
          <p:nvPr>
            <p:ph type="dt" sz="half" idx="10"/>
          </p:nvPr>
        </p:nvSpPr>
        <p:spPr/>
        <p:txBody>
          <a:bodyPr/>
          <a:lstStyle/>
          <a:p>
            <a:fld id="{00DA8769-C71C-499D-A169-26041062B3B8}" type="datetimeFigureOut">
              <a:rPr lang="en-GB" smtClean="0"/>
              <a:t>10/10/2024</a:t>
            </a:fld>
            <a:endParaRPr lang="en-GB"/>
          </a:p>
        </p:txBody>
      </p:sp>
      <p:sp>
        <p:nvSpPr>
          <p:cNvPr id="5" name="Footer Placeholder 4">
            <a:extLst>
              <a:ext uri="{FF2B5EF4-FFF2-40B4-BE49-F238E27FC236}">
                <a16:creationId xmlns:a16="http://schemas.microsoft.com/office/drawing/2014/main" id="{FBD8F794-43B4-4695-A324-53F43DFAFB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A49BDC-BB79-4C1B-9C57-CCDD5EF5B377}"/>
              </a:ext>
            </a:extLst>
          </p:cNvPr>
          <p:cNvSpPr>
            <a:spLocks noGrp="1"/>
          </p:cNvSpPr>
          <p:nvPr>
            <p:ph type="sldNum" sz="quarter" idx="12"/>
          </p:nvPr>
        </p:nvSpPr>
        <p:spPr/>
        <p:txBody>
          <a:bodyPr/>
          <a:lstStyle/>
          <a:p>
            <a:fld id="{C1E4166F-A14F-42D1-9E7F-9D68E657CD83}" type="slidenum">
              <a:rPr lang="en-GB" smtClean="0"/>
              <a:t>‹#›</a:t>
            </a:fld>
            <a:endParaRPr lang="en-GB"/>
          </a:p>
        </p:txBody>
      </p:sp>
    </p:spTree>
    <p:extLst>
      <p:ext uri="{BB962C8B-B14F-4D97-AF65-F5344CB8AC3E}">
        <p14:creationId xmlns:p14="http://schemas.microsoft.com/office/powerpoint/2010/main" val="707094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E72D9-435C-484D-AEBA-1A36CEB17FF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EAF32C4-A16E-41D5-8320-F6415A098F0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4AD797F-DC05-4D7D-A9A6-71AA6ABB894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AF754B8-833F-4AED-9CED-A11E3B09F198}"/>
              </a:ext>
            </a:extLst>
          </p:cNvPr>
          <p:cNvSpPr>
            <a:spLocks noGrp="1"/>
          </p:cNvSpPr>
          <p:nvPr>
            <p:ph type="dt" sz="half" idx="10"/>
          </p:nvPr>
        </p:nvSpPr>
        <p:spPr/>
        <p:txBody>
          <a:bodyPr/>
          <a:lstStyle/>
          <a:p>
            <a:fld id="{00DA8769-C71C-499D-A169-26041062B3B8}" type="datetimeFigureOut">
              <a:rPr lang="en-GB" smtClean="0"/>
              <a:t>10/10/2024</a:t>
            </a:fld>
            <a:endParaRPr lang="en-GB"/>
          </a:p>
        </p:txBody>
      </p:sp>
      <p:sp>
        <p:nvSpPr>
          <p:cNvPr id="6" name="Footer Placeholder 5">
            <a:extLst>
              <a:ext uri="{FF2B5EF4-FFF2-40B4-BE49-F238E27FC236}">
                <a16:creationId xmlns:a16="http://schemas.microsoft.com/office/drawing/2014/main" id="{6F3615DF-D923-433A-A6B3-F5FCE600A18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3C5455E-C57C-461C-BE57-1E0D5B3B8312}"/>
              </a:ext>
            </a:extLst>
          </p:cNvPr>
          <p:cNvSpPr>
            <a:spLocks noGrp="1"/>
          </p:cNvSpPr>
          <p:nvPr>
            <p:ph type="sldNum" sz="quarter" idx="12"/>
          </p:nvPr>
        </p:nvSpPr>
        <p:spPr/>
        <p:txBody>
          <a:bodyPr/>
          <a:lstStyle/>
          <a:p>
            <a:fld id="{C1E4166F-A14F-42D1-9E7F-9D68E657CD83}" type="slidenum">
              <a:rPr lang="en-GB" smtClean="0"/>
              <a:t>‹#›</a:t>
            </a:fld>
            <a:endParaRPr lang="en-GB"/>
          </a:p>
        </p:txBody>
      </p:sp>
    </p:spTree>
    <p:extLst>
      <p:ext uri="{BB962C8B-B14F-4D97-AF65-F5344CB8AC3E}">
        <p14:creationId xmlns:p14="http://schemas.microsoft.com/office/powerpoint/2010/main" val="3539429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E6F19-096D-4C94-878B-C9FA8C39645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FBEEF5D-3541-431D-8A65-A557421B31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C31D53-4DC3-4E60-A04B-26528B4634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AD6AB05-E1EE-49FA-9FE1-D0B024830C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F781B0-BB09-4233-B51C-3B088E8E40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EB4F63D-6778-4F92-9BAC-ECC5BC75C866}"/>
              </a:ext>
            </a:extLst>
          </p:cNvPr>
          <p:cNvSpPr>
            <a:spLocks noGrp="1"/>
          </p:cNvSpPr>
          <p:nvPr>
            <p:ph type="dt" sz="half" idx="10"/>
          </p:nvPr>
        </p:nvSpPr>
        <p:spPr/>
        <p:txBody>
          <a:bodyPr/>
          <a:lstStyle/>
          <a:p>
            <a:fld id="{00DA8769-C71C-499D-A169-26041062B3B8}" type="datetimeFigureOut">
              <a:rPr lang="en-GB" smtClean="0"/>
              <a:t>10/10/2024</a:t>
            </a:fld>
            <a:endParaRPr lang="en-GB"/>
          </a:p>
        </p:txBody>
      </p:sp>
      <p:sp>
        <p:nvSpPr>
          <p:cNvPr id="8" name="Footer Placeholder 7">
            <a:extLst>
              <a:ext uri="{FF2B5EF4-FFF2-40B4-BE49-F238E27FC236}">
                <a16:creationId xmlns:a16="http://schemas.microsoft.com/office/drawing/2014/main" id="{55045335-975A-4147-ABB2-0AFBA8315CD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97D2106-3D13-4513-87FD-DA8A91A29A14}"/>
              </a:ext>
            </a:extLst>
          </p:cNvPr>
          <p:cNvSpPr>
            <a:spLocks noGrp="1"/>
          </p:cNvSpPr>
          <p:nvPr>
            <p:ph type="sldNum" sz="quarter" idx="12"/>
          </p:nvPr>
        </p:nvSpPr>
        <p:spPr/>
        <p:txBody>
          <a:bodyPr/>
          <a:lstStyle/>
          <a:p>
            <a:fld id="{C1E4166F-A14F-42D1-9E7F-9D68E657CD83}" type="slidenum">
              <a:rPr lang="en-GB" smtClean="0"/>
              <a:t>‹#›</a:t>
            </a:fld>
            <a:endParaRPr lang="en-GB"/>
          </a:p>
        </p:txBody>
      </p:sp>
    </p:spTree>
    <p:extLst>
      <p:ext uri="{BB962C8B-B14F-4D97-AF65-F5344CB8AC3E}">
        <p14:creationId xmlns:p14="http://schemas.microsoft.com/office/powerpoint/2010/main" val="3906589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AFBD6-2BEA-4879-890E-2A7B1FFE2E2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F011EB2-1D49-42E5-BE55-C5AB26099A30}"/>
              </a:ext>
            </a:extLst>
          </p:cNvPr>
          <p:cNvSpPr>
            <a:spLocks noGrp="1"/>
          </p:cNvSpPr>
          <p:nvPr>
            <p:ph type="dt" sz="half" idx="10"/>
          </p:nvPr>
        </p:nvSpPr>
        <p:spPr/>
        <p:txBody>
          <a:bodyPr/>
          <a:lstStyle/>
          <a:p>
            <a:fld id="{00DA8769-C71C-499D-A169-26041062B3B8}" type="datetimeFigureOut">
              <a:rPr lang="en-GB" smtClean="0"/>
              <a:t>10/10/2024</a:t>
            </a:fld>
            <a:endParaRPr lang="en-GB"/>
          </a:p>
        </p:txBody>
      </p:sp>
      <p:sp>
        <p:nvSpPr>
          <p:cNvPr id="4" name="Footer Placeholder 3">
            <a:extLst>
              <a:ext uri="{FF2B5EF4-FFF2-40B4-BE49-F238E27FC236}">
                <a16:creationId xmlns:a16="http://schemas.microsoft.com/office/drawing/2014/main" id="{ED148F9B-8649-4681-BB24-2486BFBEB6A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BF91FD9-C058-4FBE-ABFB-56B28E4D5B66}"/>
              </a:ext>
            </a:extLst>
          </p:cNvPr>
          <p:cNvSpPr>
            <a:spLocks noGrp="1"/>
          </p:cNvSpPr>
          <p:nvPr>
            <p:ph type="sldNum" sz="quarter" idx="12"/>
          </p:nvPr>
        </p:nvSpPr>
        <p:spPr/>
        <p:txBody>
          <a:bodyPr/>
          <a:lstStyle/>
          <a:p>
            <a:fld id="{C1E4166F-A14F-42D1-9E7F-9D68E657CD83}" type="slidenum">
              <a:rPr lang="en-GB" smtClean="0"/>
              <a:t>‹#›</a:t>
            </a:fld>
            <a:endParaRPr lang="en-GB"/>
          </a:p>
        </p:txBody>
      </p:sp>
    </p:spTree>
    <p:extLst>
      <p:ext uri="{BB962C8B-B14F-4D97-AF65-F5344CB8AC3E}">
        <p14:creationId xmlns:p14="http://schemas.microsoft.com/office/powerpoint/2010/main" val="2026286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9FF855-68D9-4EA5-AAD3-195FBC7DC888}"/>
              </a:ext>
            </a:extLst>
          </p:cNvPr>
          <p:cNvSpPr>
            <a:spLocks noGrp="1"/>
          </p:cNvSpPr>
          <p:nvPr>
            <p:ph type="dt" sz="half" idx="10"/>
          </p:nvPr>
        </p:nvSpPr>
        <p:spPr/>
        <p:txBody>
          <a:bodyPr/>
          <a:lstStyle/>
          <a:p>
            <a:fld id="{00DA8769-C71C-499D-A169-26041062B3B8}" type="datetimeFigureOut">
              <a:rPr lang="en-GB" smtClean="0"/>
              <a:t>10/10/2024</a:t>
            </a:fld>
            <a:endParaRPr lang="en-GB"/>
          </a:p>
        </p:txBody>
      </p:sp>
      <p:sp>
        <p:nvSpPr>
          <p:cNvPr id="3" name="Footer Placeholder 2">
            <a:extLst>
              <a:ext uri="{FF2B5EF4-FFF2-40B4-BE49-F238E27FC236}">
                <a16:creationId xmlns:a16="http://schemas.microsoft.com/office/drawing/2014/main" id="{A5E563F2-D599-413B-B19D-1D7145EE0F2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9CCB271-B4DE-46C5-AB8E-01476777E655}"/>
              </a:ext>
            </a:extLst>
          </p:cNvPr>
          <p:cNvSpPr>
            <a:spLocks noGrp="1"/>
          </p:cNvSpPr>
          <p:nvPr>
            <p:ph type="sldNum" sz="quarter" idx="12"/>
          </p:nvPr>
        </p:nvSpPr>
        <p:spPr/>
        <p:txBody>
          <a:bodyPr/>
          <a:lstStyle/>
          <a:p>
            <a:fld id="{C1E4166F-A14F-42D1-9E7F-9D68E657CD83}" type="slidenum">
              <a:rPr lang="en-GB" smtClean="0"/>
              <a:t>‹#›</a:t>
            </a:fld>
            <a:endParaRPr lang="en-GB"/>
          </a:p>
        </p:txBody>
      </p:sp>
    </p:spTree>
    <p:extLst>
      <p:ext uri="{BB962C8B-B14F-4D97-AF65-F5344CB8AC3E}">
        <p14:creationId xmlns:p14="http://schemas.microsoft.com/office/powerpoint/2010/main" val="2133636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1E184-8EE0-4093-A142-926EB8485E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F0658DE-76B8-4DA8-8802-9C5963D4F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7078BFA-827D-4295-B300-328062DD78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48C7E4-F03B-40D7-9CE9-884CF5A194C5}"/>
              </a:ext>
            </a:extLst>
          </p:cNvPr>
          <p:cNvSpPr>
            <a:spLocks noGrp="1"/>
          </p:cNvSpPr>
          <p:nvPr>
            <p:ph type="dt" sz="half" idx="10"/>
          </p:nvPr>
        </p:nvSpPr>
        <p:spPr/>
        <p:txBody>
          <a:bodyPr/>
          <a:lstStyle/>
          <a:p>
            <a:fld id="{00DA8769-C71C-499D-A169-26041062B3B8}" type="datetimeFigureOut">
              <a:rPr lang="en-GB" smtClean="0"/>
              <a:t>10/10/2024</a:t>
            </a:fld>
            <a:endParaRPr lang="en-GB"/>
          </a:p>
        </p:txBody>
      </p:sp>
      <p:sp>
        <p:nvSpPr>
          <p:cNvPr id="6" name="Footer Placeholder 5">
            <a:extLst>
              <a:ext uri="{FF2B5EF4-FFF2-40B4-BE49-F238E27FC236}">
                <a16:creationId xmlns:a16="http://schemas.microsoft.com/office/drawing/2014/main" id="{8A14C082-68EB-4FF5-9E11-934AAD36A2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2DEF69C-2AC1-4A00-81B8-1CB422B44624}"/>
              </a:ext>
            </a:extLst>
          </p:cNvPr>
          <p:cNvSpPr>
            <a:spLocks noGrp="1"/>
          </p:cNvSpPr>
          <p:nvPr>
            <p:ph type="sldNum" sz="quarter" idx="12"/>
          </p:nvPr>
        </p:nvSpPr>
        <p:spPr/>
        <p:txBody>
          <a:bodyPr/>
          <a:lstStyle/>
          <a:p>
            <a:fld id="{C1E4166F-A14F-42D1-9E7F-9D68E657CD83}" type="slidenum">
              <a:rPr lang="en-GB" smtClean="0"/>
              <a:t>‹#›</a:t>
            </a:fld>
            <a:endParaRPr lang="en-GB"/>
          </a:p>
        </p:txBody>
      </p:sp>
    </p:spTree>
    <p:extLst>
      <p:ext uri="{BB962C8B-B14F-4D97-AF65-F5344CB8AC3E}">
        <p14:creationId xmlns:p14="http://schemas.microsoft.com/office/powerpoint/2010/main" val="2923658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D4338-AFC9-4CF2-BF89-DC23A62E0A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95DBC00-306B-4DFD-AC77-2522FCA9B2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5288ABF-9D27-4B25-A8A7-D1A3515D18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77AE63-A2AC-4649-80A2-C994B48006F2}"/>
              </a:ext>
            </a:extLst>
          </p:cNvPr>
          <p:cNvSpPr>
            <a:spLocks noGrp="1"/>
          </p:cNvSpPr>
          <p:nvPr>
            <p:ph type="dt" sz="half" idx="10"/>
          </p:nvPr>
        </p:nvSpPr>
        <p:spPr/>
        <p:txBody>
          <a:bodyPr/>
          <a:lstStyle/>
          <a:p>
            <a:fld id="{00DA8769-C71C-499D-A169-26041062B3B8}" type="datetimeFigureOut">
              <a:rPr lang="en-GB" smtClean="0"/>
              <a:t>10/10/2024</a:t>
            </a:fld>
            <a:endParaRPr lang="en-GB"/>
          </a:p>
        </p:txBody>
      </p:sp>
      <p:sp>
        <p:nvSpPr>
          <p:cNvPr id="6" name="Footer Placeholder 5">
            <a:extLst>
              <a:ext uri="{FF2B5EF4-FFF2-40B4-BE49-F238E27FC236}">
                <a16:creationId xmlns:a16="http://schemas.microsoft.com/office/drawing/2014/main" id="{99205BA6-E728-4338-A81D-FAFB9DEAC53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B88648A-1425-4EF9-A87B-040206A43EF1}"/>
              </a:ext>
            </a:extLst>
          </p:cNvPr>
          <p:cNvSpPr>
            <a:spLocks noGrp="1"/>
          </p:cNvSpPr>
          <p:nvPr>
            <p:ph type="sldNum" sz="quarter" idx="12"/>
          </p:nvPr>
        </p:nvSpPr>
        <p:spPr/>
        <p:txBody>
          <a:bodyPr/>
          <a:lstStyle/>
          <a:p>
            <a:fld id="{C1E4166F-A14F-42D1-9E7F-9D68E657CD83}" type="slidenum">
              <a:rPr lang="en-GB" smtClean="0"/>
              <a:t>‹#›</a:t>
            </a:fld>
            <a:endParaRPr lang="en-GB"/>
          </a:p>
        </p:txBody>
      </p:sp>
    </p:spTree>
    <p:extLst>
      <p:ext uri="{BB962C8B-B14F-4D97-AF65-F5344CB8AC3E}">
        <p14:creationId xmlns:p14="http://schemas.microsoft.com/office/powerpoint/2010/main" val="3967505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FD7738-7292-4C81-9C51-F71347535F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8E96860-999E-4962-B216-5729D26ED7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EF7A1FF-F909-432D-BA34-38D8757D28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DA8769-C71C-499D-A169-26041062B3B8}" type="datetimeFigureOut">
              <a:rPr lang="en-GB" smtClean="0"/>
              <a:t>10/10/2024</a:t>
            </a:fld>
            <a:endParaRPr lang="en-GB"/>
          </a:p>
        </p:txBody>
      </p:sp>
      <p:sp>
        <p:nvSpPr>
          <p:cNvPr id="5" name="Footer Placeholder 4">
            <a:extLst>
              <a:ext uri="{FF2B5EF4-FFF2-40B4-BE49-F238E27FC236}">
                <a16:creationId xmlns:a16="http://schemas.microsoft.com/office/drawing/2014/main" id="{DA19219D-2503-4C3A-A3A9-4820331D5E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8FA80F0-83ED-4372-A7B2-D1C32683A1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E4166F-A14F-42D1-9E7F-9D68E657CD83}" type="slidenum">
              <a:rPr lang="en-GB" smtClean="0"/>
              <a:t>‹#›</a:t>
            </a:fld>
            <a:endParaRPr lang="en-GB"/>
          </a:p>
        </p:txBody>
      </p:sp>
    </p:spTree>
    <p:extLst>
      <p:ext uri="{BB962C8B-B14F-4D97-AF65-F5344CB8AC3E}">
        <p14:creationId xmlns:p14="http://schemas.microsoft.com/office/powerpoint/2010/main" val="921506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earn.nes.nhs.scot/3580/clinical-supervision" TargetMode="Externa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mailto:allan.dickins@ggc.scot.nhs.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84DF55BE-B4AB-4BA1-BDE1-E9F7FB3F11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ontent Placeholder 9">
            <a:extLst>
              <a:ext uri="{FF2B5EF4-FFF2-40B4-BE49-F238E27FC236}">
                <a16:creationId xmlns:a16="http://schemas.microsoft.com/office/drawing/2014/main" id="{A68D4B8A-85D7-4803-A1A6-71EF7B78F190}"/>
              </a:ext>
            </a:extLst>
          </p:cNvPr>
          <p:cNvSpPr>
            <a:spLocks noGrp="1"/>
          </p:cNvSpPr>
          <p:nvPr>
            <p:ph idx="1"/>
          </p:nvPr>
        </p:nvSpPr>
        <p:spPr>
          <a:xfrm>
            <a:off x="594811" y="1700135"/>
            <a:ext cx="5460000" cy="4870117"/>
          </a:xfrm>
        </p:spPr>
        <p:txBody>
          <a:bodyPr vert="horz" lIns="91440" tIns="45720" rIns="91440" bIns="45720" rtlCol="0" anchor="t">
            <a:noAutofit/>
          </a:bodyPr>
          <a:lstStyle/>
          <a:p>
            <a:pPr marL="0" indent="0">
              <a:lnSpc>
                <a:spcPct val="113000"/>
              </a:lnSpc>
              <a:spcBef>
                <a:spcPts val="600"/>
              </a:spcBef>
              <a:buNone/>
            </a:pPr>
            <a:r>
              <a:rPr lang="en-GB" sz="1200" b="1" kern="1400" dirty="0">
                <a:latin typeface="Arial"/>
                <a:cs typeface="Arial"/>
              </a:rPr>
              <a:t>What is clinical supervision?</a:t>
            </a:r>
            <a:endParaRPr lang="en-GB" sz="1200" kern="1400" dirty="0">
              <a:latin typeface="Arial"/>
              <a:cs typeface="Arial"/>
            </a:endParaRPr>
          </a:p>
          <a:p>
            <a:pPr marL="0" indent="0">
              <a:lnSpc>
                <a:spcPct val="113000"/>
              </a:lnSpc>
              <a:spcBef>
                <a:spcPts val="600"/>
              </a:spcBef>
              <a:buNone/>
            </a:pPr>
            <a:r>
              <a:rPr lang="en-GB" sz="1200" kern="1400" dirty="0">
                <a:latin typeface="Arial"/>
                <a:cs typeface="Arial"/>
              </a:rPr>
              <a:t>A regular process of facilitated reflection on practice, in a safe space, with the intention of support and development to promote high quality care. It is not performance or line management, nor part of a yearly appraisal..</a:t>
            </a:r>
          </a:p>
          <a:p>
            <a:pPr marL="0" indent="0">
              <a:lnSpc>
                <a:spcPct val="113000"/>
              </a:lnSpc>
              <a:spcBef>
                <a:spcPts val="600"/>
              </a:spcBef>
              <a:buNone/>
            </a:pPr>
            <a:r>
              <a:rPr lang="en-GB" sz="1200" b="1" kern="1400" dirty="0">
                <a:latin typeface="Arial"/>
                <a:cs typeface="Arial"/>
              </a:rPr>
              <a:t>Why is restorative clinical supervision important?</a:t>
            </a:r>
          </a:p>
          <a:p>
            <a:pPr marL="0" indent="0">
              <a:lnSpc>
                <a:spcPct val="113000"/>
              </a:lnSpc>
              <a:spcBef>
                <a:spcPts val="600"/>
              </a:spcBef>
              <a:buNone/>
            </a:pPr>
            <a:r>
              <a:rPr lang="en-GB" sz="1200" dirty="0">
                <a:latin typeface="Arial"/>
                <a:cs typeface="Arial"/>
              </a:rPr>
              <a:t>Clinical supervision is evidence based and considered essential to support the Health and Social Care workforce with the emotional challenges of their role, develop their reflective capabilities, and enable them to address professional challenges in new and innovative ways, thus contributing towards a healthy workplace culture. </a:t>
            </a:r>
            <a:endParaRPr lang="en-GB" sz="1200" dirty="0">
              <a:latin typeface="Arial" panose="020B0604020202020204" pitchFamily="34" charset="0"/>
              <a:cs typeface="Arial" panose="020B0604020202020204" pitchFamily="34" charset="0"/>
            </a:endParaRPr>
          </a:p>
          <a:p>
            <a:pPr marL="0" indent="0">
              <a:lnSpc>
                <a:spcPct val="113000"/>
              </a:lnSpc>
              <a:spcBef>
                <a:spcPts val="600"/>
              </a:spcBef>
              <a:buNone/>
            </a:pPr>
            <a:r>
              <a:rPr lang="en-GB" sz="1200" b="1" kern="1400" dirty="0">
                <a:latin typeface="Arial"/>
                <a:cs typeface="Arial"/>
              </a:rPr>
              <a:t>Completing the programme will offer you:</a:t>
            </a:r>
          </a:p>
          <a:p>
            <a:pPr marL="0" indent="0">
              <a:lnSpc>
                <a:spcPct val="113000"/>
              </a:lnSpc>
              <a:spcBef>
                <a:spcPts val="600"/>
              </a:spcBef>
              <a:buNone/>
            </a:pPr>
            <a:r>
              <a:rPr lang="en-GB" sz="1200" dirty="0">
                <a:latin typeface="Arial"/>
                <a:cs typeface="Arial"/>
              </a:rPr>
              <a:t>An opportunity to participate in a programme using a blended learning approach which builds on the theoretical foundation provided by the</a:t>
            </a:r>
            <a:r>
              <a:rPr lang="en-GB" sz="1200" dirty="0">
                <a:latin typeface="Arial"/>
                <a:cs typeface="Arial"/>
                <a:hlinkClick r:id="rId3"/>
              </a:rPr>
              <a:t> self-directed online learning units</a:t>
            </a:r>
            <a:r>
              <a:rPr lang="en-GB" sz="1200" dirty="0">
                <a:latin typeface="Arial"/>
                <a:cs typeface="Arial"/>
              </a:rPr>
              <a:t>.  The programme will also provide you with an opportunity to practice and develop the knowledge and skills for the role of clinical supervisor. </a:t>
            </a:r>
          </a:p>
          <a:p>
            <a:pPr marL="0" lvl="0" indent="0">
              <a:lnSpc>
                <a:spcPct val="134000"/>
              </a:lnSpc>
              <a:spcBef>
                <a:spcPts val="0"/>
              </a:spcBef>
              <a:spcAft>
                <a:spcPts val="600"/>
              </a:spcAft>
              <a:buNone/>
            </a:pPr>
            <a:r>
              <a:rPr lang="en-GB" sz="1200" b="1" kern="1400" dirty="0">
                <a:latin typeface="Arial"/>
                <a:cs typeface="Arial"/>
              </a:rPr>
              <a:t>Programme structure:</a:t>
            </a:r>
            <a:r>
              <a:rPr lang="en-GB" sz="1200" dirty="0">
                <a:solidFill>
                  <a:schemeClr val="accent1">
                    <a:lumMod val="60000"/>
                    <a:lumOff val="40000"/>
                  </a:schemeClr>
                </a:solidFill>
                <a:latin typeface="Arial"/>
                <a:cs typeface="Arial"/>
              </a:rPr>
              <a:t> </a:t>
            </a:r>
            <a:endParaRPr lang="en-GB" sz="1200" dirty="0">
              <a:solidFill>
                <a:schemeClr val="accent1">
                  <a:lumMod val="60000"/>
                  <a:lumOff val="40000"/>
                </a:schemeClr>
              </a:solidFill>
              <a:latin typeface="Arial" panose="020B0604020202020204" pitchFamily="34" charset="0"/>
              <a:cs typeface="Arial" panose="020B0604020202020204" pitchFamily="34" charset="0"/>
            </a:endParaRPr>
          </a:p>
          <a:p>
            <a:pPr marL="0" lvl="0" indent="0">
              <a:lnSpc>
                <a:spcPct val="134000"/>
              </a:lnSpc>
              <a:spcBef>
                <a:spcPts val="0"/>
              </a:spcBef>
              <a:buNone/>
            </a:pPr>
            <a:r>
              <a:rPr lang="en-GB" sz="1200" dirty="0">
                <a:latin typeface="Arial"/>
                <a:cs typeface="Arial"/>
                <a:hlinkClick r:id="rId3"/>
              </a:rPr>
              <a:t>Self-directed online learning units: https://learn.nes.nhs.scot/3580/clinical-supervision </a:t>
            </a:r>
            <a:r>
              <a:rPr lang="en-GB" sz="1200" dirty="0">
                <a:latin typeface="Arial"/>
                <a:cs typeface="Arial"/>
              </a:rPr>
              <a:t>x 4 (approx. 5hrs) </a:t>
            </a:r>
          </a:p>
          <a:p>
            <a:pPr marL="0" indent="0">
              <a:lnSpc>
                <a:spcPct val="134000"/>
              </a:lnSpc>
              <a:spcBef>
                <a:spcPts val="0"/>
              </a:spcBef>
              <a:buNone/>
              <a:defRPr/>
            </a:pPr>
            <a:r>
              <a:rPr lang="en-GB" sz="1200" dirty="0">
                <a:latin typeface="Arial"/>
                <a:cs typeface="Arial"/>
              </a:rPr>
              <a:t>Facilitated skills development workshops x 2 days (approx.12hrs)</a:t>
            </a:r>
          </a:p>
        </p:txBody>
      </p:sp>
      <p:graphicFrame>
        <p:nvGraphicFramePr>
          <p:cNvPr id="11" name="Table 11">
            <a:extLst>
              <a:ext uri="{FF2B5EF4-FFF2-40B4-BE49-F238E27FC236}">
                <a16:creationId xmlns:a16="http://schemas.microsoft.com/office/drawing/2014/main" id="{DEE76F49-4472-40F4-9972-5BFE9CE12ED6}"/>
              </a:ext>
            </a:extLst>
          </p:cNvPr>
          <p:cNvGraphicFramePr>
            <a:graphicFrameLocks noGrp="1"/>
          </p:cNvGraphicFramePr>
          <p:nvPr>
            <p:extLst>
              <p:ext uri="{D42A27DB-BD31-4B8C-83A1-F6EECF244321}">
                <p14:modId xmlns:p14="http://schemas.microsoft.com/office/powerpoint/2010/main" val="1231445203"/>
              </p:ext>
            </p:extLst>
          </p:nvPr>
        </p:nvGraphicFramePr>
        <p:xfrm>
          <a:off x="6171543" y="2026454"/>
          <a:ext cx="5152417" cy="4406752"/>
        </p:xfrm>
        <a:graphic>
          <a:graphicData uri="http://schemas.openxmlformats.org/drawingml/2006/table">
            <a:tbl>
              <a:tblPr firstRow="1" bandRow="1">
                <a:noFill/>
                <a:tableStyleId>{5C22544A-7EE6-4342-B048-85BDC9FD1C3A}</a:tableStyleId>
              </a:tblPr>
              <a:tblGrid>
                <a:gridCol w="5152417">
                  <a:extLst>
                    <a:ext uri="{9D8B030D-6E8A-4147-A177-3AD203B41FA5}">
                      <a16:colId xmlns:a16="http://schemas.microsoft.com/office/drawing/2014/main" val="1634708758"/>
                    </a:ext>
                  </a:extLst>
                </a:gridCol>
              </a:tblGrid>
              <a:tr h="2428093">
                <a:tc>
                  <a:txBody>
                    <a:bodyPr/>
                    <a:lstStyle/>
                    <a:p>
                      <a:pPr marL="0" marR="0" lvl="0" indent="0" algn="l" rtl="0" eaLnBrk="1" fontAlgn="auto" latinLnBrk="0" hangingPunct="1">
                        <a:lnSpc>
                          <a:spcPct val="134000"/>
                        </a:lnSpc>
                        <a:spcBef>
                          <a:spcPts val="0"/>
                        </a:spcBef>
                        <a:spcAft>
                          <a:spcPts val="600"/>
                        </a:spcAft>
                        <a:buClrTx/>
                        <a:buSzTx/>
                        <a:buFont typeface="Arial" panose="020B0604020202020204" pitchFamily="34" charset="0"/>
                        <a:buNone/>
                      </a:pPr>
                      <a:r>
                        <a:rPr kumimoji="0" lang="en-GB" sz="1200" b="1" i="0" u="none" strike="noStrike" kern="1400" cap="none" spc="0" normalizeH="0" baseline="0" noProof="0" dirty="0">
                          <a:ln>
                            <a:noFill/>
                          </a:ln>
                          <a:solidFill>
                            <a:schemeClr val="tx1"/>
                          </a:solidFill>
                          <a:effectLst/>
                          <a:uLnTx/>
                          <a:uFillTx/>
                          <a:latin typeface="Arial"/>
                          <a:ea typeface="+mn-ea"/>
                          <a:cs typeface="Arial"/>
                        </a:rPr>
                        <a:t>Skills development workshop dates: </a:t>
                      </a:r>
                    </a:p>
                    <a:p>
                      <a:pPr marL="171450" marR="0" lvl="0" indent="-171450" algn="l" rtl="0" eaLnBrk="1" fontAlgn="auto" latinLnBrk="0" hangingPunct="1">
                        <a:lnSpc>
                          <a:spcPct val="134000"/>
                        </a:lnSpc>
                        <a:spcBef>
                          <a:spcPts val="0"/>
                        </a:spcBef>
                        <a:spcAft>
                          <a:spcPts val="600"/>
                        </a:spcAft>
                        <a:buClrTx/>
                        <a:buSzTx/>
                        <a:buFont typeface="Wingdings" panose="05000000000000000000" pitchFamily="2" charset="2"/>
                        <a:buChar char="§"/>
                      </a:pPr>
                      <a:r>
                        <a:rPr kumimoji="0" lang="en-GB" sz="1200" b="0" i="0" u="none" strike="noStrike" kern="1400" cap="none" spc="0" normalizeH="0" baseline="0" noProof="0" dirty="0">
                          <a:ln>
                            <a:noFill/>
                          </a:ln>
                          <a:solidFill>
                            <a:schemeClr val="tx1"/>
                          </a:solidFill>
                          <a:effectLst/>
                          <a:uLnTx/>
                          <a:uFillTx/>
                          <a:latin typeface="Arial"/>
                          <a:ea typeface="+mn-ea"/>
                          <a:cs typeface="Arial"/>
                        </a:rPr>
                        <a:t>Day 1:</a:t>
                      </a:r>
                      <a:r>
                        <a:rPr lang="en-GB" sz="1200" b="0" i="0" u="none" strike="noStrike" kern="1400" cap="none" spc="0" normalizeH="0" baseline="0" noProof="0" dirty="0">
                          <a:ln>
                            <a:noFill/>
                          </a:ln>
                          <a:solidFill>
                            <a:schemeClr val="tx1"/>
                          </a:solidFill>
                          <a:effectLst/>
                          <a:uLnTx/>
                          <a:uFillTx/>
                          <a:latin typeface="Arial"/>
                          <a:ea typeface="+mn-ea"/>
                          <a:cs typeface="Arial"/>
                        </a:rPr>
                        <a:t>  TBC</a:t>
                      </a:r>
                      <a:endParaRPr kumimoji="0" lang="en-GB" sz="1200" b="0" i="0" u="none" strike="noStrike" kern="1400" cap="none" spc="0" normalizeH="0" baseline="0" noProof="0" dirty="0">
                        <a:ln>
                          <a:noFill/>
                        </a:ln>
                        <a:solidFill>
                          <a:schemeClr val="tx1"/>
                        </a:solidFill>
                        <a:effectLst/>
                        <a:uLnTx/>
                        <a:uFillTx/>
                        <a:latin typeface="Arial"/>
                        <a:ea typeface="+mn-ea"/>
                        <a:cs typeface="Arial"/>
                      </a:endParaRPr>
                    </a:p>
                    <a:p>
                      <a:pPr marL="171450" marR="0" lvl="0" indent="-171450" algn="l" rtl="0" eaLnBrk="1" fontAlgn="auto" latinLnBrk="0" hangingPunct="1">
                        <a:lnSpc>
                          <a:spcPct val="134000"/>
                        </a:lnSpc>
                        <a:spcBef>
                          <a:spcPts val="0"/>
                        </a:spcBef>
                        <a:spcAft>
                          <a:spcPts val="600"/>
                        </a:spcAft>
                        <a:buClrTx/>
                        <a:buSzTx/>
                        <a:buFont typeface="Wingdings" panose="05000000000000000000" pitchFamily="2" charset="2"/>
                        <a:buChar char="§"/>
                      </a:pPr>
                      <a:r>
                        <a:rPr kumimoji="0" lang="en-GB" sz="1200" b="0" i="0" u="none" strike="noStrike" kern="1400" cap="none" spc="0" normalizeH="0" baseline="0" noProof="0" dirty="0">
                          <a:ln>
                            <a:noFill/>
                          </a:ln>
                          <a:solidFill>
                            <a:schemeClr val="tx1"/>
                          </a:solidFill>
                          <a:effectLst/>
                          <a:uLnTx/>
                          <a:uFillTx/>
                          <a:latin typeface="Arial"/>
                          <a:ea typeface="+mn-ea"/>
                          <a:cs typeface="Arial"/>
                        </a:rPr>
                        <a:t>Day 2:</a:t>
                      </a:r>
                      <a:r>
                        <a:rPr lang="en-GB" sz="1200" b="0" i="0" u="none" strike="noStrike" kern="1400" cap="none" spc="0" normalizeH="0" baseline="0" noProof="0" dirty="0">
                          <a:ln>
                            <a:noFill/>
                          </a:ln>
                          <a:solidFill>
                            <a:schemeClr val="tx1"/>
                          </a:solidFill>
                          <a:effectLst/>
                          <a:uLnTx/>
                          <a:uFillTx/>
                          <a:latin typeface="Arial"/>
                          <a:ea typeface="+mn-ea"/>
                          <a:cs typeface="Arial"/>
                        </a:rPr>
                        <a:t>  </a:t>
                      </a:r>
                      <a:r>
                        <a:rPr lang="en-GB" sz="1200" b="0" i="0" u="none" strike="noStrike" kern="1400" cap="none" spc="0" normalizeH="0" baseline="0" noProof="0" dirty="0">
                          <a:ln>
                            <a:noFill/>
                          </a:ln>
                          <a:solidFill>
                            <a:schemeClr val="tx1"/>
                          </a:solidFill>
                          <a:effectLst/>
                          <a:uLnTx/>
                          <a:uFillTx/>
                          <a:latin typeface="Arial"/>
                        </a:rPr>
                        <a:t>TBC</a:t>
                      </a:r>
                      <a:endParaRPr kumimoji="0" lang="en-GB" sz="1200" b="0" i="0" u="none" strike="noStrike" kern="1400" cap="none" spc="0" normalizeH="0" baseline="0" noProof="0" dirty="0">
                        <a:ln>
                          <a:noFill/>
                        </a:ln>
                        <a:solidFill>
                          <a:schemeClr val="tx1"/>
                        </a:solidFill>
                        <a:effectLst/>
                        <a:uLnTx/>
                        <a:uFillTx/>
                        <a:latin typeface="Arial"/>
                        <a:ea typeface="+mn-ea"/>
                        <a:cs typeface="Arial"/>
                      </a:endParaRPr>
                    </a:p>
                    <a:p>
                      <a:pPr marL="0" marR="0" lvl="0" indent="0" algn="l" rtl="0" eaLnBrk="1" fontAlgn="auto" latinLnBrk="0" hangingPunct="1">
                        <a:lnSpc>
                          <a:spcPct val="134000"/>
                        </a:lnSpc>
                        <a:spcBef>
                          <a:spcPts val="0"/>
                        </a:spcBef>
                        <a:spcAft>
                          <a:spcPts val="600"/>
                        </a:spcAft>
                        <a:buClrTx/>
                        <a:buSzTx/>
                        <a:buNone/>
                      </a:pPr>
                      <a:endParaRPr kumimoji="0" lang="en-GB" sz="1200" b="0" i="0" u="none" strike="noStrike" kern="1400" cap="none" spc="0" normalizeH="0" baseline="0" noProof="0" dirty="0">
                        <a:ln>
                          <a:noFill/>
                        </a:ln>
                        <a:solidFill>
                          <a:schemeClr val="tx1"/>
                        </a:solidFill>
                        <a:effectLst/>
                        <a:uLnTx/>
                        <a:uFillTx/>
                        <a:latin typeface="Arial"/>
                        <a:ea typeface="+mn-ea"/>
                        <a:cs typeface="Arial"/>
                      </a:endParaRPr>
                    </a:p>
                    <a:p>
                      <a:pPr marL="0" marR="0" lvl="0" indent="0" algn="l" rtl="0" eaLnBrk="1" fontAlgn="auto" latinLnBrk="0" hangingPunct="1">
                        <a:lnSpc>
                          <a:spcPct val="134000"/>
                        </a:lnSpc>
                        <a:spcBef>
                          <a:spcPts val="0"/>
                        </a:spcBef>
                        <a:spcAft>
                          <a:spcPts val="600"/>
                        </a:spcAft>
                        <a:buClrTx/>
                        <a:buSzTx/>
                        <a:buFont typeface="Arial" panose="020B0604020202020204" pitchFamily="34" charset="0"/>
                        <a:buNone/>
                      </a:pPr>
                      <a:r>
                        <a:rPr kumimoji="0" lang="en-GB" sz="1200" b="1" i="0" u="none" strike="noStrike" kern="1400" cap="none" spc="0" normalizeH="0" baseline="0" noProof="0" dirty="0">
                          <a:ln>
                            <a:noFill/>
                          </a:ln>
                          <a:solidFill>
                            <a:schemeClr val="tx1"/>
                          </a:solidFill>
                          <a:effectLst/>
                          <a:uLnTx/>
                          <a:uFillTx/>
                          <a:latin typeface="Arial"/>
                          <a:ea typeface="+mn-ea"/>
                          <a:cs typeface="Arial"/>
                        </a:rPr>
                        <a:t>Venue:</a:t>
                      </a:r>
                      <a:r>
                        <a:rPr lang="en-GB" sz="1200" b="0" i="0" u="none" strike="noStrike" kern="1400" cap="none" spc="0" normalizeH="0" baseline="0" noProof="0" dirty="0">
                          <a:ln>
                            <a:noFill/>
                          </a:ln>
                          <a:solidFill>
                            <a:schemeClr val="tx1"/>
                          </a:solidFill>
                          <a:effectLst/>
                          <a:uLnTx/>
                          <a:uFillTx/>
                          <a:latin typeface="Arial"/>
                          <a:ea typeface="+mn-ea"/>
                          <a:cs typeface="Arial"/>
                        </a:rPr>
                        <a:t> </a:t>
                      </a:r>
                      <a:endParaRPr kumimoji="0" lang="en-GB" sz="1200" b="0" i="0" u="none" strike="noStrike" kern="1400" cap="none" spc="0" normalizeH="0" baseline="0" noProof="0" dirty="0">
                        <a:ln>
                          <a:noFill/>
                        </a:ln>
                        <a:solidFill>
                          <a:schemeClr val="tx1"/>
                        </a:solidFill>
                        <a:effectLst/>
                        <a:uLnTx/>
                        <a:uFillTx/>
                        <a:latin typeface="Arial"/>
                        <a:ea typeface="+mn-ea"/>
                        <a:cs typeface="Arial"/>
                      </a:endParaRPr>
                    </a:p>
                    <a:p>
                      <a:pPr marL="0" marR="0" lvl="0" indent="0" algn="l" rtl="0" eaLnBrk="1" fontAlgn="auto" latinLnBrk="0" hangingPunct="1">
                        <a:lnSpc>
                          <a:spcPct val="134000"/>
                        </a:lnSpc>
                        <a:spcBef>
                          <a:spcPts val="0"/>
                        </a:spcBef>
                        <a:spcAft>
                          <a:spcPts val="600"/>
                        </a:spcAft>
                        <a:buClrTx/>
                        <a:buSzTx/>
                        <a:buFont typeface="Arial" panose="020B0604020202020204" pitchFamily="34" charset="0"/>
                        <a:buNone/>
                      </a:pPr>
                      <a:r>
                        <a:rPr kumimoji="0" lang="en-GB" sz="1200" b="1" i="0" u="none" strike="noStrike" kern="1400" cap="none" spc="0" normalizeH="0" baseline="0" noProof="0" dirty="0">
                          <a:ln>
                            <a:noFill/>
                          </a:ln>
                          <a:solidFill>
                            <a:schemeClr val="tx1"/>
                          </a:solidFill>
                          <a:effectLst/>
                          <a:uLnTx/>
                          <a:uFillTx/>
                          <a:latin typeface="Arial"/>
                          <a:ea typeface="+mn-ea"/>
                          <a:cs typeface="Arial"/>
                        </a:rPr>
                        <a:t>Requirements:</a:t>
                      </a:r>
                    </a:p>
                    <a:p>
                      <a:pPr marL="0" marR="0" lvl="0" indent="0" algn="l" rtl="0" eaLnBrk="1" fontAlgn="auto" latinLnBrk="0" hangingPunct="1">
                        <a:lnSpc>
                          <a:spcPct val="134000"/>
                        </a:lnSpc>
                        <a:spcBef>
                          <a:spcPts val="0"/>
                        </a:spcBef>
                        <a:spcAft>
                          <a:spcPts val="600"/>
                        </a:spcAft>
                        <a:buClrTx/>
                        <a:buSzTx/>
                        <a:buFont typeface="Arial" panose="020B0604020202020204" pitchFamily="34" charset="0"/>
                        <a:buNone/>
                      </a:pPr>
                      <a:r>
                        <a:rPr kumimoji="0" lang="en-GB" sz="1200" b="0" i="0" u="none" strike="noStrike" kern="1400" cap="none" spc="0" normalizeH="0" baseline="0" noProof="0" dirty="0">
                          <a:ln>
                            <a:noFill/>
                          </a:ln>
                          <a:solidFill>
                            <a:schemeClr val="tx1"/>
                          </a:solidFill>
                          <a:effectLst/>
                          <a:uLnTx/>
                          <a:uFillTx/>
                          <a:latin typeface="Arial"/>
                          <a:ea typeface="+mn-ea"/>
                          <a:cs typeface="Arial"/>
                        </a:rPr>
                        <a:t>Completion of all </a:t>
                      </a:r>
                      <a:r>
                        <a:rPr kumimoji="0" lang="en-GB" sz="1200" b="0" i="0" u="none" strike="noStrike" kern="1400" cap="none" spc="0" normalizeH="0" baseline="0" noProof="0" dirty="0">
                          <a:ln>
                            <a:noFill/>
                          </a:ln>
                          <a:solidFill>
                            <a:schemeClr val="tx1"/>
                          </a:solidFill>
                          <a:effectLst/>
                          <a:uLnTx/>
                          <a:uFillTx/>
                          <a:latin typeface="Arial"/>
                          <a:ea typeface="+mn-ea"/>
                          <a:cs typeface="Arial"/>
                          <a:hlinkClick r:id="rId3"/>
                        </a:rPr>
                        <a:t>4 self-directed online learning units </a:t>
                      </a:r>
                      <a:r>
                        <a:rPr kumimoji="0" lang="en-GB" sz="1200" b="0" i="0" u="none" strike="noStrike" kern="1400" cap="none" spc="0" normalizeH="0" baseline="0" noProof="0" dirty="0">
                          <a:ln>
                            <a:noFill/>
                          </a:ln>
                          <a:solidFill>
                            <a:schemeClr val="tx1"/>
                          </a:solidFill>
                          <a:effectLst/>
                          <a:uLnTx/>
                          <a:uFillTx/>
                          <a:latin typeface="Arial"/>
                          <a:ea typeface="+mn-ea"/>
                          <a:cs typeface="Arial"/>
                        </a:rPr>
                        <a:t>via TURAS Learn</a:t>
                      </a:r>
                    </a:p>
                    <a:p>
                      <a:pPr marL="0" marR="0" lvl="0" indent="0" algn="l" rtl="0" eaLnBrk="1" fontAlgn="auto" latinLnBrk="0" hangingPunct="1">
                        <a:lnSpc>
                          <a:spcPct val="134000"/>
                        </a:lnSpc>
                        <a:spcBef>
                          <a:spcPts val="0"/>
                        </a:spcBef>
                        <a:spcAft>
                          <a:spcPts val="600"/>
                        </a:spcAft>
                        <a:buClrTx/>
                        <a:buSzTx/>
                        <a:buFont typeface="Arial" panose="020B0604020202020204" pitchFamily="34" charset="0"/>
                        <a:buNone/>
                      </a:pPr>
                      <a:r>
                        <a:rPr kumimoji="0" lang="en-GB" sz="1200" b="0" i="0" u="none" strike="noStrike" kern="1400" cap="none" spc="0" normalizeH="0" baseline="0" noProof="0" dirty="0">
                          <a:ln>
                            <a:noFill/>
                          </a:ln>
                          <a:solidFill>
                            <a:schemeClr val="tx1"/>
                          </a:solidFill>
                          <a:effectLst/>
                          <a:uLnTx/>
                          <a:uFillTx/>
                          <a:latin typeface="Arial"/>
                          <a:ea typeface="+mn-ea"/>
                          <a:cs typeface="Arial"/>
                        </a:rPr>
                        <a:t>Attendance at </a:t>
                      </a:r>
                      <a:r>
                        <a:rPr lang="en-GB" sz="1200" b="0" i="0" u="none" strike="noStrike" kern="1400" cap="none" spc="0" normalizeH="0" baseline="0" noProof="0" dirty="0">
                          <a:ln>
                            <a:noFill/>
                          </a:ln>
                          <a:solidFill>
                            <a:schemeClr val="tx1"/>
                          </a:solidFill>
                          <a:effectLst/>
                          <a:uLnTx/>
                          <a:uFillTx/>
                          <a:latin typeface="Arial"/>
                          <a:ea typeface="+mn-ea"/>
                          <a:cs typeface="Arial"/>
                        </a:rPr>
                        <a:t>BOTH of</a:t>
                      </a:r>
                      <a:r>
                        <a:rPr lang="en-GB" sz="1200" b="1" i="0" u="none" strike="noStrike" kern="1400" cap="none" spc="0" normalizeH="0" baseline="0" noProof="0" dirty="0">
                          <a:ln>
                            <a:noFill/>
                          </a:ln>
                          <a:solidFill>
                            <a:schemeClr val="tx1"/>
                          </a:solidFill>
                          <a:effectLst/>
                          <a:uLnTx/>
                          <a:uFillTx/>
                          <a:latin typeface="Arial"/>
                          <a:ea typeface="+mn-ea"/>
                          <a:cs typeface="Arial"/>
                        </a:rPr>
                        <a:t> </a:t>
                      </a:r>
                      <a:r>
                        <a:rPr kumimoji="0" lang="en-GB" sz="1200" b="0" i="0" u="none" strike="noStrike" kern="1400" cap="none" spc="0" normalizeH="0" baseline="0" noProof="0" dirty="0">
                          <a:ln>
                            <a:noFill/>
                          </a:ln>
                          <a:solidFill>
                            <a:schemeClr val="tx1"/>
                          </a:solidFill>
                          <a:effectLst/>
                          <a:uLnTx/>
                          <a:uFillTx/>
                          <a:latin typeface="Arial"/>
                          <a:ea typeface="+mn-ea"/>
                          <a:cs typeface="Arial"/>
                        </a:rPr>
                        <a:t>the skills development workshops</a:t>
                      </a:r>
                    </a:p>
                  </a:txBody>
                  <a:tcPr marL="78061" marR="78061" marT="63501" marB="63501">
                    <a:lnL w="12700" cmpd="sng">
                      <a:noFill/>
                    </a:lnL>
                    <a:lnR w="12700" cmpd="sng">
                      <a:noFill/>
                    </a:lnR>
                    <a:lnT w="28575" cap="flat" cmpd="sng" algn="ctr">
                      <a:solidFill>
                        <a:schemeClr val="tx1"/>
                      </a:solidFill>
                      <a:prstDash val="soli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88494130"/>
                  </a:ext>
                </a:extLst>
              </a:tr>
              <a:tr h="1812457">
                <a:tc>
                  <a:txBody>
                    <a:bodyPr/>
                    <a:lstStyle/>
                    <a:p>
                      <a:pPr marL="0" indent="0">
                        <a:buNone/>
                      </a:pPr>
                      <a:r>
                        <a:rPr lang="en-GB" sz="1200" b="1" dirty="0">
                          <a:solidFill>
                            <a:schemeClr val="tx1"/>
                          </a:solidFill>
                          <a:latin typeface="Arial"/>
                          <a:cs typeface="Arial"/>
                        </a:rPr>
                        <a:t>For further information please contact:</a:t>
                      </a:r>
                    </a:p>
                    <a:p>
                      <a:pPr marL="0" lvl="0" indent="0">
                        <a:buNone/>
                      </a:pPr>
                      <a:endParaRPr lang="en-GB" sz="1200" b="1" dirty="0">
                        <a:solidFill>
                          <a:schemeClr val="tx1"/>
                        </a:solidFill>
                        <a:latin typeface="Arial"/>
                        <a:cs typeface="Arial"/>
                      </a:endParaRPr>
                    </a:p>
                    <a:p>
                      <a:pPr marL="0" indent="0">
                        <a:buNone/>
                      </a:pPr>
                      <a:r>
                        <a:rPr lang="en-GB" sz="1200" b="0" i="0" dirty="0">
                          <a:solidFill>
                            <a:schemeClr val="tx1"/>
                          </a:solidFill>
                          <a:latin typeface="Arial"/>
                          <a:cs typeface="Arial"/>
                        </a:rPr>
                        <a:t>Allan Dickins</a:t>
                      </a:r>
                      <a:r>
                        <a:rPr lang="en-GB" sz="1200" b="0" i="0" baseline="0" dirty="0">
                          <a:solidFill>
                            <a:schemeClr val="tx1"/>
                          </a:solidFill>
                          <a:latin typeface="Arial"/>
                          <a:cs typeface="Arial"/>
                        </a:rPr>
                        <a:t>, Care Home Education Facilitator</a:t>
                      </a:r>
                    </a:p>
                    <a:p>
                      <a:pPr marL="0" indent="0">
                        <a:buNone/>
                      </a:pPr>
                      <a:r>
                        <a:rPr lang="en-GB" sz="1200" b="0" i="0" baseline="0" dirty="0">
                          <a:solidFill>
                            <a:schemeClr val="tx1"/>
                          </a:solidFill>
                          <a:latin typeface="Arial"/>
                          <a:cs typeface="Arial"/>
                          <a:hlinkClick r:id="rId4"/>
                        </a:rPr>
                        <a:t>allan.dickins@ggc.scot.nhs.uk</a:t>
                      </a:r>
                      <a:endParaRPr lang="en-GB" sz="1200" b="0" i="0" baseline="0">
                        <a:solidFill>
                          <a:schemeClr val="tx1"/>
                        </a:solidFill>
                        <a:latin typeface="Arial" panose="020B0604020202020204" pitchFamily="34" charset="0"/>
                        <a:cs typeface="Arial" panose="020B0604020202020204" pitchFamily="34" charset="0"/>
                      </a:endParaRPr>
                    </a:p>
                    <a:p>
                      <a:pPr marL="0" lvl="0" indent="0">
                        <a:buNone/>
                      </a:pPr>
                      <a:endParaRPr lang="en-GB" sz="1200" b="0" i="0" baseline="0" dirty="0">
                        <a:solidFill>
                          <a:schemeClr val="tx1"/>
                        </a:solidFill>
                        <a:latin typeface="Arial"/>
                        <a:cs typeface="Arial"/>
                      </a:endParaRPr>
                    </a:p>
                    <a:p>
                      <a:pPr marL="0" indent="0">
                        <a:buNone/>
                      </a:pPr>
                      <a:endParaRPr lang="en-GB" sz="1000" b="1" i="0" u="none" dirty="0">
                        <a:solidFill>
                          <a:schemeClr val="tx1"/>
                        </a:solidFill>
                        <a:latin typeface="Arial"/>
                        <a:cs typeface="Arial"/>
                      </a:endParaRPr>
                    </a:p>
                    <a:p>
                      <a:pPr marL="0" indent="0">
                        <a:buNone/>
                      </a:pPr>
                      <a:r>
                        <a:rPr lang="en-GB" sz="1000" b="1" i="0" u="none" dirty="0">
                          <a:solidFill>
                            <a:schemeClr val="tx1"/>
                          </a:solidFill>
                          <a:latin typeface="Arial"/>
                          <a:cs typeface="Arial"/>
                        </a:rPr>
                        <a:t>To register for a free Turas Learn account - search for </a:t>
                      </a:r>
                      <a:r>
                        <a:rPr lang="en-GB" sz="1000" b="1" i="0" u="none" dirty="0" err="1">
                          <a:solidFill>
                            <a:schemeClr val="tx1"/>
                          </a:solidFill>
                          <a:latin typeface="Arial"/>
                          <a:cs typeface="Arial"/>
                        </a:rPr>
                        <a:t>turas</a:t>
                      </a:r>
                      <a:r>
                        <a:rPr lang="en-GB" sz="1000" b="1" i="0" u="none" dirty="0">
                          <a:solidFill>
                            <a:schemeClr val="tx1"/>
                          </a:solidFill>
                          <a:latin typeface="Arial"/>
                          <a:cs typeface="Arial"/>
                        </a:rPr>
                        <a:t> </a:t>
                      </a:r>
                    </a:p>
                    <a:p>
                      <a:pPr marL="0" lvl="0" indent="0">
                        <a:buNone/>
                      </a:pPr>
                      <a:r>
                        <a:rPr lang="en-GB" sz="1000" b="1" i="0" u="none" dirty="0">
                          <a:solidFill>
                            <a:schemeClr val="tx1"/>
                          </a:solidFill>
                          <a:latin typeface="Arial"/>
                          <a:cs typeface="Arial"/>
                        </a:rPr>
                        <a:t>And click the register button at the top of the home page.</a:t>
                      </a:r>
                    </a:p>
                    <a:p>
                      <a:pPr marL="0" indent="0">
                        <a:buNone/>
                      </a:pPr>
                      <a:endParaRPr lang="en-GB" sz="1200" b="1" dirty="0">
                        <a:solidFill>
                          <a:schemeClr val="tx1"/>
                        </a:solidFill>
                        <a:latin typeface="Arial"/>
                        <a:cs typeface="Arial"/>
                      </a:endParaRPr>
                    </a:p>
                  </a:txBody>
                  <a:tcPr marL="78061" marR="78061" marT="63501" marB="63501">
                    <a:lnL w="12700" cmpd="sng">
                      <a:noFill/>
                    </a:lnL>
                    <a:lnR w="12700" cmpd="sng">
                      <a:noFill/>
                    </a:lnR>
                    <a:lnT w="28575" cap="flat" cmpd="sng" algn="ctr">
                      <a:solidFill>
                        <a:schemeClr val="tx1"/>
                      </a:solidFill>
                      <a:prstDash val="solid"/>
                    </a:lnT>
                    <a:lnB w="38100" cmpd="sng">
                      <a:noFill/>
                    </a:lnB>
                    <a:noFill/>
                  </a:tcPr>
                </a:tc>
                <a:extLst>
                  <a:ext uri="{0D108BD9-81ED-4DB2-BD59-A6C34878D82A}">
                    <a16:rowId xmlns:a16="http://schemas.microsoft.com/office/drawing/2014/main" val="2519309410"/>
                  </a:ext>
                </a:extLst>
              </a:tr>
            </a:tbl>
          </a:graphicData>
        </a:graphic>
      </p:graphicFrame>
      <p:pic>
        <p:nvPicPr>
          <p:cNvPr id="3" name="Picture 2">
            <a:extLst>
              <a:ext uri="{FF2B5EF4-FFF2-40B4-BE49-F238E27FC236}">
                <a16:creationId xmlns:a16="http://schemas.microsoft.com/office/drawing/2014/main" id="{3379725B-B95E-4FBD-B975-60A74D89D353}"/>
              </a:ext>
            </a:extLst>
          </p:cNvPr>
          <p:cNvPicPr>
            <a:picLocks noChangeAspect="1"/>
          </p:cNvPicPr>
          <p:nvPr/>
        </p:nvPicPr>
        <p:blipFill>
          <a:blip r:embed="rId5">
            <a:duotone>
              <a:schemeClr val="accent1">
                <a:shade val="45000"/>
                <a:satMod val="135000"/>
              </a:schemeClr>
              <a:prstClr val="white"/>
            </a:duotone>
          </a:blip>
          <a:stretch>
            <a:fillRect/>
          </a:stretch>
        </p:blipFill>
        <p:spPr>
          <a:xfrm>
            <a:off x="12379" y="-36137"/>
            <a:ext cx="525685" cy="6909297"/>
          </a:xfrm>
          <a:prstGeom prst="rect">
            <a:avLst/>
          </a:prstGeom>
        </p:spPr>
      </p:pic>
      <p:pic>
        <p:nvPicPr>
          <p:cNvPr id="14" name="Picture 13">
            <a:extLst>
              <a:ext uri="{FF2B5EF4-FFF2-40B4-BE49-F238E27FC236}">
                <a16:creationId xmlns:a16="http://schemas.microsoft.com/office/drawing/2014/main" id="{91D417FC-DC7B-44E7-9830-A866EDEA580D}"/>
              </a:ext>
            </a:extLst>
          </p:cNvPr>
          <p:cNvPicPr>
            <a:picLocks noChangeAspect="1"/>
          </p:cNvPicPr>
          <p:nvPr/>
        </p:nvPicPr>
        <p:blipFill>
          <a:blip r:embed="rId5">
            <a:duotone>
              <a:schemeClr val="accent1">
                <a:shade val="45000"/>
                <a:satMod val="135000"/>
              </a:schemeClr>
              <a:prstClr val="white"/>
            </a:duotone>
          </a:blip>
          <a:stretch>
            <a:fillRect/>
          </a:stretch>
        </p:blipFill>
        <p:spPr>
          <a:xfrm>
            <a:off x="11663266" y="15161"/>
            <a:ext cx="525685" cy="6858000"/>
          </a:xfrm>
          <a:prstGeom prst="rect">
            <a:avLst/>
          </a:prstGeom>
        </p:spPr>
      </p:pic>
      <p:sp>
        <p:nvSpPr>
          <p:cNvPr id="6" name="TextBox 5">
            <a:extLst>
              <a:ext uri="{FF2B5EF4-FFF2-40B4-BE49-F238E27FC236}">
                <a16:creationId xmlns:a16="http://schemas.microsoft.com/office/drawing/2014/main" id="{4ACC75CC-F07B-4B8E-82DB-791070E7DC93}"/>
              </a:ext>
            </a:extLst>
          </p:cNvPr>
          <p:cNvSpPr txBox="1"/>
          <p:nvPr/>
        </p:nvSpPr>
        <p:spPr>
          <a:xfrm>
            <a:off x="2358021" y="295523"/>
            <a:ext cx="7180261" cy="923330"/>
          </a:xfrm>
          <a:prstGeom prst="rect">
            <a:avLst/>
          </a:prstGeom>
          <a:noFill/>
        </p:spPr>
        <p:txBody>
          <a:bodyPr wrap="square" lIns="91440" tIns="45720" rIns="91440" bIns="45720" rtlCol="0" anchor="t">
            <a:spAutoFit/>
          </a:bodyPr>
          <a:lstStyle/>
          <a:p>
            <a:pPr algn="ctr"/>
            <a:r>
              <a:rPr lang="en-GB" b="1" dirty="0">
                <a:latin typeface="Arial" panose="020B0604020202020204" pitchFamily="34" charset="0"/>
                <a:cs typeface="Arial" panose="020B0604020202020204" pitchFamily="34" charset="0"/>
              </a:rPr>
              <a:t>Restorative Clinical Supervisor Preparation Programme</a:t>
            </a:r>
          </a:p>
          <a:p>
            <a:pPr algn="ctr"/>
            <a:r>
              <a:rPr lang="en-GB" b="1" dirty="0">
                <a:latin typeface="Arial"/>
                <a:cs typeface="Arial"/>
              </a:rPr>
              <a:t>for Nurses and Senior Health Care Assistants within Care Homes – Cohort C Glasgow</a:t>
            </a:r>
            <a:endParaRPr lang="en-GB" i="1"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593BC361-49D6-4788-829A-98C5D5375B7C}"/>
              </a:ext>
            </a:extLst>
          </p:cNvPr>
          <p:cNvSpPr/>
          <p:nvPr/>
        </p:nvSpPr>
        <p:spPr>
          <a:xfrm>
            <a:off x="2738931" y="1215243"/>
            <a:ext cx="6102931" cy="523220"/>
          </a:xfrm>
          <a:prstGeom prst="rect">
            <a:avLst/>
          </a:prstGeom>
        </p:spPr>
        <p:txBody>
          <a:bodyPr wrap="square" lIns="91440" tIns="45720" rIns="91440" bIns="45720" anchor="t">
            <a:spAutoFit/>
          </a:bodyPr>
          <a:lstStyle/>
          <a:p>
            <a:pPr algn="ctr"/>
            <a:r>
              <a:rPr lang="en-GB" sz="1400" i="1" dirty="0">
                <a:solidFill>
                  <a:srgbClr val="000000"/>
                </a:solidFill>
                <a:latin typeface="Arial"/>
                <a:cs typeface="Arial"/>
              </a:rPr>
              <a:t>An opportunity to develop your knowledge, skills and confidence to effectively </a:t>
            </a:r>
            <a:r>
              <a:rPr lang="en-GB" sz="1400" b="1" i="1" u="sng" dirty="0">
                <a:solidFill>
                  <a:srgbClr val="000000"/>
                </a:solidFill>
                <a:latin typeface="Arial"/>
                <a:cs typeface="Arial"/>
              </a:rPr>
              <a:t>facilitate </a:t>
            </a:r>
            <a:r>
              <a:rPr lang="en-GB" sz="1400" i="1" dirty="0">
                <a:solidFill>
                  <a:srgbClr val="000000"/>
                </a:solidFill>
                <a:latin typeface="Arial"/>
                <a:cs typeface="Arial"/>
              </a:rPr>
              <a:t>restorative clinical supervision.</a:t>
            </a:r>
            <a:r>
              <a:rPr lang="en-GB" sz="1400" dirty="0">
                <a:solidFill>
                  <a:srgbClr val="000000"/>
                </a:solidFill>
                <a:latin typeface="Arial"/>
                <a:cs typeface="Arial"/>
              </a:rPr>
              <a:t>​</a:t>
            </a:r>
            <a:endParaRPr lang="en-GB" sz="1400" dirty="0">
              <a:latin typeface="Arial"/>
              <a:cs typeface="Arial"/>
            </a:endParaRPr>
          </a:p>
        </p:txBody>
      </p:sp>
      <p:pic>
        <p:nvPicPr>
          <p:cNvPr id="16" name="Picture 15">
            <a:extLst>
              <a:ext uri="{FF2B5EF4-FFF2-40B4-BE49-F238E27FC236}">
                <a16:creationId xmlns:a16="http://schemas.microsoft.com/office/drawing/2014/main" id="{E96EC07B-407B-4F49-A685-9FC8E9C09C2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031303" y="146344"/>
            <a:ext cx="1375610" cy="1385049"/>
          </a:xfrm>
          <a:prstGeom prst="rect">
            <a:avLst/>
          </a:prstGeom>
        </p:spPr>
      </p:pic>
      <p:pic>
        <p:nvPicPr>
          <p:cNvPr id="18" name="Picture 17">
            <a:extLst>
              <a:ext uri="{FF2B5EF4-FFF2-40B4-BE49-F238E27FC236}">
                <a16:creationId xmlns:a16="http://schemas.microsoft.com/office/drawing/2014/main" id="{8AF4FC60-91DA-47B8-8884-EF550016BD9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742810" y="4466574"/>
            <a:ext cx="2426021" cy="2245082"/>
          </a:xfrm>
          <a:prstGeom prst="ellipse">
            <a:avLst/>
          </a:prstGeom>
          <a:ln>
            <a:noFill/>
          </a:ln>
          <a:effectLst>
            <a:softEdge rad="112500"/>
          </a:effectLst>
        </p:spPr>
      </p:pic>
    </p:spTree>
    <p:extLst>
      <p:ext uri="{BB962C8B-B14F-4D97-AF65-F5344CB8AC3E}">
        <p14:creationId xmlns:p14="http://schemas.microsoft.com/office/powerpoint/2010/main" val="27413576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308F779970F84C843AB55D933EB081" ma:contentTypeVersion="18" ma:contentTypeDescription="Create a new document." ma:contentTypeScope="" ma:versionID="f4c10c34b140149296a69ad57b37ade2">
  <xsd:schema xmlns:xsd="http://www.w3.org/2001/XMLSchema" xmlns:xs="http://www.w3.org/2001/XMLSchema" xmlns:p="http://schemas.microsoft.com/office/2006/metadata/properties" xmlns:ns2="25793f7a-a37b-4e1c-b9fe-39e28de9fedb" xmlns:ns3="4442bde8-3b9a-412f-bffa-98aaf5709b6b" targetNamespace="http://schemas.microsoft.com/office/2006/metadata/properties" ma:root="true" ma:fieldsID="372726f0887629b6ca4b2802b547dde6" ns2:_="" ns3:_="">
    <xsd:import namespace="25793f7a-a37b-4e1c-b9fe-39e28de9fedb"/>
    <xsd:import namespace="4442bde8-3b9a-412f-bffa-98aaf5709b6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Person" minOccurs="0"/>
                <xsd:element ref="ns2:lcf76f155ced4ddcb4097134ff3c332f" minOccurs="0"/>
                <xsd:element ref="ns3:TaxCatchAll"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793f7a-a37b-4e1c-b9fe-39e28de9fe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Person" ma:index="18" nillable="true" ma:displayName="Person" ma:format="Dropdown" ma:list="UserInfo" ma:SharePointGroup="0" ma:internalName="Person">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6ac32b6-d060-42fb-93c0-6c46742e1aee" ma:termSetId="09814cd3-568e-fe90-9814-8d621ff8fb84" ma:anchorId="fba54fb3-c3e1-fe81-a776-ca4b69148c4d" ma:open="true" ma:isKeyword="false">
      <xsd:complexType>
        <xsd:sequence>
          <xsd:element ref="pc:Terms" minOccurs="0" maxOccurs="1"/>
        </xsd:sequence>
      </xsd:complexType>
    </xsd:element>
    <xsd:element name="MediaServiceDateTaken" ma:index="22" nillable="true" ma:displayName="MediaServiceDateTaken" ma:hidden="true" ma:internalName="MediaServiceDateTake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42bde8-3b9a-412f-bffa-98aaf5709b6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cd3f9422-89ee-4f8e-b829-a5c45c66152b}" ma:internalName="TaxCatchAll" ma:showField="CatchAllData" ma:web="4442bde8-3b9a-412f-bffa-98aaf5709b6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5793f7a-a37b-4e1c-b9fe-39e28de9fedb">
      <Terms xmlns="http://schemas.microsoft.com/office/infopath/2007/PartnerControls"/>
    </lcf76f155ced4ddcb4097134ff3c332f>
    <TaxCatchAll xmlns="4442bde8-3b9a-412f-bffa-98aaf5709b6b" xsi:nil="true"/>
    <Person xmlns="25793f7a-a37b-4e1c-b9fe-39e28de9fedb">
      <UserInfo>
        <DisplayName/>
        <AccountId xsi:nil="true"/>
        <AccountType/>
      </UserInfo>
    </Person>
  </documentManagement>
</p:properties>
</file>

<file path=customXml/itemProps1.xml><?xml version="1.0" encoding="utf-8"?>
<ds:datastoreItem xmlns:ds="http://schemas.openxmlformats.org/officeDocument/2006/customXml" ds:itemID="{D0DACF45-27BE-4434-8BC0-0E34A7D6D8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793f7a-a37b-4e1c-b9fe-39e28de9fedb"/>
    <ds:schemaRef ds:uri="4442bde8-3b9a-412f-bffa-98aaf5709b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5CBEBAC-95C3-4647-AEE8-279D3BE27102}">
  <ds:schemaRefs>
    <ds:schemaRef ds:uri="http://schemas.microsoft.com/sharepoint/v3/contenttype/forms"/>
  </ds:schemaRefs>
</ds:datastoreItem>
</file>

<file path=customXml/itemProps3.xml><?xml version="1.0" encoding="utf-8"?>
<ds:datastoreItem xmlns:ds="http://schemas.openxmlformats.org/officeDocument/2006/customXml" ds:itemID="{CF937F1F-BA42-4737-A9A6-21B08BDDC6D8}">
  <ds:schemaRefs>
    <ds:schemaRef ds:uri="25793f7a-a37b-4e1c-b9fe-39e28de9fedb"/>
    <ds:schemaRef ds:uri="http://purl.org/dc/terms/"/>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4442bde8-3b9a-412f-bffa-98aaf5709b6b"/>
    <ds:schemaRef ds:uri="http://www.w3.org/XML/1998/namespace"/>
    <ds:schemaRef ds:uri="http://purl.org/dc/dcmitype/"/>
  </ds:schemaRefs>
</ds:datastoreItem>
</file>

<file path=docMetadata/LabelInfo.xml><?xml version="1.0" encoding="utf-8"?>
<clbl:labelList xmlns:clbl="http://schemas.microsoft.com/office/2020/mipLabelMetadata">
  <clbl:label id="{10efe0bd-a030-4bca-809c-b5e6745e499a}" enabled="0" method="" siteId="{10efe0bd-a030-4bca-809c-b5e6745e499a}" removed="1"/>
</clbl:labelList>
</file>

<file path=docProps/app.xml><?xml version="1.0" encoding="utf-8"?>
<Properties xmlns="http://schemas.openxmlformats.org/officeDocument/2006/extended-properties" xmlns:vt="http://schemas.openxmlformats.org/officeDocument/2006/docPropsVTypes">
  <TotalTime>1360</TotalTime>
  <Words>166</Words>
  <Application>Microsoft Office PowerPoint</Application>
  <PresentationFormat>Widescreen</PresentationFormat>
  <Paragraphs>29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Partridge</dc:creator>
  <cp:lastModifiedBy>Dickins, Allan</cp:lastModifiedBy>
  <cp:revision>104</cp:revision>
  <dcterms:created xsi:type="dcterms:W3CDTF">2021-08-23T18:02:12Z</dcterms:created>
  <dcterms:modified xsi:type="dcterms:W3CDTF">2024-10-10T11:20:31Z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0x010100B4308F779970F84C843AB55D933EB081</vt:lpwstr>
  </property>
  <property fmtid="{D5CDD505-2E9C-101B-9397-08002B2CF9AE}" pid="3" name="MediaServiceImageTags">
    <vt:lpwstr/>
  </property>
</Properties>
</file>