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18"/>
  </p:notesMasterIdLst>
  <p:sldIdLst>
    <p:sldId id="256" r:id="rId2"/>
    <p:sldId id="303" r:id="rId3"/>
    <p:sldId id="279" r:id="rId4"/>
    <p:sldId id="299" r:id="rId5"/>
    <p:sldId id="267" r:id="rId6"/>
    <p:sldId id="301" r:id="rId7"/>
    <p:sldId id="270" r:id="rId8"/>
    <p:sldId id="300" r:id="rId9"/>
    <p:sldId id="272" r:id="rId10"/>
    <p:sldId id="273" r:id="rId11"/>
    <p:sldId id="302" r:id="rId12"/>
    <p:sldId id="281" r:id="rId13"/>
    <p:sldId id="260" r:id="rId14"/>
    <p:sldId id="262" r:id="rId15"/>
    <p:sldId id="265"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37"/>
    <p:restoredTop sz="73605"/>
  </p:normalViewPr>
  <p:slideViewPr>
    <p:cSldViewPr snapToGrid="0" snapToObjects="1">
      <p:cViewPr varScale="1">
        <p:scale>
          <a:sx n="51" d="100"/>
          <a:sy n="51" d="100"/>
        </p:scale>
        <p:origin x="1440" y="52"/>
      </p:cViewPr>
      <p:guideLst>
        <p:guide orient="horz" pos="2160"/>
        <p:guide pos="3840"/>
      </p:guideLst>
    </p:cSldViewPr>
  </p:slideViewPr>
  <p:outlineViewPr>
    <p:cViewPr>
      <p:scale>
        <a:sx n="33" d="100"/>
        <a:sy n="33" d="100"/>
      </p:scale>
      <p:origin x="0" y="-4304"/>
    </p:cViewPr>
  </p:outlineViewPr>
  <p:notesTextViewPr>
    <p:cViewPr>
      <p:scale>
        <a:sx n="1" d="1"/>
        <a:sy n="1" d="1"/>
      </p:scale>
      <p:origin x="0" y="0"/>
    </p:cViewPr>
  </p:notesTextViewPr>
  <p:notesViewPr>
    <p:cSldViewPr snapToGrid="0" snapToObjects="1">
      <p:cViewPr varScale="1">
        <p:scale>
          <a:sx n="86" d="100"/>
          <a:sy n="86" d="100"/>
        </p:scale>
        <p:origin x="39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6DF1F-8841-4FD9-A0EA-2D89A334F6D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1E092CB-812D-48A0-A914-9A79D86A9E65}">
      <dgm:prSet phldrT="[Text]"/>
      <dgm:spPr/>
      <dgm:t>
        <a:bodyPr/>
        <a:lstStyle/>
        <a:p>
          <a:r>
            <a:rPr lang="en-GB" dirty="0"/>
            <a:t>Passive</a:t>
          </a:r>
        </a:p>
      </dgm:t>
    </dgm:pt>
    <dgm:pt modelId="{1F659155-1DEC-424E-ACF8-D471690FB645}" type="parTrans" cxnId="{56EDADBE-7C67-4FBB-8F6C-2E0BD37BD4C7}">
      <dgm:prSet/>
      <dgm:spPr/>
      <dgm:t>
        <a:bodyPr/>
        <a:lstStyle/>
        <a:p>
          <a:endParaRPr lang="en-GB"/>
        </a:p>
      </dgm:t>
    </dgm:pt>
    <dgm:pt modelId="{45D659D2-4BC4-401D-88F5-4A4609A4F035}" type="sibTrans" cxnId="{56EDADBE-7C67-4FBB-8F6C-2E0BD37BD4C7}">
      <dgm:prSet/>
      <dgm:spPr/>
      <dgm:t>
        <a:bodyPr/>
        <a:lstStyle/>
        <a:p>
          <a:endParaRPr lang="en-GB"/>
        </a:p>
      </dgm:t>
    </dgm:pt>
    <dgm:pt modelId="{A015FF39-D005-47F3-98D8-82CF988ED46C}">
      <dgm:prSet phldrT="[Text]"/>
      <dgm:spPr/>
      <dgm:t>
        <a:bodyPr/>
        <a:lstStyle/>
        <a:p>
          <a:r>
            <a:rPr lang="en-GB" dirty="0"/>
            <a:t>Inadequate notes</a:t>
          </a:r>
        </a:p>
      </dgm:t>
    </dgm:pt>
    <dgm:pt modelId="{DC5F156E-4F57-44AB-8EAD-50F645439BAF}" type="parTrans" cxnId="{AAC7DE85-AB2F-449A-9381-6D1D0A255D8C}">
      <dgm:prSet/>
      <dgm:spPr/>
      <dgm:t>
        <a:bodyPr/>
        <a:lstStyle/>
        <a:p>
          <a:endParaRPr lang="en-GB"/>
        </a:p>
      </dgm:t>
    </dgm:pt>
    <dgm:pt modelId="{2F242306-4061-4C7E-A4A7-79CF7A12BF56}" type="sibTrans" cxnId="{AAC7DE85-AB2F-449A-9381-6D1D0A255D8C}">
      <dgm:prSet/>
      <dgm:spPr/>
      <dgm:t>
        <a:bodyPr/>
        <a:lstStyle/>
        <a:p>
          <a:endParaRPr lang="en-GB"/>
        </a:p>
      </dgm:t>
    </dgm:pt>
    <dgm:pt modelId="{5FB761E2-213A-4C95-9065-FB22CBF65DC4}">
      <dgm:prSet phldrT="[Text]"/>
      <dgm:spPr/>
      <dgm:t>
        <a:bodyPr/>
        <a:lstStyle/>
        <a:p>
          <a:r>
            <a:rPr lang="en-GB" dirty="0"/>
            <a:t>Doesn’t answer pagers etc.</a:t>
          </a:r>
        </a:p>
      </dgm:t>
    </dgm:pt>
    <dgm:pt modelId="{2DC67E00-88F5-40C9-B3DE-EB8EF079D0D1}" type="parTrans" cxnId="{297AD606-0EA8-48CD-A304-6F004440D777}">
      <dgm:prSet/>
      <dgm:spPr/>
      <dgm:t>
        <a:bodyPr/>
        <a:lstStyle/>
        <a:p>
          <a:endParaRPr lang="en-GB"/>
        </a:p>
      </dgm:t>
    </dgm:pt>
    <dgm:pt modelId="{0C822FD5-6AEA-4382-B7B0-FCDE29FB0599}" type="sibTrans" cxnId="{297AD606-0EA8-48CD-A304-6F004440D777}">
      <dgm:prSet/>
      <dgm:spPr/>
      <dgm:t>
        <a:bodyPr/>
        <a:lstStyle/>
        <a:p>
          <a:endParaRPr lang="en-GB"/>
        </a:p>
      </dgm:t>
    </dgm:pt>
    <dgm:pt modelId="{1BF1ECB7-CBD2-4EA5-8F5A-25742248A919}">
      <dgm:prSet phldrT="[Text]"/>
      <dgm:spPr/>
      <dgm:t>
        <a:bodyPr/>
        <a:lstStyle/>
        <a:p>
          <a:r>
            <a:rPr lang="en-GB" dirty="0"/>
            <a:t>Passive/Aggressive</a:t>
          </a:r>
        </a:p>
      </dgm:t>
    </dgm:pt>
    <dgm:pt modelId="{1DE20E08-C4F0-41D8-BA70-B0AA264C56A1}" type="parTrans" cxnId="{46730400-19A4-4E82-9638-BF93D729667D}">
      <dgm:prSet/>
      <dgm:spPr/>
      <dgm:t>
        <a:bodyPr/>
        <a:lstStyle/>
        <a:p>
          <a:endParaRPr lang="en-GB"/>
        </a:p>
      </dgm:t>
    </dgm:pt>
    <dgm:pt modelId="{99D816F2-8DB5-465F-9965-03C694C49F95}" type="sibTrans" cxnId="{46730400-19A4-4E82-9638-BF93D729667D}">
      <dgm:prSet/>
      <dgm:spPr/>
      <dgm:t>
        <a:bodyPr/>
        <a:lstStyle/>
        <a:p>
          <a:endParaRPr lang="en-GB"/>
        </a:p>
      </dgm:t>
    </dgm:pt>
    <dgm:pt modelId="{3C724143-8DAF-476C-8AE5-535CAAE5097E}">
      <dgm:prSet phldrT="[Text]"/>
      <dgm:spPr/>
      <dgm:t>
        <a:bodyPr/>
        <a:lstStyle/>
        <a:p>
          <a:r>
            <a:rPr lang="en-GB" dirty="0"/>
            <a:t>Derogatory comments </a:t>
          </a:r>
        </a:p>
      </dgm:t>
    </dgm:pt>
    <dgm:pt modelId="{B950AFB4-8A3E-4383-B223-033ABB37E393}" type="parTrans" cxnId="{68C8DB5D-6FCE-4EE0-AA09-52FDF5FA0D3D}">
      <dgm:prSet/>
      <dgm:spPr/>
      <dgm:t>
        <a:bodyPr/>
        <a:lstStyle/>
        <a:p>
          <a:endParaRPr lang="en-GB"/>
        </a:p>
      </dgm:t>
    </dgm:pt>
    <dgm:pt modelId="{DAB8813A-66B0-4298-AB58-8129F18E68EB}" type="sibTrans" cxnId="{68C8DB5D-6FCE-4EE0-AA09-52FDF5FA0D3D}">
      <dgm:prSet/>
      <dgm:spPr/>
      <dgm:t>
        <a:bodyPr/>
        <a:lstStyle/>
        <a:p>
          <a:endParaRPr lang="en-GB"/>
        </a:p>
      </dgm:t>
    </dgm:pt>
    <dgm:pt modelId="{83865A1B-3659-434F-B7C8-DC343C0CCF88}">
      <dgm:prSet phldrT="[Text]"/>
      <dgm:spPr/>
      <dgm:t>
        <a:bodyPr/>
        <a:lstStyle/>
        <a:p>
          <a:r>
            <a:rPr lang="en-GB" dirty="0"/>
            <a:t>Hostile notes </a:t>
          </a:r>
        </a:p>
      </dgm:t>
    </dgm:pt>
    <dgm:pt modelId="{525C86F4-CF3E-4F3B-B7A5-FCDB0F0251EE}" type="parTrans" cxnId="{B6812D09-4F84-4B30-B801-50FE7FDD08EA}">
      <dgm:prSet/>
      <dgm:spPr/>
      <dgm:t>
        <a:bodyPr/>
        <a:lstStyle/>
        <a:p>
          <a:endParaRPr lang="en-GB"/>
        </a:p>
      </dgm:t>
    </dgm:pt>
    <dgm:pt modelId="{165C4497-CF04-4B1F-887E-BF452A08A524}" type="sibTrans" cxnId="{B6812D09-4F84-4B30-B801-50FE7FDD08EA}">
      <dgm:prSet/>
      <dgm:spPr/>
      <dgm:t>
        <a:bodyPr/>
        <a:lstStyle/>
        <a:p>
          <a:endParaRPr lang="en-GB"/>
        </a:p>
      </dgm:t>
    </dgm:pt>
    <dgm:pt modelId="{C53DFA25-8FDB-4099-A683-8F7A3578695C}">
      <dgm:prSet phldrT="[Text]"/>
      <dgm:spPr/>
      <dgm:t>
        <a:bodyPr/>
        <a:lstStyle/>
        <a:p>
          <a:r>
            <a:rPr lang="en-GB" dirty="0"/>
            <a:t>Aggressive</a:t>
          </a:r>
        </a:p>
      </dgm:t>
    </dgm:pt>
    <dgm:pt modelId="{153158D9-B3E8-40EE-8E73-589D9227F091}" type="parTrans" cxnId="{005C40B2-9ADB-4877-89F4-87867D6E2BD4}">
      <dgm:prSet/>
      <dgm:spPr/>
      <dgm:t>
        <a:bodyPr/>
        <a:lstStyle/>
        <a:p>
          <a:endParaRPr lang="en-GB"/>
        </a:p>
      </dgm:t>
    </dgm:pt>
    <dgm:pt modelId="{6DF5D6C1-C6C0-46E9-8EF4-51C9763D61BF}" type="sibTrans" cxnId="{005C40B2-9ADB-4877-89F4-87867D6E2BD4}">
      <dgm:prSet/>
      <dgm:spPr/>
      <dgm:t>
        <a:bodyPr/>
        <a:lstStyle/>
        <a:p>
          <a:endParaRPr lang="en-GB"/>
        </a:p>
      </dgm:t>
    </dgm:pt>
    <dgm:pt modelId="{B9A776A1-A726-4E77-A616-FC547E13384E}">
      <dgm:prSet phldrT="[Text]"/>
      <dgm:spPr/>
      <dgm:t>
        <a:bodyPr/>
        <a:lstStyle/>
        <a:p>
          <a:r>
            <a:rPr lang="en-GB" dirty="0"/>
            <a:t>Verbal outbursts</a:t>
          </a:r>
        </a:p>
      </dgm:t>
    </dgm:pt>
    <dgm:pt modelId="{51D92438-01B8-4E08-8EBB-402392BFB7CB}" type="parTrans" cxnId="{1F521154-D588-4241-B54D-F6E7A14117DD}">
      <dgm:prSet/>
      <dgm:spPr/>
      <dgm:t>
        <a:bodyPr/>
        <a:lstStyle/>
        <a:p>
          <a:endParaRPr lang="en-GB"/>
        </a:p>
      </dgm:t>
    </dgm:pt>
    <dgm:pt modelId="{F4BAB41F-8C7F-4FFA-AED9-88F96EBD7E5A}" type="sibTrans" cxnId="{1F521154-D588-4241-B54D-F6E7A14117DD}">
      <dgm:prSet/>
      <dgm:spPr/>
      <dgm:t>
        <a:bodyPr/>
        <a:lstStyle/>
        <a:p>
          <a:endParaRPr lang="en-GB"/>
        </a:p>
      </dgm:t>
    </dgm:pt>
    <dgm:pt modelId="{DD6F37BC-B77C-4226-BDCA-E610B43E00F5}">
      <dgm:prSet phldrT="[Text]"/>
      <dgm:spPr/>
      <dgm:t>
        <a:bodyPr/>
        <a:lstStyle/>
        <a:p>
          <a:r>
            <a:rPr lang="en-GB" dirty="0"/>
            <a:t>Throwing instruments etc.</a:t>
          </a:r>
        </a:p>
      </dgm:t>
    </dgm:pt>
    <dgm:pt modelId="{E1064AAD-4245-49C9-BDF1-46AF4BA4630E}" type="parTrans" cxnId="{167F1590-51E6-44C2-A5C9-9AD3C54F6EA5}">
      <dgm:prSet/>
      <dgm:spPr/>
      <dgm:t>
        <a:bodyPr/>
        <a:lstStyle/>
        <a:p>
          <a:endParaRPr lang="en-GB"/>
        </a:p>
      </dgm:t>
    </dgm:pt>
    <dgm:pt modelId="{B18DBEBC-5109-401D-938F-7D40C487459C}" type="sibTrans" cxnId="{167F1590-51E6-44C2-A5C9-9AD3C54F6EA5}">
      <dgm:prSet/>
      <dgm:spPr/>
      <dgm:t>
        <a:bodyPr/>
        <a:lstStyle/>
        <a:p>
          <a:endParaRPr lang="en-GB"/>
        </a:p>
      </dgm:t>
    </dgm:pt>
    <dgm:pt modelId="{7B4BF900-AF21-4B3A-AE4A-4148D5063FFE}">
      <dgm:prSet phldrT="[Text]"/>
      <dgm:spPr/>
      <dgm:t>
        <a:bodyPr/>
        <a:lstStyle/>
        <a:p>
          <a:r>
            <a:rPr lang="en-GB" dirty="0"/>
            <a:t>Avoiding meetings</a:t>
          </a:r>
        </a:p>
      </dgm:t>
    </dgm:pt>
    <dgm:pt modelId="{641D739D-A696-4389-BE71-10601D74A65E}" type="parTrans" cxnId="{CDDC315A-A4B3-4E9B-BA52-24DE2AFED1B1}">
      <dgm:prSet/>
      <dgm:spPr/>
      <dgm:t>
        <a:bodyPr/>
        <a:lstStyle/>
        <a:p>
          <a:endParaRPr lang="en-GB"/>
        </a:p>
      </dgm:t>
    </dgm:pt>
    <dgm:pt modelId="{E272C231-70F3-46D4-9D5C-C6BED03FE9BD}" type="sibTrans" cxnId="{CDDC315A-A4B3-4E9B-BA52-24DE2AFED1B1}">
      <dgm:prSet/>
      <dgm:spPr/>
      <dgm:t>
        <a:bodyPr/>
        <a:lstStyle/>
        <a:p>
          <a:endParaRPr lang="en-GB"/>
        </a:p>
      </dgm:t>
    </dgm:pt>
    <dgm:pt modelId="{221AB2C6-D4A6-44C1-AA69-C120E45DCECA}">
      <dgm:prSet phldrT="[Text]"/>
      <dgm:spPr/>
      <dgm:t>
        <a:bodyPr/>
        <a:lstStyle/>
        <a:p>
          <a:r>
            <a:rPr lang="en-GB" dirty="0"/>
            <a:t>Sexual harassment</a:t>
          </a:r>
        </a:p>
      </dgm:t>
    </dgm:pt>
    <dgm:pt modelId="{05DF5AC2-B7CC-412D-896C-A60B4FDBD9DF}" type="parTrans" cxnId="{CB743B14-BCD4-47C5-B371-77EF1C6677BD}">
      <dgm:prSet/>
      <dgm:spPr/>
      <dgm:t>
        <a:bodyPr/>
        <a:lstStyle/>
        <a:p>
          <a:endParaRPr lang="en-GB"/>
        </a:p>
      </dgm:t>
    </dgm:pt>
    <dgm:pt modelId="{3DA27558-4332-4501-9B93-9204FB4357D4}" type="sibTrans" cxnId="{CB743B14-BCD4-47C5-B371-77EF1C6677BD}">
      <dgm:prSet/>
      <dgm:spPr/>
      <dgm:t>
        <a:bodyPr/>
        <a:lstStyle/>
        <a:p>
          <a:endParaRPr lang="en-GB"/>
        </a:p>
      </dgm:t>
    </dgm:pt>
    <dgm:pt modelId="{2BC8ED24-B22E-43B4-B94A-8AB2F84EA901}">
      <dgm:prSet phldrT="[Text]"/>
      <dgm:spPr/>
      <dgm:t>
        <a:bodyPr/>
        <a:lstStyle/>
        <a:p>
          <a:r>
            <a:rPr lang="en-GB" dirty="0"/>
            <a:t>Non compliance of policies etc. </a:t>
          </a:r>
        </a:p>
      </dgm:t>
    </dgm:pt>
    <dgm:pt modelId="{B6CA4613-F497-4190-974B-A6E23DE8DEBB}" type="parTrans" cxnId="{73570283-3FBE-4EA9-ABEB-70891BCD91C0}">
      <dgm:prSet/>
      <dgm:spPr/>
      <dgm:t>
        <a:bodyPr/>
        <a:lstStyle/>
        <a:p>
          <a:endParaRPr lang="en-GB"/>
        </a:p>
      </dgm:t>
    </dgm:pt>
    <dgm:pt modelId="{3BDDDA76-75CC-4A73-B97A-53E33CA89C7F}" type="sibTrans" cxnId="{73570283-3FBE-4EA9-ABEB-70891BCD91C0}">
      <dgm:prSet/>
      <dgm:spPr/>
      <dgm:t>
        <a:bodyPr/>
        <a:lstStyle/>
        <a:p>
          <a:endParaRPr lang="en-GB"/>
        </a:p>
      </dgm:t>
    </dgm:pt>
    <dgm:pt modelId="{21CCD9CD-A273-4CDB-83BC-10CF20F0D727}">
      <dgm:prSet phldrT="[Text]"/>
      <dgm:spPr/>
      <dgm:t>
        <a:bodyPr/>
        <a:lstStyle/>
        <a:p>
          <a:r>
            <a:rPr lang="en-GB" dirty="0"/>
            <a:t>Assaults</a:t>
          </a:r>
        </a:p>
      </dgm:t>
    </dgm:pt>
    <dgm:pt modelId="{52D64E89-4F81-470B-B757-8A79FE41F5BB}" type="parTrans" cxnId="{27E30D52-4590-4D1F-A103-B2F0DC303706}">
      <dgm:prSet/>
      <dgm:spPr/>
      <dgm:t>
        <a:bodyPr/>
        <a:lstStyle/>
        <a:p>
          <a:endParaRPr lang="en-GB"/>
        </a:p>
      </dgm:t>
    </dgm:pt>
    <dgm:pt modelId="{B0FAA0DD-CCD0-4E77-BA3D-C06EF1EB8FC3}" type="sibTrans" cxnId="{27E30D52-4590-4D1F-A103-B2F0DC303706}">
      <dgm:prSet/>
      <dgm:spPr/>
      <dgm:t>
        <a:bodyPr/>
        <a:lstStyle/>
        <a:p>
          <a:endParaRPr lang="en-GB"/>
        </a:p>
      </dgm:t>
    </dgm:pt>
    <dgm:pt modelId="{2CC44888-78E8-451B-A9C0-94CE2809D236}">
      <dgm:prSet phldrT="[Text]"/>
      <dgm:spPr/>
      <dgm:t>
        <a:bodyPr/>
        <a:lstStyle/>
        <a:p>
          <a:r>
            <a:rPr lang="en-GB" dirty="0"/>
            <a:t>Persistent lateness</a:t>
          </a:r>
        </a:p>
      </dgm:t>
    </dgm:pt>
    <dgm:pt modelId="{79C889DB-1375-4C14-BE61-1D1405DD6D7E}" type="parTrans" cxnId="{C0B6C06A-7E45-4349-9F49-B137A64A5E62}">
      <dgm:prSet/>
      <dgm:spPr/>
      <dgm:t>
        <a:bodyPr/>
        <a:lstStyle/>
        <a:p>
          <a:endParaRPr lang="en-GB"/>
        </a:p>
      </dgm:t>
    </dgm:pt>
    <dgm:pt modelId="{CF7D8EDA-4E83-446D-B25B-69602B296CFA}" type="sibTrans" cxnId="{C0B6C06A-7E45-4349-9F49-B137A64A5E62}">
      <dgm:prSet/>
      <dgm:spPr/>
      <dgm:t>
        <a:bodyPr/>
        <a:lstStyle/>
        <a:p>
          <a:endParaRPr lang="en-GB"/>
        </a:p>
      </dgm:t>
    </dgm:pt>
    <dgm:pt modelId="{961C2B8B-B4D0-41F0-BF25-C8B3014AF90B}">
      <dgm:prSet phldrT="[Text]"/>
      <dgm:spPr/>
      <dgm:t>
        <a:bodyPr/>
        <a:lstStyle/>
        <a:p>
          <a:r>
            <a:rPr lang="en-GB" dirty="0"/>
            <a:t>Non-participation in meetings </a:t>
          </a:r>
        </a:p>
      </dgm:t>
    </dgm:pt>
    <dgm:pt modelId="{D19D652C-0ED6-493D-9EAC-3CDDCD96DC15}" type="parTrans" cxnId="{2F13E497-9D32-4D3C-9E68-182D12FC622B}">
      <dgm:prSet/>
      <dgm:spPr/>
      <dgm:t>
        <a:bodyPr/>
        <a:lstStyle/>
        <a:p>
          <a:endParaRPr lang="en-GB"/>
        </a:p>
      </dgm:t>
    </dgm:pt>
    <dgm:pt modelId="{5C9AEF96-1B56-4294-8D05-8960FF392EDD}" type="sibTrans" cxnId="{2F13E497-9D32-4D3C-9E68-182D12FC622B}">
      <dgm:prSet/>
      <dgm:spPr/>
      <dgm:t>
        <a:bodyPr/>
        <a:lstStyle/>
        <a:p>
          <a:endParaRPr lang="en-GB"/>
        </a:p>
      </dgm:t>
    </dgm:pt>
    <dgm:pt modelId="{EE972A5C-5CA7-4B2C-8BF2-B2748B00CDC6}">
      <dgm:prSet phldrT="[Text]"/>
      <dgm:spPr/>
      <dgm:t>
        <a:bodyPr/>
        <a:lstStyle/>
        <a:p>
          <a:r>
            <a:rPr lang="en-GB" dirty="0"/>
            <a:t>Complaining</a:t>
          </a:r>
        </a:p>
      </dgm:t>
    </dgm:pt>
    <dgm:pt modelId="{BEE80950-84B1-4122-B9BC-E1EDDCDAD832}" type="parTrans" cxnId="{0E07CE9B-54CB-4A58-A6DE-3947146E1712}">
      <dgm:prSet/>
      <dgm:spPr/>
      <dgm:t>
        <a:bodyPr/>
        <a:lstStyle/>
        <a:p>
          <a:endParaRPr lang="en-GB"/>
        </a:p>
      </dgm:t>
    </dgm:pt>
    <dgm:pt modelId="{21A8D513-8D3D-45D7-8EAB-137FB37125A9}" type="sibTrans" cxnId="{0E07CE9B-54CB-4A58-A6DE-3947146E1712}">
      <dgm:prSet/>
      <dgm:spPr/>
      <dgm:t>
        <a:bodyPr/>
        <a:lstStyle/>
        <a:p>
          <a:endParaRPr lang="en-GB"/>
        </a:p>
      </dgm:t>
    </dgm:pt>
    <dgm:pt modelId="{B4531780-0BAC-41A3-8E96-842744B044E1}">
      <dgm:prSet phldrT="[Text]"/>
      <dgm:spPr/>
      <dgm:t>
        <a:bodyPr/>
        <a:lstStyle/>
        <a:p>
          <a:r>
            <a:rPr lang="en-GB" dirty="0"/>
            <a:t>Inappropriate jokes</a:t>
          </a:r>
        </a:p>
      </dgm:t>
    </dgm:pt>
    <dgm:pt modelId="{6F4B11C8-AEC6-4C7D-B596-A79B89621F9E}" type="parTrans" cxnId="{C4D9B6B0-1A1F-4EE7-9BC7-338576C9D0D2}">
      <dgm:prSet/>
      <dgm:spPr/>
      <dgm:t>
        <a:bodyPr/>
        <a:lstStyle/>
        <a:p>
          <a:endParaRPr lang="en-GB"/>
        </a:p>
      </dgm:t>
    </dgm:pt>
    <dgm:pt modelId="{7E8F5C3F-0A16-4A98-BB39-44865F7B8F84}" type="sibTrans" cxnId="{C4D9B6B0-1A1F-4EE7-9BC7-338576C9D0D2}">
      <dgm:prSet/>
      <dgm:spPr/>
      <dgm:t>
        <a:bodyPr/>
        <a:lstStyle/>
        <a:p>
          <a:endParaRPr lang="en-GB"/>
        </a:p>
      </dgm:t>
    </dgm:pt>
    <dgm:pt modelId="{FB1F83A4-9224-411A-AD05-E8D46D2CBB49}">
      <dgm:prSet phldrT="[Text]"/>
      <dgm:spPr/>
      <dgm:t>
        <a:bodyPr/>
        <a:lstStyle/>
        <a:p>
          <a:r>
            <a:rPr lang="en-GB" dirty="0"/>
            <a:t>Threats</a:t>
          </a:r>
        </a:p>
      </dgm:t>
    </dgm:pt>
    <dgm:pt modelId="{295BF9DF-3306-4B14-8719-68041FD7635E}" type="parTrans" cxnId="{67D4C0E0-0324-4F64-B2D7-B52355AB041F}">
      <dgm:prSet/>
      <dgm:spPr/>
      <dgm:t>
        <a:bodyPr/>
        <a:lstStyle/>
        <a:p>
          <a:endParaRPr lang="en-GB"/>
        </a:p>
      </dgm:t>
    </dgm:pt>
    <dgm:pt modelId="{4581D49B-0151-4C97-8193-55E7B6E98471}" type="sibTrans" cxnId="{67D4C0E0-0324-4F64-B2D7-B52355AB041F}">
      <dgm:prSet/>
      <dgm:spPr/>
      <dgm:t>
        <a:bodyPr/>
        <a:lstStyle/>
        <a:p>
          <a:endParaRPr lang="en-GB"/>
        </a:p>
      </dgm:t>
    </dgm:pt>
    <dgm:pt modelId="{7AC1178A-D6E6-4335-A866-9CA004B0BC03}">
      <dgm:prSet phldrT="[Text]"/>
      <dgm:spPr/>
      <dgm:t>
        <a:bodyPr/>
        <a:lstStyle/>
        <a:p>
          <a:r>
            <a:rPr lang="en-GB" dirty="0"/>
            <a:t> Swearing</a:t>
          </a:r>
        </a:p>
      </dgm:t>
    </dgm:pt>
    <dgm:pt modelId="{6A64F37D-E591-4C6C-8C04-84B7F512FD54}" type="parTrans" cxnId="{D2EE4BDA-A8E9-4E8C-A297-5D0A64513133}">
      <dgm:prSet/>
      <dgm:spPr/>
      <dgm:t>
        <a:bodyPr/>
        <a:lstStyle/>
        <a:p>
          <a:endParaRPr lang="en-GB"/>
        </a:p>
      </dgm:t>
    </dgm:pt>
    <dgm:pt modelId="{B553AF47-2513-4BE1-9880-261987595C66}" type="sibTrans" cxnId="{D2EE4BDA-A8E9-4E8C-A297-5D0A64513133}">
      <dgm:prSet/>
      <dgm:spPr/>
      <dgm:t>
        <a:bodyPr/>
        <a:lstStyle/>
        <a:p>
          <a:endParaRPr lang="en-GB"/>
        </a:p>
      </dgm:t>
    </dgm:pt>
    <dgm:pt modelId="{D86BD50B-565C-4448-8F59-8D9679275271}">
      <dgm:prSet phldrT="[Text]"/>
      <dgm:spPr/>
      <dgm:t>
        <a:bodyPr/>
        <a:lstStyle/>
        <a:p>
          <a:r>
            <a:rPr lang="en-GB" dirty="0"/>
            <a:t>Intimidating colleagues, patients</a:t>
          </a:r>
        </a:p>
      </dgm:t>
    </dgm:pt>
    <dgm:pt modelId="{9517BD48-3430-419A-AB8F-44E4034CB230}" type="parTrans" cxnId="{9465146A-8C15-41DF-9335-EBF7043FBA4B}">
      <dgm:prSet/>
      <dgm:spPr/>
      <dgm:t>
        <a:bodyPr/>
        <a:lstStyle/>
        <a:p>
          <a:endParaRPr lang="en-GB"/>
        </a:p>
      </dgm:t>
    </dgm:pt>
    <dgm:pt modelId="{3D51F999-13F5-40BC-8FD0-EA23855D3A22}" type="sibTrans" cxnId="{9465146A-8C15-41DF-9335-EBF7043FBA4B}">
      <dgm:prSet/>
      <dgm:spPr/>
      <dgm:t>
        <a:bodyPr/>
        <a:lstStyle/>
        <a:p>
          <a:endParaRPr lang="en-GB"/>
        </a:p>
      </dgm:t>
    </dgm:pt>
    <dgm:pt modelId="{83CD5C77-CFB5-4951-B6E1-232CC1E6F104}">
      <dgm:prSet phldrT="[Text]"/>
      <dgm:spPr/>
      <dgm:t>
        <a:bodyPr/>
        <a:lstStyle/>
        <a:p>
          <a:r>
            <a:rPr lang="en-GB" dirty="0"/>
            <a:t>Publicly degrading team members</a:t>
          </a:r>
        </a:p>
      </dgm:t>
    </dgm:pt>
    <dgm:pt modelId="{62F02569-9F63-4762-AD9B-34DC553D8217}" type="parTrans" cxnId="{DB2679F3-64A6-4AF6-AD38-F7655BFB53DE}">
      <dgm:prSet/>
      <dgm:spPr/>
      <dgm:t>
        <a:bodyPr/>
        <a:lstStyle/>
        <a:p>
          <a:endParaRPr lang="en-GB"/>
        </a:p>
      </dgm:t>
    </dgm:pt>
    <dgm:pt modelId="{1145C644-47F8-4773-AC66-4CF259720158}" type="sibTrans" cxnId="{DB2679F3-64A6-4AF6-AD38-F7655BFB53DE}">
      <dgm:prSet/>
      <dgm:spPr/>
      <dgm:t>
        <a:bodyPr/>
        <a:lstStyle/>
        <a:p>
          <a:endParaRPr lang="en-GB"/>
        </a:p>
      </dgm:t>
    </dgm:pt>
    <dgm:pt modelId="{99A22D61-FF2B-4D85-A21F-663925D708ED}" type="pres">
      <dgm:prSet presAssocID="{C2E6DF1F-8841-4FD9-A0EA-2D89A334F6DE}" presName="Name0" presStyleCnt="0">
        <dgm:presLayoutVars>
          <dgm:dir/>
          <dgm:animLvl val="lvl"/>
          <dgm:resizeHandles val="exact"/>
        </dgm:presLayoutVars>
      </dgm:prSet>
      <dgm:spPr/>
      <dgm:t>
        <a:bodyPr/>
        <a:lstStyle/>
        <a:p>
          <a:endParaRPr lang="en-GB"/>
        </a:p>
      </dgm:t>
    </dgm:pt>
    <dgm:pt modelId="{004019EB-088C-4ACA-8508-CCA071D90DE7}" type="pres">
      <dgm:prSet presAssocID="{21E092CB-812D-48A0-A914-9A79D86A9E65}" presName="composite" presStyleCnt="0"/>
      <dgm:spPr/>
    </dgm:pt>
    <dgm:pt modelId="{B617DDED-02DB-48A1-8ACB-E1F7EAA78F3E}" type="pres">
      <dgm:prSet presAssocID="{21E092CB-812D-48A0-A914-9A79D86A9E65}" presName="parTx" presStyleLbl="alignNode1" presStyleIdx="0" presStyleCnt="3">
        <dgm:presLayoutVars>
          <dgm:chMax val="0"/>
          <dgm:chPref val="0"/>
          <dgm:bulletEnabled val="1"/>
        </dgm:presLayoutVars>
      </dgm:prSet>
      <dgm:spPr/>
      <dgm:t>
        <a:bodyPr/>
        <a:lstStyle/>
        <a:p>
          <a:endParaRPr lang="en-GB"/>
        </a:p>
      </dgm:t>
    </dgm:pt>
    <dgm:pt modelId="{B3063730-2128-4BE7-8B9F-9A31E76FCF64}" type="pres">
      <dgm:prSet presAssocID="{21E092CB-812D-48A0-A914-9A79D86A9E65}" presName="desTx" presStyleLbl="alignAccFollowNode1" presStyleIdx="0" presStyleCnt="3">
        <dgm:presLayoutVars>
          <dgm:bulletEnabled val="1"/>
        </dgm:presLayoutVars>
      </dgm:prSet>
      <dgm:spPr/>
      <dgm:t>
        <a:bodyPr/>
        <a:lstStyle/>
        <a:p>
          <a:endParaRPr lang="en-GB"/>
        </a:p>
      </dgm:t>
    </dgm:pt>
    <dgm:pt modelId="{3111CD96-399E-4E17-8F23-9ED9A958E413}" type="pres">
      <dgm:prSet presAssocID="{45D659D2-4BC4-401D-88F5-4A4609A4F035}" presName="space" presStyleCnt="0"/>
      <dgm:spPr/>
    </dgm:pt>
    <dgm:pt modelId="{B8BB7C8F-6024-48CD-9E94-8B50085DF01E}" type="pres">
      <dgm:prSet presAssocID="{1BF1ECB7-CBD2-4EA5-8F5A-25742248A919}" presName="composite" presStyleCnt="0"/>
      <dgm:spPr/>
    </dgm:pt>
    <dgm:pt modelId="{86B65E41-F7C1-42B6-B145-57D4767C9A72}" type="pres">
      <dgm:prSet presAssocID="{1BF1ECB7-CBD2-4EA5-8F5A-25742248A919}" presName="parTx" presStyleLbl="alignNode1" presStyleIdx="1" presStyleCnt="3">
        <dgm:presLayoutVars>
          <dgm:chMax val="0"/>
          <dgm:chPref val="0"/>
          <dgm:bulletEnabled val="1"/>
        </dgm:presLayoutVars>
      </dgm:prSet>
      <dgm:spPr/>
      <dgm:t>
        <a:bodyPr/>
        <a:lstStyle/>
        <a:p>
          <a:endParaRPr lang="en-GB"/>
        </a:p>
      </dgm:t>
    </dgm:pt>
    <dgm:pt modelId="{8E8322B8-8B2A-4690-9DAB-8C99C7FFF441}" type="pres">
      <dgm:prSet presAssocID="{1BF1ECB7-CBD2-4EA5-8F5A-25742248A919}" presName="desTx" presStyleLbl="alignAccFollowNode1" presStyleIdx="1" presStyleCnt="3">
        <dgm:presLayoutVars>
          <dgm:bulletEnabled val="1"/>
        </dgm:presLayoutVars>
      </dgm:prSet>
      <dgm:spPr/>
      <dgm:t>
        <a:bodyPr/>
        <a:lstStyle/>
        <a:p>
          <a:endParaRPr lang="en-GB"/>
        </a:p>
      </dgm:t>
    </dgm:pt>
    <dgm:pt modelId="{829DAE49-E206-4C11-AFF5-B929F5D153AE}" type="pres">
      <dgm:prSet presAssocID="{99D816F2-8DB5-465F-9965-03C694C49F95}" presName="space" presStyleCnt="0"/>
      <dgm:spPr/>
    </dgm:pt>
    <dgm:pt modelId="{81788F58-8616-4A0D-8AAA-5413B0226F51}" type="pres">
      <dgm:prSet presAssocID="{C53DFA25-8FDB-4099-A683-8F7A3578695C}" presName="composite" presStyleCnt="0"/>
      <dgm:spPr/>
    </dgm:pt>
    <dgm:pt modelId="{D5027045-2970-4E22-98DB-E5527C8258D5}" type="pres">
      <dgm:prSet presAssocID="{C53DFA25-8FDB-4099-A683-8F7A3578695C}" presName="parTx" presStyleLbl="alignNode1" presStyleIdx="2" presStyleCnt="3">
        <dgm:presLayoutVars>
          <dgm:chMax val="0"/>
          <dgm:chPref val="0"/>
          <dgm:bulletEnabled val="1"/>
        </dgm:presLayoutVars>
      </dgm:prSet>
      <dgm:spPr/>
      <dgm:t>
        <a:bodyPr/>
        <a:lstStyle/>
        <a:p>
          <a:endParaRPr lang="en-GB"/>
        </a:p>
      </dgm:t>
    </dgm:pt>
    <dgm:pt modelId="{4EC8EB99-7487-41F8-9EF1-E026C5E56C4C}" type="pres">
      <dgm:prSet presAssocID="{C53DFA25-8FDB-4099-A683-8F7A3578695C}" presName="desTx" presStyleLbl="alignAccFollowNode1" presStyleIdx="2" presStyleCnt="3">
        <dgm:presLayoutVars>
          <dgm:bulletEnabled val="1"/>
        </dgm:presLayoutVars>
      </dgm:prSet>
      <dgm:spPr/>
      <dgm:t>
        <a:bodyPr/>
        <a:lstStyle/>
        <a:p>
          <a:endParaRPr lang="en-GB"/>
        </a:p>
      </dgm:t>
    </dgm:pt>
  </dgm:ptLst>
  <dgm:cxnLst>
    <dgm:cxn modelId="{BEF80326-8C50-6B4A-89A3-370DD6C7CC23}" type="presOf" srcId="{B9A776A1-A726-4E77-A616-FC547E13384E}" destId="{4EC8EB99-7487-41F8-9EF1-E026C5E56C4C}" srcOrd="0" destOrd="0" presId="urn:microsoft.com/office/officeart/2005/8/layout/hList1"/>
    <dgm:cxn modelId="{F9BD738F-AD0C-994C-8033-AB0BB1FA1E0E}" type="presOf" srcId="{3C724143-8DAF-476C-8AE5-535CAAE5097E}" destId="{8E8322B8-8B2A-4690-9DAB-8C99C7FFF441}" srcOrd="0" destOrd="0" presId="urn:microsoft.com/office/officeart/2005/8/layout/hList1"/>
    <dgm:cxn modelId="{9C16F633-2A9C-1047-A07A-2A2E5F86501B}" type="presOf" srcId="{7AC1178A-D6E6-4335-A866-9CA004B0BC03}" destId="{4EC8EB99-7487-41F8-9EF1-E026C5E56C4C}" srcOrd="0" destOrd="4" presId="urn:microsoft.com/office/officeart/2005/8/layout/hList1"/>
    <dgm:cxn modelId="{167F1590-51E6-44C2-A5C9-9AD3C54F6EA5}" srcId="{C53DFA25-8FDB-4099-A683-8F7A3578695C}" destId="{DD6F37BC-B77C-4226-BDCA-E610B43E00F5}" srcOrd="2" destOrd="0" parTransId="{E1064AAD-4245-49C9-BDF1-46AF4BA4630E}" sibTransId="{B18DBEBC-5109-401D-938F-7D40C487459C}"/>
    <dgm:cxn modelId="{D2EE4BDA-A8E9-4E8C-A297-5D0A64513133}" srcId="{C53DFA25-8FDB-4099-A683-8F7A3578695C}" destId="{7AC1178A-D6E6-4335-A866-9CA004B0BC03}" srcOrd="4" destOrd="0" parTransId="{6A64F37D-E591-4C6C-8C04-84B7F512FD54}" sibTransId="{B553AF47-2513-4BE1-9880-261987595C66}"/>
    <dgm:cxn modelId="{005C40B2-9ADB-4877-89F4-87867D6E2BD4}" srcId="{C2E6DF1F-8841-4FD9-A0EA-2D89A334F6DE}" destId="{C53DFA25-8FDB-4099-A683-8F7A3578695C}" srcOrd="2" destOrd="0" parTransId="{153158D9-B3E8-40EE-8E73-589D9227F091}" sibTransId="{6DF5D6C1-C6C0-46E9-8EF4-51C9763D61BF}"/>
    <dgm:cxn modelId="{30AC5320-721B-824B-87C8-469363FA4C8E}" type="presOf" srcId="{A015FF39-D005-47F3-98D8-82CF988ED46C}" destId="{B3063730-2128-4BE7-8B9F-9A31E76FCF64}" srcOrd="0" destOrd="0" presId="urn:microsoft.com/office/officeart/2005/8/layout/hList1"/>
    <dgm:cxn modelId="{DB2679F3-64A6-4AF6-AD38-F7655BFB53DE}" srcId="{C53DFA25-8FDB-4099-A683-8F7A3578695C}" destId="{83CD5C77-CFB5-4951-B6E1-232CC1E6F104}" srcOrd="6" destOrd="0" parTransId="{62F02569-9F63-4762-AD9B-34DC553D8217}" sibTransId="{1145C644-47F8-4773-AC66-4CF259720158}"/>
    <dgm:cxn modelId="{CCCC9F2F-A1E3-104E-AB98-E4B790FD35A9}" type="presOf" srcId="{C53DFA25-8FDB-4099-A683-8F7A3578695C}" destId="{D5027045-2970-4E22-98DB-E5527C8258D5}" srcOrd="0" destOrd="0" presId="urn:microsoft.com/office/officeart/2005/8/layout/hList1"/>
    <dgm:cxn modelId="{1F521154-D588-4241-B54D-F6E7A14117DD}" srcId="{C53DFA25-8FDB-4099-A683-8F7A3578695C}" destId="{B9A776A1-A726-4E77-A616-FC547E13384E}" srcOrd="0" destOrd="0" parTransId="{51D92438-01B8-4E08-8EBB-402392BFB7CB}" sibTransId="{F4BAB41F-8C7F-4FFA-AED9-88F96EBD7E5A}"/>
    <dgm:cxn modelId="{26D0E842-41ED-BD4A-A104-BE767549CAC8}" type="presOf" srcId="{B4531780-0BAC-41A3-8E96-842744B044E1}" destId="{8E8322B8-8B2A-4690-9DAB-8C99C7FFF441}" srcOrd="0" destOrd="5" presId="urn:microsoft.com/office/officeart/2005/8/layout/hList1"/>
    <dgm:cxn modelId="{C0B6C06A-7E45-4349-9F49-B137A64A5E62}" srcId="{21E092CB-812D-48A0-A914-9A79D86A9E65}" destId="{2CC44888-78E8-451B-A9C0-94CE2809D236}" srcOrd="3" destOrd="0" parTransId="{79C889DB-1375-4C14-BE61-1D1405DD6D7E}" sibTransId="{CF7D8EDA-4E83-446D-B25B-69602B296CFA}"/>
    <dgm:cxn modelId="{F5CF4D39-33D9-BD49-9A03-A77F30CCBD94}" type="presOf" srcId="{21CCD9CD-A273-4CDB-83BC-10CF20F0D727}" destId="{4EC8EB99-7487-41F8-9EF1-E026C5E56C4C}" srcOrd="0" destOrd="1" presId="urn:microsoft.com/office/officeart/2005/8/layout/hList1"/>
    <dgm:cxn modelId="{297AD606-0EA8-48CD-A304-6F004440D777}" srcId="{21E092CB-812D-48A0-A914-9A79D86A9E65}" destId="{5FB761E2-213A-4C95-9065-FB22CBF65DC4}" srcOrd="2" destOrd="0" parTransId="{2DC67E00-88F5-40C9-B3DE-EB8EF079D0D1}" sibTransId="{0C822FD5-6AEA-4382-B7B0-FCDE29FB0599}"/>
    <dgm:cxn modelId="{68C8DB5D-6FCE-4EE0-AA09-52FDF5FA0D3D}" srcId="{1BF1ECB7-CBD2-4EA5-8F5A-25742248A919}" destId="{3C724143-8DAF-476C-8AE5-535CAAE5097E}" srcOrd="0" destOrd="0" parTransId="{B950AFB4-8A3E-4383-B223-033ABB37E393}" sibTransId="{DAB8813A-66B0-4298-AB58-8129F18E68EB}"/>
    <dgm:cxn modelId="{2F13E497-9D32-4D3C-9E68-182D12FC622B}" srcId="{21E092CB-812D-48A0-A914-9A79D86A9E65}" destId="{961C2B8B-B4D0-41F0-BF25-C8B3014AF90B}" srcOrd="4" destOrd="0" parTransId="{D19D652C-0ED6-493D-9EAC-3CDDCD96DC15}" sibTransId="{5C9AEF96-1B56-4294-8D05-8960FF392EDD}"/>
    <dgm:cxn modelId="{3E0B5422-EEDE-2446-AB0C-FFFF83938BC0}" type="presOf" srcId="{D86BD50B-565C-4448-8F59-8D9679275271}" destId="{4EC8EB99-7487-41F8-9EF1-E026C5E56C4C}" srcOrd="0" destOrd="5" presId="urn:microsoft.com/office/officeart/2005/8/layout/hList1"/>
    <dgm:cxn modelId="{46730400-19A4-4E82-9638-BF93D729667D}" srcId="{C2E6DF1F-8841-4FD9-A0EA-2D89A334F6DE}" destId="{1BF1ECB7-CBD2-4EA5-8F5A-25742248A919}" srcOrd="1" destOrd="0" parTransId="{1DE20E08-C4F0-41D8-BA70-B0AA264C56A1}" sibTransId="{99D816F2-8DB5-465F-9965-03C694C49F95}"/>
    <dgm:cxn modelId="{27E30D52-4590-4D1F-A103-B2F0DC303706}" srcId="{C53DFA25-8FDB-4099-A683-8F7A3578695C}" destId="{21CCD9CD-A273-4CDB-83BC-10CF20F0D727}" srcOrd="1" destOrd="0" parTransId="{52D64E89-4F81-470B-B757-8A79FE41F5BB}" sibTransId="{B0FAA0DD-CCD0-4E77-BA3D-C06EF1EB8FC3}"/>
    <dgm:cxn modelId="{92DF520A-DACF-8E4E-ABE0-921633936F7B}" type="presOf" srcId="{961C2B8B-B4D0-41F0-BF25-C8B3014AF90B}" destId="{B3063730-2128-4BE7-8B9F-9A31E76FCF64}" srcOrd="0" destOrd="4" presId="urn:microsoft.com/office/officeart/2005/8/layout/hList1"/>
    <dgm:cxn modelId="{2D3A8E5B-B46B-DF4A-95B1-0358923DDF3C}" type="presOf" srcId="{221AB2C6-D4A6-44C1-AA69-C120E45DCECA}" destId="{8E8322B8-8B2A-4690-9DAB-8C99C7FFF441}" srcOrd="0" destOrd="2" presId="urn:microsoft.com/office/officeart/2005/8/layout/hList1"/>
    <dgm:cxn modelId="{B6812D09-4F84-4B30-B801-50FE7FDD08EA}" srcId="{1BF1ECB7-CBD2-4EA5-8F5A-25742248A919}" destId="{83865A1B-3659-434F-B7C8-DC343C0CCF88}" srcOrd="1" destOrd="0" parTransId="{525C86F4-CF3E-4F3B-B7A5-FCDB0F0251EE}" sibTransId="{165C4497-CF04-4B1F-887E-BF452A08A524}"/>
    <dgm:cxn modelId="{63DA3ECC-B3F2-B549-8702-8C46266EA3DA}" type="presOf" srcId="{7B4BF900-AF21-4B3A-AE4A-4148D5063FFE}" destId="{B3063730-2128-4BE7-8B9F-9A31E76FCF64}" srcOrd="0" destOrd="1" presId="urn:microsoft.com/office/officeart/2005/8/layout/hList1"/>
    <dgm:cxn modelId="{DF3C0961-B428-3942-BA3D-BA78B5531B3B}" type="presOf" srcId="{DD6F37BC-B77C-4226-BDCA-E610B43E00F5}" destId="{4EC8EB99-7487-41F8-9EF1-E026C5E56C4C}" srcOrd="0" destOrd="2" presId="urn:microsoft.com/office/officeart/2005/8/layout/hList1"/>
    <dgm:cxn modelId="{67D4C0E0-0324-4F64-B2D7-B52355AB041F}" srcId="{C53DFA25-8FDB-4099-A683-8F7A3578695C}" destId="{FB1F83A4-9224-411A-AD05-E8D46D2CBB49}" srcOrd="3" destOrd="0" parTransId="{295BF9DF-3306-4B14-8719-68041FD7635E}" sibTransId="{4581D49B-0151-4C97-8193-55E7B6E98471}"/>
    <dgm:cxn modelId="{45C69E0A-C411-1146-87FC-D8242B91CFE2}" type="presOf" srcId="{5FB761E2-213A-4C95-9065-FB22CBF65DC4}" destId="{B3063730-2128-4BE7-8B9F-9A31E76FCF64}" srcOrd="0" destOrd="2" presId="urn:microsoft.com/office/officeart/2005/8/layout/hList1"/>
    <dgm:cxn modelId="{AAC7DE85-AB2F-449A-9381-6D1D0A255D8C}" srcId="{21E092CB-812D-48A0-A914-9A79D86A9E65}" destId="{A015FF39-D005-47F3-98D8-82CF988ED46C}" srcOrd="0" destOrd="0" parTransId="{DC5F156E-4F57-44AB-8EAD-50F645439BAF}" sibTransId="{2F242306-4061-4C7E-A4A7-79CF7A12BF56}"/>
    <dgm:cxn modelId="{0E07CE9B-54CB-4A58-A6DE-3947146E1712}" srcId="{1BF1ECB7-CBD2-4EA5-8F5A-25742248A919}" destId="{EE972A5C-5CA7-4B2C-8BF2-B2748B00CDC6}" srcOrd="3" destOrd="0" parTransId="{BEE80950-84B1-4122-B9BC-E1EDDCDAD832}" sibTransId="{21A8D513-8D3D-45D7-8EAB-137FB37125A9}"/>
    <dgm:cxn modelId="{73570283-3FBE-4EA9-ABEB-70891BCD91C0}" srcId="{1BF1ECB7-CBD2-4EA5-8F5A-25742248A919}" destId="{2BC8ED24-B22E-43B4-B94A-8AB2F84EA901}" srcOrd="4" destOrd="0" parTransId="{B6CA4613-F497-4190-974B-A6E23DE8DEBB}" sibTransId="{3BDDDA76-75CC-4A73-B97A-53E33CA89C7F}"/>
    <dgm:cxn modelId="{B48745E0-E737-A342-A40B-27D0BAB20AB9}" type="presOf" srcId="{2BC8ED24-B22E-43B4-B94A-8AB2F84EA901}" destId="{8E8322B8-8B2A-4690-9DAB-8C99C7FFF441}" srcOrd="0" destOrd="4" presId="urn:microsoft.com/office/officeart/2005/8/layout/hList1"/>
    <dgm:cxn modelId="{807A4438-9F07-8542-9BF0-BC3634B3577C}" type="presOf" srcId="{EE972A5C-5CA7-4B2C-8BF2-B2748B00CDC6}" destId="{8E8322B8-8B2A-4690-9DAB-8C99C7FFF441}" srcOrd="0" destOrd="3" presId="urn:microsoft.com/office/officeart/2005/8/layout/hList1"/>
    <dgm:cxn modelId="{CDDC315A-A4B3-4E9B-BA52-24DE2AFED1B1}" srcId="{21E092CB-812D-48A0-A914-9A79D86A9E65}" destId="{7B4BF900-AF21-4B3A-AE4A-4148D5063FFE}" srcOrd="1" destOrd="0" parTransId="{641D739D-A696-4389-BE71-10601D74A65E}" sibTransId="{E272C231-70F3-46D4-9D5C-C6BED03FE9BD}"/>
    <dgm:cxn modelId="{56EDADBE-7C67-4FBB-8F6C-2E0BD37BD4C7}" srcId="{C2E6DF1F-8841-4FD9-A0EA-2D89A334F6DE}" destId="{21E092CB-812D-48A0-A914-9A79D86A9E65}" srcOrd="0" destOrd="0" parTransId="{1F659155-1DEC-424E-ACF8-D471690FB645}" sibTransId="{45D659D2-4BC4-401D-88F5-4A4609A4F035}"/>
    <dgm:cxn modelId="{4FBABB4D-3724-7E46-9E88-B8E14808FF9E}" type="presOf" srcId="{FB1F83A4-9224-411A-AD05-E8D46D2CBB49}" destId="{4EC8EB99-7487-41F8-9EF1-E026C5E56C4C}" srcOrd="0" destOrd="3" presId="urn:microsoft.com/office/officeart/2005/8/layout/hList1"/>
    <dgm:cxn modelId="{CB743B14-BCD4-47C5-B371-77EF1C6677BD}" srcId="{1BF1ECB7-CBD2-4EA5-8F5A-25742248A919}" destId="{221AB2C6-D4A6-44C1-AA69-C120E45DCECA}" srcOrd="2" destOrd="0" parTransId="{05DF5AC2-B7CC-412D-896C-A60B4FDBD9DF}" sibTransId="{3DA27558-4332-4501-9B93-9204FB4357D4}"/>
    <dgm:cxn modelId="{65BF210D-F46D-A343-8003-5A503CB6833D}" type="presOf" srcId="{C2E6DF1F-8841-4FD9-A0EA-2D89A334F6DE}" destId="{99A22D61-FF2B-4D85-A21F-663925D708ED}" srcOrd="0" destOrd="0" presId="urn:microsoft.com/office/officeart/2005/8/layout/hList1"/>
    <dgm:cxn modelId="{40B56B90-CE82-AE42-9378-3C6C85036551}" type="presOf" srcId="{83865A1B-3659-434F-B7C8-DC343C0CCF88}" destId="{8E8322B8-8B2A-4690-9DAB-8C99C7FFF441}" srcOrd="0" destOrd="1" presId="urn:microsoft.com/office/officeart/2005/8/layout/hList1"/>
    <dgm:cxn modelId="{9465146A-8C15-41DF-9335-EBF7043FBA4B}" srcId="{C53DFA25-8FDB-4099-A683-8F7A3578695C}" destId="{D86BD50B-565C-4448-8F59-8D9679275271}" srcOrd="5" destOrd="0" parTransId="{9517BD48-3430-419A-AB8F-44E4034CB230}" sibTransId="{3D51F999-13F5-40BC-8FD0-EA23855D3A22}"/>
    <dgm:cxn modelId="{C65B260D-8E17-AA4B-ADA4-4725D9CF8615}" type="presOf" srcId="{83CD5C77-CFB5-4951-B6E1-232CC1E6F104}" destId="{4EC8EB99-7487-41F8-9EF1-E026C5E56C4C}" srcOrd="0" destOrd="6" presId="urn:microsoft.com/office/officeart/2005/8/layout/hList1"/>
    <dgm:cxn modelId="{B88BB1FC-1DAC-7044-97CB-3B7BCC196BF2}" type="presOf" srcId="{1BF1ECB7-CBD2-4EA5-8F5A-25742248A919}" destId="{86B65E41-F7C1-42B6-B145-57D4767C9A72}" srcOrd="0" destOrd="0" presId="urn:microsoft.com/office/officeart/2005/8/layout/hList1"/>
    <dgm:cxn modelId="{3D6F1CF5-174E-4148-835D-BFEF266B33D0}" type="presOf" srcId="{21E092CB-812D-48A0-A914-9A79D86A9E65}" destId="{B617DDED-02DB-48A1-8ACB-E1F7EAA78F3E}" srcOrd="0" destOrd="0" presId="urn:microsoft.com/office/officeart/2005/8/layout/hList1"/>
    <dgm:cxn modelId="{C4D9B6B0-1A1F-4EE7-9BC7-338576C9D0D2}" srcId="{1BF1ECB7-CBD2-4EA5-8F5A-25742248A919}" destId="{B4531780-0BAC-41A3-8E96-842744B044E1}" srcOrd="5" destOrd="0" parTransId="{6F4B11C8-AEC6-4C7D-B596-A79B89621F9E}" sibTransId="{7E8F5C3F-0A16-4A98-BB39-44865F7B8F84}"/>
    <dgm:cxn modelId="{E568A762-E3F1-D64C-96CC-3E9F386E5B05}" type="presOf" srcId="{2CC44888-78E8-451B-A9C0-94CE2809D236}" destId="{B3063730-2128-4BE7-8B9F-9A31E76FCF64}" srcOrd="0" destOrd="3" presId="urn:microsoft.com/office/officeart/2005/8/layout/hList1"/>
    <dgm:cxn modelId="{FCCEBFDE-4E1A-104B-9C67-670A2C205175}" type="presParOf" srcId="{99A22D61-FF2B-4D85-A21F-663925D708ED}" destId="{004019EB-088C-4ACA-8508-CCA071D90DE7}" srcOrd="0" destOrd="0" presId="urn:microsoft.com/office/officeart/2005/8/layout/hList1"/>
    <dgm:cxn modelId="{D5C8A2D5-F6F7-A14A-A829-986680E7A9D6}" type="presParOf" srcId="{004019EB-088C-4ACA-8508-CCA071D90DE7}" destId="{B617DDED-02DB-48A1-8ACB-E1F7EAA78F3E}" srcOrd="0" destOrd="0" presId="urn:microsoft.com/office/officeart/2005/8/layout/hList1"/>
    <dgm:cxn modelId="{9D00D781-10A4-D040-965C-83C90622AF39}" type="presParOf" srcId="{004019EB-088C-4ACA-8508-CCA071D90DE7}" destId="{B3063730-2128-4BE7-8B9F-9A31E76FCF64}" srcOrd="1" destOrd="0" presId="urn:microsoft.com/office/officeart/2005/8/layout/hList1"/>
    <dgm:cxn modelId="{C7469D3F-82FC-2F41-9434-DA555BAB3DA4}" type="presParOf" srcId="{99A22D61-FF2B-4D85-A21F-663925D708ED}" destId="{3111CD96-399E-4E17-8F23-9ED9A958E413}" srcOrd="1" destOrd="0" presId="urn:microsoft.com/office/officeart/2005/8/layout/hList1"/>
    <dgm:cxn modelId="{2A7ED581-6FD6-0F4D-9EE1-3298B8FD4D30}" type="presParOf" srcId="{99A22D61-FF2B-4D85-A21F-663925D708ED}" destId="{B8BB7C8F-6024-48CD-9E94-8B50085DF01E}" srcOrd="2" destOrd="0" presId="urn:microsoft.com/office/officeart/2005/8/layout/hList1"/>
    <dgm:cxn modelId="{3BA59362-FC38-D242-8122-F873B965DCFA}" type="presParOf" srcId="{B8BB7C8F-6024-48CD-9E94-8B50085DF01E}" destId="{86B65E41-F7C1-42B6-B145-57D4767C9A72}" srcOrd="0" destOrd="0" presId="urn:microsoft.com/office/officeart/2005/8/layout/hList1"/>
    <dgm:cxn modelId="{477406A3-4DD1-1A48-9BD1-E3EFD5544158}" type="presParOf" srcId="{B8BB7C8F-6024-48CD-9E94-8B50085DF01E}" destId="{8E8322B8-8B2A-4690-9DAB-8C99C7FFF441}" srcOrd="1" destOrd="0" presId="urn:microsoft.com/office/officeart/2005/8/layout/hList1"/>
    <dgm:cxn modelId="{46CC8A69-4496-4449-A2EB-384BF6134C7D}" type="presParOf" srcId="{99A22D61-FF2B-4D85-A21F-663925D708ED}" destId="{829DAE49-E206-4C11-AFF5-B929F5D153AE}" srcOrd="3" destOrd="0" presId="urn:microsoft.com/office/officeart/2005/8/layout/hList1"/>
    <dgm:cxn modelId="{7F812133-37C4-184D-A6F1-381198AC63D6}" type="presParOf" srcId="{99A22D61-FF2B-4D85-A21F-663925D708ED}" destId="{81788F58-8616-4A0D-8AAA-5413B0226F51}" srcOrd="4" destOrd="0" presId="urn:microsoft.com/office/officeart/2005/8/layout/hList1"/>
    <dgm:cxn modelId="{A465A85E-D84E-1744-AF92-1231B115A828}" type="presParOf" srcId="{81788F58-8616-4A0D-8AAA-5413B0226F51}" destId="{D5027045-2970-4E22-98DB-E5527C8258D5}" srcOrd="0" destOrd="0" presId="urn:microsoft.com/office/officeart/2005/8/layout/hList1"/>
    <dgm:cxn modelId="{F23112D0-77B0-9A44-8F37-B3B4B85C4D4A}" type="presParOf" srcId="{81788F58-8616-4A0D-8AAA-5413B0226F51}" destId="{4EC8EB99-7487-41F8-9EF1-E026C5E56C4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2F0F4D-8C0C-B446-A95E-C8B3891AAF79}" type="datetimeFigureOut">
              <a:rPr lang="en-GB" smtClean="0"/>
              <a:t>03/02/2023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E08464-40BC-4A4C-A671-691FEBAE21CE}" type="slidenum">
              <a:rPr lang="en-GB" smtClean="0"/>
              <a:t>‹#›</a:t>
            </a:fld>
            <a:endParaRPr lang="en-GB" dirty="0"/>
          </a:p>
        </p:txBody>
      </p:sp>
    </p:spTree>
    <p:extLst>
      <p:ext uri="{BB962C8B-B14F-4D97-AF65-F5344CB8AC3E}">
        <p14:creationId xmlns:p14="http://schemas.microsoft.com/office/powerpoint/2010/main" val="1161741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Civility saves lives</a:t>
            </a:r>
            <a:r>
              <a:rPr lang="en-GB" b="1" baseline="0" dirty="0"/>
              <a:t> </a:t>
            </a:r>
            <a:r>
              <a:rPr lang="en-GB" baseline="0" dirty="0"/>
              <a:t>– this starter pack has been designed in collaboration with NHS Greater Glasgow and Clyde and NHS Lanarkshire and Dr Chris Turner – lead for Civility Saves Lives. </a:t>
            </a:r>
          </a:p>
          <a:p>
            <a:endParaRPr lang="en-GB" baseline="0" dirty="0"/>
          </a:p>
          <a:p>
            <a:r>
              <a:rPr lang="en-GB" baseline="0" dirty="0"/>
              <a:t>The aim of the starter pack is to raise the awareness of how behaviours impact on our abilities and cognitive function. </a:t>
            </a:r>
          </a:p>
          <a:p>
            <a:endParaRPr lang="en-GB" baseline="0" dirty="0"/>
          </a:p>
          <a:p>
            <a:r>
              <a:rPr lang="en-GB" baseline="0" dirty="0"/>
              <a:t>The slides define civility, looks at the impact of rudeness within all healthcare workers on the recipient, witnesses, patients and relatives. </a:t>
            </a:r>
          </a:p>
          <a:p>
            <a:endParaRPr lang="en-GB" baseline="0" dirty="0"/>
          </a:p>
          <a:p>
            <a:r>
              <a:rPr lang="en-GB" baseline="0" dirty="0"/>
              <a:t>At the end the slides outline further work within the Board. </a:t>
            </a:r>
          </a:p>
          <a:p>
            <a:endParaRPr lang="en-GB" baseline="0" dirty="0"/>
          </a:p>
        </p:txBody>
      </p:sp>
      <p:sp>
        <p:nvSpPr>
          <p:cNvPr id="4" name="Slide Number Placeholder 3"/>
          <p:cNvSpPr>
            <a:spLocks noGrp="1"/>
          </p:cNvSpPr>
          <p:nvPr>
            <p:ph type="sldNum" sz="quarter" idx="10"/>
          </p:nvPr>
        </p:nvSpPr>
        <p:spPr/>
        <p:txBody>
          <a:bodyPr/>
          <a:lstStyle/>
          <a:p>
            <a:fld id="{85E08464-40BC-4A4C-A671-691FEBAE21CE}" type="slidenum">
              <a:rPr lang="en-GB" smtClean="0"/>
              <a:t>1</a:t>
            </a:fld>
            <a:endParaRPr lang="en-GB" dirty="0"/>
          </a:p>
        </p:txBody>
      </p:sp>
    </p:spTree>
    <p:extLst>
      <p:ext uri="{BB962C8B-B14F-4D97-AF65-F5344CB8AC3E}">
        <p14:creationId xmlns:p14="http://schemas.microsoft.com/office/powerpoint/2010/main" val="57636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issue – organisational</a:t>
            </a:r>
            <a:r>
              <a:rPr lang="en-GB" baseline="0" dirty="0"/>
              <a:t> risk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price of incivility.  Porath C, Pearson C. Harv Bus Rev. 2013 Jan-Feb;91(1-2):114-21, 146</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https://thepsychologist.bps.org.uk/volume-24/edition-7/how-rudeness-takes-its-toll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10</a:t>
            </a:fld>
            <a:endParaRPr lang="en-GB" dirty="0"/>
          </a:p>
        </p:txBody>
      </p:sp>
    </p:spTree>
    <p:extLst>
      <p:ext uri="{BB962C8B-B14F-4D97-AF65-F5344CB8AC3E}">
        <p14:creationId xmlns:p14="http://schemas.microsoft.com/office/powerpoint/2010/main" val="47904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A common response from staff when talking about the importance of civility is that it doesn’t affect them, they can still do their job ok.</a:t>
            </a:r>
          </a:p>
          <a:p>
            <a:endParaRPr lang="en-GB" b="0" dirty="0"/>
          </a:p>
          <a:p>
            <a:r>
              <a:rPr lang="en-GB" b="0" dirty="0"/>
              <a:t>This study shows that whether we realise it or not it does affect them/us.</a:t>
            </a:r>
          </a:p>
          <a:p>
            <a:endParaRPr lang="en-GB" b="0" dirty="0"/>
          </a:p>
          <a:p>
            <a:r>
              <a:rPr lang="en-GB" b="0" dirty="0"/>
              <a:t>It decreases our performance markedly and we don’t even realise it.</a:t>
            </a:r>
          </a:p>
          <a:p>
            <a:endParaRPr lang="en-GB" b="0" dirty="0"/>
          </a:p>
          <a:p>
            <a:r>
              <a:rPr lang="en-GB" b="0" dirty="0"/>
              <a:t>Of interest in this study is that the incivility displayed was ‘mild’ and not all were aware of the impact as the self reported scores were not as different as the actual scores. </a:t>
            </a:r>
          </a:p>
          <a:p>
            <a:endParaRPr lang="en-GB" b="0" dirty="0"/>
          </a:p>
          <a:p>
            <a:r>
              <a:rPr lang="en-GB" b="1" dirty="0"/>
              <a:t>https://qualitysafety.bmj.com/content/28/9/750 - </a:t>
            </a:r>
            <a:r>
              <a:rPr lang="en-GB" sz="1200" b="1" i="0" u="none" strike="noStrike" kern="1200" dirty="0">
                <a:solidFill>
                  <a:schemeClr val="tx1"/>
                </a:solidFill>
                <a:effectLst/>
                <a:latin typeface="+mn-lt"/>
                <a:ea typeface="+mn-ea"/>
                <a:cs typeface="+mn-cs"/>
              </a:rPr>
              <a:t>Exposure to incivility hinders clinical performance in a simulated operative crisis</a:t>
            </a:r>
            <a:endParaRPr lang="en-GB" b="1" dirty="0"/>
          </a:p>
        </p:txBody>
      </p:sp>
      <p:sp>
        <p:nvSpPr>
          <p:cNvPr id="4" name="Slide Number Placeholder 3"/>
          <p:cNvSpPr>
            <a:spLocks noGrp="1"/>
          </p:cNvSpPr>
          <p:nvPr>
            <p:ph type="sldNum" sz="quarter" idx="10"/>
          </p:nvPr>
        </p:nvSpPr>
        <p:spPr/>
        <p:txBody>
          <a:bodyPr/>
          <a:lstStyle/>
          <a:p>
            <a:fld id="{85E08464-40BC-4A4C-A671-691FEBAE21CE}" type="slidenum">
              <a:rPr lang="en-GB" smtClean="0"/>
              <a:t>11</a:t>
            </a:fld>
            <a:endParaRPr lang="en-GB" dirty="0"/>
          </a:p>
        </p:txBody>
      </p:sp>
    </p:spTree>
    <p:extLst>
      <p:ext uri="{BB962C8B-B14F-4D97-AF65-F5344CB8AC3E}">
        <p14:creationId xmlns:p14="http://schemas.microsoft.com/office/powerpoint/2010/main" val="200050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discussion if appropriate </a:t>
            </a:r>
          </a:p>
        </p:txBody>
      </p:sp>
      <p:sp>
        <p:nvSpPr>
          <p:cNvPr id="4" name="Slide Number Placeholder 3"/>
          <p:cNvSpPr>
            <a:spLocks noGrp="1"/>
          </p:cNvSpPr>
          <p:nvPr>
            <p:ph type="sldNum" sz="quarter" idx="5"/>
          </p:nvPr>
        </p:nvSpPr>
        <p:spPr/>
        <p:txBody>
          <a:bodyPr/>
          <a:lstStyle/>
          <a:p>
            <a:fld id="{85E08464-40BC-4A4C-A671-691FEBAE21CE}" type="slidenum">
              <a:rPr lang="en-GB" smtClean="0"/>
              <a:t>12</a:t>
            </a:fld>
            <a:endParaRPr lang="en-GB" dirty="0"/>
          </a:p>
        </p:txBody>
      </p:sp>
    </p:spTree>
    <p:extLst>
      <p:ext uri="{BB962C8B-B14F-4D97-AF65-F5344CB8AC3E}">
        <p14:creationId xmlns:p14="http://schemas.microsoft.com/office/powerpoint/2010/main" val="636379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200" dirty="0"/>
              <a:t>Some assumptions </a:t>
            </a:r>
          </a:p>
          <a:p>
            <a:pPr lvl="1"/>
            <a:r>
              <a:rPr lang="en-GB" sz="2800" dirty="0"/>
              <a:t>Everyone comes to work aiming to do a good job</a:t>
            </a:r>
          </a:p>
          <a:p>
            <a:pPr lvl="1"/>
            <a:r>
              <a:rPr lang="en-GB" sz="2800" dirty="0"/>
              <a:t>All competent clinicians / managers </a:t>
            </a:r>
          </a:p>
          <a:p>
            <a:pPr lvl="1"/>
            <a:endParaRPr lang="en-GB" sz="2800" dirty="0"/>
          </a:p>
          <a:p>
            <a:r>
              <a:rPr lang="en-GB" sz="3200" dirty="0"/>
              <a:t>What makes the difference</a:t>
            </a:r>
          </a:p>
          <a:p>
            <a:endParaRPr lang="en-GB" sz="3200" dirty="0"/>
          </a:p>
          <a:p>
            <a:r>
              <a:rPr lang="en-GB" sz="3200" dirty="0"/>
              <a:t>Why do we perform below our norm – is it all about process?</a:t>
            </a:r>
          </a:p>
          <a:p>
            <a:endParaRPr lang="en-GB" sz="3200" dirty="0"/>
          </a:p>
          <a:p>
            <a:r>
              <a:rPr lang="en-GB" sz="3200" dirty="0"/>
              <a:t>If only everyone did what they were supposed to ……..</a:t>
            </a:r>
          </a:p>
          <a:p>
            <a:endParaRPr lang="en-GB" sz="3200" dirty="0"/>
          </a:p>
          <a:p>
            <a:r>
              <a:rPr lang="en-GB" sz="3200" dirty="0"/>
              <a:t>Competent people – </a:t>
            </a:r>
          </a:p>
          <a:p>
            <a:pPr lvl="1"/>
            <a:r>
              <a:rPr lang="en-GB" sz="3000" dirty="0"/>
              <a:t>why do we not do what we should do </a:t>
            </a:r>
          </a:p>
          <a:p>
            <a:endParaRPr lang="en-GB" sz="3200" dirty="0"/>
          </a:p>
          <a:p>
            <a:r>
              <a:rPr lang="en-GB" sz="3200" dirty="0"/>
              <a:t>Process occurs within an environment  -</a:t>
            </a:r>
          </a:p>
          <a:p>
            <a:pPr lvl="1"/>
            <a:r>
              <a:rPr lang="en-GB" sz="3000" dirty="0"/>
              <a:t>it is this environment which impacts on our performance</a:t>
            </a:r>
          </a:p>
          <a:p>
            <a:endParaRPr lang="en-GB" sz="3200" dirty="0"/>
          </a:p>
          <a:p>
            <a:r>
              <a:rPr lang="en-GB" sz="3200" dirty="0"/>
              <a:t>In the moment when someone is rude – you are less than you</a:t>
            </a:r>
          </a:p>
          <a:p>
            <a:endParaRPr lang="en-GB" sz="3200" dirty="0"/>
          </a:p>
          <a:p>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13</a:t>
            </a:fld>
            <a:endParaRPr lang="en-GB" dirty="0"/>
          </a:p>
        </p:txBody>
      </p:sp>
    </p:spTree>
    <p:extLst>
      <p:ext uri="{BB962C8B-B14F-4D97-AF65-F5344CB8AC3E}">
        <p14:creationId xmlns:p14="http://schemas.microsoft.com/office/powerpoint/2010/main" val="51984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Summary of impact </a:t>
            </a:r>
          </a:p>
        </p:txBody>
      </p:sp>
      <p:sp>
        <p:nvSpPr>
          <p:cNvPr id="4" name="Slide Number Placeholder 3"/>
          <p:cNvSpPr>
            <a:spLocks noGrp="1"/>
          </p:cNvSpPr>
          <p:nvPr>
            <p:ph type="sldNum" sz="quarter" idx="10"/>
          </p:nvPr>
        </p:nvSpPr>
        <p:spPr/>
        <p:txBody>
          <a:bodyPr/>
          <a:lstStyle/>
          <a:p>
            <a:fld id="{85E08464-40BC-4A4C-A671-691FEBAE21CE}" type="slidenum">
              <a:rPr lang="en-GB" smtClean="0"/>
              <a:t>14</a:t>
            </a:fld>
            <a:endParaRPr lang="en-GB" dirty="0"/>
          </a:p>
        </p:txBody>
      </p:sp>
    </p:spTree>
    <p:extLst>
      <p:ext uri="{BB962C8B-B14F-4D97-AF65-F5344CB8AC3E}">
        <p14:creationId xmlns:p14="http://schemas.microsoft.com/office/powerpoint/2010/main" val="58309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15</a:t>
            </a:fld>
            <a:endParaRPr lang="en-GB" dirty="0"/>
          </a:p>
        </p:txBody>
      </p:sp>
    </p:spTree>
    <p:extLst>
      <p:ext uri="{BB962C8B-B14F-4D97-AF65-F5344CB8AC3E}">
        <p14:creationId xmlns:p14="http://schemas.microsoft.com/office/powerpoint/2010/main" val="133261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6356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 of the pack </a:t>
            </a:r>
          </a:p>
        </p:txBody>
      </p:sp>
      <p:sp>
        <p:nvSpPr>
          <p:cNvPr id="4" name="Slide Number Placeholder 3"/>
          <p:cNvSpPr>
            <a:spLocks noGrp="1"/>
          </p:cNvSpPr>
          <p:nvPr>
            <p:ph type="sldNum" sz="quarter" idx="5"/>
          </p:nvPr>
        </p:nvSpPr>
        <p:spPr/>
        <p:txBody>
          <a:bodyPr/>
          <a:lstStyle/>
          <a:p>
            <a:fld id="{85E08464-40BC-4A4C-A671-691FEBAE21CE}" type="slidenum">
              <a:rPr lang="en-GB" smtClean="0"/>
              <a:t>2</a:t>
            </a:fld>
            <a:endParaRPr lang="en-GB" dirty="0"/>
          </a:p>
        </p:txBody>
      </p:sp>
    </p:spTree>
    <p:extLst>
      <p:ext uri="{BB962C8B-B14F-4D97-AF65-F5344CB8AC3E}">
        <p14:creationId xmlns:p14="http://schemas.microsoft.com/office/powerpoint/2010/main" val="311292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 of civility</a:t>
            </a:r>
          </a:p>
          <a:p>
            <a:r>
              <a:rPr lang="en-GB" dirty="0"/>
              <a:t>Healthcare often has complex</a:t>
            </a:r>
            <a:r>
              <a:rPr lang="en-GB" baseline="0" dirty="0"/>
              <a:t> and complicated interactions. Being aware of how rudeness affects individuals, hopefully decreases undermining and bullying behaviours. </a:t>
            </a:r>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3</a:t>
            </a:fld>
            <a:endParaRPr lang="en-GB" dirty="0"/>
          </a:p>
        </p:txBody>
      </p:sp>
    </p:spTree>
    <p:extLst>
      <p:ext uri="{BB962C8B-B14F-4D97-AF65-F5344CB8AC3E}">
        <p14:creationId xmlns:p14="http://schemas.microsoft.com/office/powerpoint/2010/main" val="785875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There is a spectrum of unprofessional behaviours.</a:t>
            </a:r>
          </a:p>
          <a:p>
            <a:r>
              <a:rPr lang="en-GB" baseline="0" dirty="0"/>
              <a:t>Civility saves lives works at the end of the spectrum where behaviours may be found to be rude and offensive but would probably not involve formal procedures. </a:t>
            </a:r>
            <a:endParaRPr lang="en-GB" dirty="0"/>
          </a:p>
          <a:p>
            <a:endParaRPr lang="en-GB" dirty="0"/>
          </a:p>
        </p:txBody>
      </p:sp>
      <p:sp>
        <p:nvSpPr>
          <p:cNvPr id="4" name="Slide Number Placeholder 3"/>
          <p:cNvSpPr>
            <a:spLocks noGrp="1"/>
          </p:cNvSpPr>
          <p:nvPr>
            <p:ph type="sldNum" sz="quarter" idx="10"/>
          </p:nvPr>
        </p:nvSpPr>
        <p:spPr/>
        <p:txBody>
          <a:bodyPr/>
          <a:lstStyle/>
          <a:p>
            <a:fld id="{F94D9386-122A-40C4-B521-1290356C18D3}" type="slidenum">
              <a:rPr lang="en-GB" smtClean="0"/>
              <a:t>4</a:t>
            </a:fld>
            <a:endParaRPr lang="en-GB" dirty="0"/>
          </a:p>
        </p:txBody>
      </p:sp>
    </p:spTree>
    <p:extLst>
      <p:ext uri="{BB962C8B-B14F-4D97-AF65-F5344CB8AC3E}">
        <p14:creationId xmlns:p14="http://schemas.microsoft.com/office/powerpoint/2010/main" val="154792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is ideal for reflection and discussion</a:t>
            </a:r>
            <a:r>
              <a:rPr lang="en-GB" baseline="0" dirty="0"/>
              <a:t> amongst the group. Plan a bit of time for discussion at this point. </a:t>
            </a:r>
            <a:endParaRPr lang="en-GB" dirty="0"/>
          </a:p>
          <a:p>
            <a:endParaRPr lang="en-GB" baseline="0" dirty="0"/>
          </a:p>
          <a:p>
            <a:r>
              <a:rPr lang="en-GB" baseline="0" dirty="0"/>
              <a:t>Reflecting on how rudeness and incivility affected the individual but also what situation led an individual to be uncivil towards a colleague. </a:t>
            </a:r>
          </a:p>
          <a:p>
            <a:endParaRPr lang="en-GB" baseline="0" dirty="0"/>
          </a:p>
          <a:p>
            <a:r>
              <a:rPr lang="en-GB" baseline="0" dirty="0"/>
              <a:t>When presenting the starter pack slide set this is an excellent slide to ask the audience to reflect on how they felt if they experienced rudeness, witnessed rudeness or were rude to others. </a:t>
            </a:r>
          </a:p>
          <a:p>
            <a:endParaRPr lang="en-GB" baseline="0" dirty="0"/>
          </a:p>
        </p:txBody>
      </p:sp>
      <p:sp>
        <p:nvSpPr>
          <p:cNvPr id="4" name="Slide Number Placeholder 3"/>
          <p:cNvSpPr>
            <a:spLocks noGrp="1"/>
          </p:cNvSpPr>
          <p:nvPr>
            <p:ph type="sldNum" sz="quarter" idx="10"/>
          </p:nvPr>
        </p:nvSpPr>
        <p:spPr/>
        <p:txBody>
          <a:bodyPr/>
          <a:lstStyle/>
          <a:p>
            <a:fld id="{85E08464-40BC-4A4C-A671-691FEBAE21CE}" type="slidenum">
              <a:rPr lang="en-GB" smtClean="0"/>
              <a:t>5</a:t>
            </a:fld>
            <a:endParaRPr lang="en-GB" dirty="0"/>
          </a:p>
        </p:txBody>
      </p:sp>
    </p:spTree>
    <p:extLst>
      <p:ext uri="{BB962C8B-B14F-4D97-AF65-F5344CB8AC3E}">
        <p14:creationId xmlns:p14="http://schemas.microsoft.com/office/powerpoint/2010/main" val="600610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to take the presenter into the next part of the presentation – why negative behaviours do matter. </a:t>
            </a:r>
          </a:p>
        </p:txBody>
      </p:sp>
      <p:sp>
        <p:nvSpPr>
          <p:cNvPr id="4" name="Slide Number Placeholder 3"/>
          <p:cNvSpPr>
            <a:spLocks noGrp="1"/>
          </p:cNvSpPr>
          <p:nvPr>
            <p:ph type="sldNum" sz="quarter" idx="5"/>
          </p:nvPr>
        </p:nvSpPr>
        <p:spPr/>
        <p:txBody>
          <a:bodyPr/>
          <a:lstStyle/>
          <a:p>
            <a:fld id="{85E08464-40BC-4A4C-A671-691FEBAE21CE}" type="slidenum">
              <a:rPr lang="en-GB" smtClean="0"/>
              <a:t>6</a:t>
            </a:fld>
            <a:endParaRPr lang="en-GB" dirty="0"/>
          </a:p>
        </p:txBody>
      </p:sp>
    </p:spTree>
    <p:extLst>
      <p:ext uri="{BB962C8B-B14F-4D97-AF65-F5344CB8AC3E}">
        <p14:creationId xmlns:p14="http://schemas.microsoft.com/office/powerpoint/2010/main" val="4072028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Negative behaviours do matter </a:t>
            </a:r>
          </a:p>
          <a:p>
            <a:endParaRPr lang="en-GB" dirty="0"/>
          </a:p>
          <a:p>
            <a:r>
              <a:rPr lang="en-GB" dirty="0"/>
              <a:t>As the recipient – the following may occur</a:t>
            </a:r>
          </a:p>
          <a:p>
            <a:r>
              <a:rPr lang="en-GB" dirty="0"/>
              <a:t>80%</a:t>
            </a:r>
            <a:r>
              <a:rPr lang="en-GB" baseline="0" dirty="0"/>
              <a:t>  lose time worrying</a:t>
            </a:r>
          </a:p>
          <a:p>
            <a:r>
              <a:rPr lang="en-GB" baseline="0" dirty="0"/>
              <a:t>78% reduce their commitment to work</a:t>
            </a:r>
          </a:p>
          <a:p>
            <a:r>
              <a:rPr lang="en-GB" baseline="0" dirty="0"/>
              <a:t>63% lose time avoiding the offender</a:t>
            </a:r>
          </a:p>
          <a:p>
            <a:r>
              <a:rPr lang="en-GB" baseline="0" dirty="0"/>
              <a:t>48% reduce their time at work</a:t>
            </a:r>
          </a:p>
          <a:p>
            <a:r>
              <a:rPr lang="en-GB" baseline="0" dirty="0"/>
              <a:t>38% reduce the quality of their work</a:t>
            </a:r>
          </a:p>
          <a:p>
            <a:r>
              <a:rPr lang="en-GB" baseline="0" dirty="0"/>
              <a:t>25% take it out on others</a:t>
            </a:r>
          </a:p>
          <a:p>
            <a:r>
              <a:rPr lang="en-GB" baseline="0" dirty="0"/>
              <a:t>12% leave</a:t>
            </a:r>
          </a:p>
          <a:p>
            <a:endParaRPr lang="en-GB" baseline="0" dirty="0"/>
          </a:p>
          <a:p>
            <a:r>
              <a:rPr lang="en-GB" b="1" dirty="0"/>
              <a:t>The price of incivility.  Porath C, Pearson C. Harv Bus Rev. 2013 Jan-Feb;91(1-2):114-21, 146</a:t>
            </a:r>
            <a:r>
              <a:rPr lang="en-GB" dirty="0"/>
              <a:t>.</a:t>
            </a:r>
          </a:p>
        </p:txBody>
      </p:sp>
      <p:sp>
        <p:nvSpPr>
          <p:cNvPr id="4" name="Slide Number Placeholder 3"/>
          <p:cNvSpPr>
            <a:spLocks noGrp="1"/>
          </p:cNvSpPr>
          <p:nvPr>
            <p:ph type="sldNum" sz="quarter" idx="10"/>
          </p:nvPr>
        </p:nvSpPr>
        <p:spPr/>
        <p:txBody>
          <a:bodyPr/>
          <a:lstStyle/>
          <a:p>
            <a:fld id="{85E08464-40BC-4A4C-A671-691FEBAE21CE}" type="slidenum">
              <a:rPr lang="en-GB" smtClean="0"/>
              <a:t>7</a:t>
            </a:fld>
            <a:endParaRPr lang="en-GB" dirty="0"/>
          </a:p>
        </p:txBody>
      </p:sp>
    </p:spTree>
    <p:extLst>
      <p:ext uri="{BB962C8B-B14F-4D97-AF65-F5344CB8AC3E}">
        <p14:creationId xmlns:p14="http://schemas.microsoft.com/office/powerpoint/2010/main" val="1798115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a:t>
            </a:r>
            <a:r>
              <a:rPr lang="en-GB" baseline="0" dirty="0"/>
              <a:t> message – patient safety issue.</a:t>
            </a:r>
          </a:p>
          <a:p>
            <a:endParaRPr lang="en-GB" baseline="0" dirty="0"/>
          </a:p>
          <a:p>
            <a:r>
              <a:rPr lang="en-GB" sz="1800" b="1" dirty="0"/>
              <a:t>https://thepsychologist.bps.org.uk/volume-24/edition-7/how-rudeness-takes-its-toll</a:t>
            </a:r>
          </a:p>
          <a:p>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8</a:t>
            </a:fld>
            <a:endParaRPr lang="en-GB" dirty="0"/>
          </a:p>
        </p:txBody>
      </p:sp>
    </p:spTree>
    <p:extLst>
      <p:ext uri="{BB962C8B-B14F-4D97-AF65-F5344CB8AC3E}">
        <p14:creationId xmlns:p14="http://schemas.microsoft.com/office/powerpoint/2010/main" val="86402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Rudeness</a:t>
            </a:r>
            <a:r>
              <a:rPr lang="en-GB" baseline="0" dirty="0"/>
              <a:t> affects the onlookers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Porath C, Erez A. Overlooked but not untouched. How rudeness reduces onlookers’ performance on routine and creative tasks. Organ Behav Hum Decis Process 2009;109:29-44.</a:t>
            </a:r>
            <a:endParaRPr lang="en-GB" sz="1200" b="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E08464-40BC-4A4C-A671-691FEBAE21CE}" type="slidenum">
              <a:rPr lang="en-GB" smtClean="0"/>
              <a:t>9</a:t>
            </a:fld>
            <a:endParaRPr lang="en-GB" dirty="0"/>
          </a:p>
        </p:txBody>
      </p:sp>
    </p:spTree>
    <p:extLst>
      <p:ext uri="{BB962C8B-B14F-4D97-AF65-F5344CB8AC3E}">
        <p14:creationId xmlns:p14="http://schemas.microsoft.com/office/powerpoint/2010/main" val="70939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4BCA0C-4090-DA4F-933D-247CBABE7236}" type="datetime1">
              <a:rPr lang="en-GB" smtClean="0"/>
              <a:t>03/02/2023</a:t>
            </a:fld>
            <a:endParaRPr lang="en-US" dirty="0"/>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96AAED-EB71-044E-916E-50B046DB5BC5}" type="datetime1">
              <a:rPr lang="en-GB" smtClean="0"/>
              <a:t>03/02/2023</a:t>
            </a:fld>
            <a:endParaRPr lang="en-US" dirty="0"/>
          </a:p>
        </p:txBody>
      </p:sp>
      <p:sp>
        <p:nvSpPr>
          <p:cNvPr id="8" name="Footer Placeholder 7"/>
          <p:cNvSpPr>
            <a:spLocks noGrp="1"/>
          </p:cNvSpPr>
          <p:nvPr>
            <p:ph type="ftr" sz="quarter" idx="11"/>
          </p:nvPr>
        </p:nvSpPr>
        <p:spPr/>
        <p:txBody>
          <a:bodyPr/>
          <a:lstStyle/>
          <a:p>
            <a:r>
              <a:rPr lang="da-DK" dirty="0"/>
              <a:t>NHSGGC Civility Saves Lives Starter Pack</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A618A9-A001-D24E-A5D4-0301821B120B}" type="datetime1">
              <a:rPr lang="en-GB" smtClean="0"/>
              <a:t>03/02/2023</a:t>
            </a:fld>
            <a:endParaRPr lang="en-US" dirty="0"/>
          </a:p>
        </p:txBody>
      </p:sp>
      <p:sp>
        <p:nvSpPr>
          <p:cNvPr id="8" name="Footer Placeholder 7"/>
          <p:cNvSpPr>
            <a:spLocks noGrp="1"/>
          </p:cNvSpPr>
          <p:nvPr>
            <p:ph type="ftr" sz="quarter" idx="11"/>
          </p:nvPr>
        </p:nvSpPr>
        <p:spPr/>
        <p:txBody>
          <a:bodyPr/>
          <a:lstStyle/>
          <a:p>
            <a:r>
              <a:rPr lang="da-DK" dirty="0"/>
              <a:t>NHSGGC Civility Saves Lives Starter Pack</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60E9B5-64BB-8544-89CE-6708AD961876}" type="datetime1">
              <a:rPr lang="en-GB" smtClean="0"/>
              <a:t>03/02/2023</a:t>
            </a:fld>
            <a:endParaRPr lang="en-US" dirty="0"/>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576495-2DBA-1C4C-BB5D-E6EF87FE470E}" type="datetime1">
              <a:rPr lang="en-GB" smtClean="0"/>
              <a:t>03/02/2023</a:t>
            </a:fld>
            <a:endParaRPr lang="en-US" dirty="0"/>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5390098-2F25-CF41-8737-0305E98EABD6}" type="datetime1">
              <a:rPr lang="en-GB" smtClean="0"/>
              <a:t>03/02/2023</a:t>
            </a:fld>
            <a:endParaRPr lang="en-US" dirty="0"/>
          </a:p>
        </p:txBody>
      </p:sp>
      <p:sp>
        <p:nvSpPr>
          <p:cNvPr id="9" name="Footer Placeholder 8"/>
          <p:cNvSpPr>
            <a:spLocks noGrp="1"/>
          </p:cNvSpPr>
          <p:nvPr>
            <p:ph type="ftr" sz="quarter" idx="11"/>
          </p:nvPr>
        </p:nvSpPr>
        <p:spPr/>
        <p:txBody>
          <a:bodyPr/>
          <a:lstStyle/>
          <a:p>
            <a:r>
              <a:rPr lang="da-DK" dirty="0"/>
              <a:t>NHSGGC Civility Saves Lives Starter Pack</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3894AFDB-3BE0-C749-B658-E324A88D5EA8}" type="datetime1">
              <a:rPr lang="en-GB" smtClean="0"/>
              <a:t>03/02/2023</a:t>
            </a:fld>
            <a:endParaRPr lang="en-US" dirty="0"/>
          </a:p>
        </p:txBody>
      </p:sp>
      <p:sp>
        <p:nvSpPr>
          <p:cNvPr id="11" name="Footer Placeholder 10"/>
          <p:cNvSpPr>
            <a:spLocks noGrp="1"/>
          </p:cNvSpPr>
          <p:nvPr>
            <p:ph type="ftr" sz="quarter" idx="11"/>
          </p:nvPr>
        </p:nvSpPr>
        <p:spPr/>
        <p:txBody>
          <a:bodyPr/>
          <a:lstStyle/>
          <a:p>
            <a:r>
              <a:rPr lang="da-DK" dirty="0"/>
              <a:t>NHSGGC Civility Saves Lives Starter Pack</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798D880-C450-184B-B48B-0FB145924A90}" type="datetime1">
              <a:rPr lang="en-GB" smtClean="0"/>
              <a:t>03/02/2023</a:t>
            </a:fld>
            <a:endParaRPr lang="en-US" dirty="0"/>
          </a:p>
        </p:txBody>
      </p:sp>
      <p:sp>
        <p:nvSpPr>
          <p:cNvPr id="7" name="Footer Placeholder 6"/>
          <p:cNvSpPr>
            <a:spLocks noGrp="1"/>
          </p:cNvSpPr>
          <p:nvPr>
            <p:ph type="ftr" sz="quarter" idx="11"/>
          </p:nvPr>
        </p:nvSpPr>
        <p:spPr/>
        <p:txBody>
          <a:bodyPr/>
          <a:lstStyle/>
          <a:p>
            <a:r>
              <a:rPr lang="da-DK" dirty="0"/>
              <a:t>NHSGGC Civility Saves Lives Starter Pack</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CB1ECA-91FA-DC4C-A1E6-3D99613171C9}" type="datetime1">
              <a:rPr lang="en-GB" smtClean="0"/>
              <a:t>03/02/2023</a:t>
            </a:fld>
            <a:endParaRPr lang="en-US" dirty="0"/>
          </a:p>
        </p:txBody>
      </p:sp>
      <p:sp>
        <p:nvSpPr>
          <p:cNvPr id="6" name="Footer Placeholder 5"/>
          <p:cNvSpPr>
            <a:spLocks noGrp="1"/>
          </p:cNvSpPr>
          <p:nvPr>
            <p:ph type="ftr" sz="quarter" idx="11"/>
          </p:nvPr>
        </p:nvSpPr>
        <p:spPr/>
        <p:txBody>
          <a:bodyPr/>
          <a:lstStyle/>
          <a:p>
            <a:r>
              <a:rPr lang="da-DK" dirty="0"/>
              <a:t>NHSGGC Civility Saves Lives Starter Pack</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80354741-7DDC-7D43-BFAD-23E6CC8F7368}" type="datetime1">
              <a:rPr lang="en-GB" smtClean="0"/>
              <a:t>03/02/2023</a:t>
            </a:fld>
            <a:endParaRPr lang="en-US" dirty="0"/>
          </a:p>
        </p:txBody>
      </p:sp>
      <p:sp>
        <p:nvSpPr>
          <p:cNvPr id="9" name="Footer Placeholder 8"/>
          <p:cNvSpPr>
            <a:spLocks noGrp="1"/>
          </p:cNvSpPr>
          <p:nvPr>
            <p:ph type="ftr" sz="quarter" idx="11"/>
          </p:nvPr>
        </p:nvSpPr>
        <p:spPr/>
        <p:txBody>
          <a:bodyPr/>
          <a:lstStyle/>
          <a:p>
            <a:r>
              <a:rPr lang="da-DK" dirty="0"/>
              <a:t>NHSGGC Civility Saves Lives Starter Pack</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DBB1CB8-CFA7-5340-808A-BDCE19907239}" type="datetime1">
              <a:rPr lang="en-GB" smtClean="0"/>
              <a:t>03/02/2023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da-DK" dirty="0"/>
              <a:t>NHSGGC Civility Saves Lives Starter Pack</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273FB0C4-D8DF-FD4C-91B7-6577E5CB35DA}" type="datetime1">
              <a:rPr lang="en-GB" smtClean="0"/>
              <a:t>03/02/2023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da-DK" dirty="0"/>
              <a:t>NHSGGC Civility Saves Lives Starter Pack</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 xmlns:a16="http://schemas.microsoft.com/office/drawing/2014/main" id="{20A9CA88-93EB-4DC0-A00D-64E6AB7A08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 xmlns:a16="http://schemas.microsoft.com/office/drawing/2014/main" id="{DE84C1AD-30A9-4EF6-A8E1-7484242EF8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591C300D-966A-464B-8B48-3E7FDAE944FD}"/>
              </a:ext>
            </a:extLst>
          </p:cNvPr>
          <p:cNvSpPr>
            <a:spLocks noGrp="1"/>
          </p:cNvSpPr>
          <p:nvPr>
            <p:ph type="ctrTitle"/>
          </p:nvPr>
        </p:nvSpPr>
        <p:spPr>
          <a:xfrm>
            <a:off x="394548" y="2664310"/>
            <a:ext cx="6763845" cy="1124712"/>
          </a:xfrm>
        </p:spPr>
        <p:txBody>
          <a:bodyPr>
            <a:normAutofit/>
          </a:bodyPr>
          <a:lstStyle/>
          <a:p>
            <a:r>
              <a:rPr lang="en-GB" sz="6600" b="1" dirty="0">
                <a:ln w="15875">
                  <a:solidFill>
                    <a:srgbClr val="FFFFFF"/>
                  </a:solidFill>
                </a:ln>
                <a:solidFill>
                  <a:schemeClr val="bg1"/>
                </a:solidFill>
              </a:rPr>
              <a:t>Civility Saves Lives</a:t>
            </a:r>
          </a:p>
        </p:txBody>
      </p:sp>
      <p:pic>
        <p:nvPicPr>
          <p:cNvPr id="7" name="Picture 6" descr="A close up of a logo&#10;&#10;Description automatically generated">
            <a:extLst>
              <a:ext uri="{FF2B5EF4-FFF2-40B4-BE49-F238E27FC236}">
                <a16:creationId xmlns="" xmlns:a16="http://schemas.microsoft.com/office/drawing/2014/main" id="{CE701BDB-C2A0-044F-AB3B-483608FCC849}"/>
              </a:ext>
            </a:extLst>
          </p:cNvPr>
          <p:cNvPicPr>
            <a:picLocks noChangeAspect="1"/>
          </p:cNvPicPr>
          <p:nvPr/>
        </p:nvPicPr>
        <p:blipFill rotWithShape="1">
          <a:blip r:embed="rId3"/>
          <a:srcRect r="2" b="9451"/>
          <a:stretch/>
        </p:blipFill>
        <p:spPr>
          <a:xfrm>
            <a:off x="8084123" y="1097291"/>
            <a:ext cx="2773857" cy="2878797"/>
          </a:xfrm>
          <a:prstGeom prst="rect">
            <a:avLst/>
          </a:prstGeom>
        </p:spPr>
      </p:pic>
      <p:sp>
        <p:nvSpPr>
          <p:cNvPr id="41" name="Rectangle 40">
            <a:extLst>
              <a:ext uri="{FF2B5EF4-FFF2-40B4-BE49-F238E27FC236}">
                <a16:creationId xmlns="" xmlns:a16="http://schemas.microsoft.com/office/drawing/2014/main" id="{086E571C-8A2B-4F37-B155-9C5DF0ACAF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ooter Placeholder 4"/>
          <p:cNvSpPr>
            <a:spLocks noGrp="1"/>
          </p:cNvSpPr>
          <p:nvPr>
            <p:ph type="ftr" sz="quarter" idx="11"/>
          </p:nvPr>
        </p:nvSpPr>
        <p:spPr>
          <a:xfrm>
            <a:off x="3869268" y="6356350"/>
            <a:ext cx="5911517" cy="365125"/>
          </a:xfrm>
        </p:spPr>
        <p:txBody>
          <a:bodyPr>
            <a:normAutofit/>
          </a:bodyPr>
          <a:lstStyle/>
          <a:p>
            <a:pPr>
              <a:spcAft>
                <a:spcPts val="600"/>
              </a:spcAft>
            </a:pPr>
            <a:r>
              <a:rPr lang="da-DK" dirty="0"/>
              <a:t>NHSGGC Civility Saves Lives Starter Pack</a:t>
            </a:r>
            <a:endParaRPr lang="en-US" dirty="0"/>
          </a:p>
        </p:txBody>
      </p:sp>
      <p:pic>
        <p:nvPicPr>
          <p:cNvPr id="6" name="Picture 5"/>
          <p:cNvPicPr>
            <a:picLocks noChangeAspect="1"/>
          </p:cNvPicPr>
          <p:nvPr/>
        </p:nvPicPr>
        <p:blipFill rotWithShape="1">
          <a:blip r:embed="rId4"/>
          <a:srcRect l="1503" r="2101" b="5"/>
          <a:stretch/>
        </p:blipFill>
        <p:spPr>
          <a:xfrm>
            <a:off x="8724050" y="4497838"/>
            <a:ext cx="1519055" cy="1575771"/>
          </a:xfrm>
          <a:prstGeom prst="rect">
            <a:avLst/>
          </a:prstGeom>
        </p:spPr>
      </p:pic>
      <p:sp>
        <p:nvSpPr>
          <p:cNvPr id="10" name="TextBox 9">
            <a:extLst>
              <a:ext uri="{FF2B5EF4-FFF2-40B4-BE49-F238E27FC236}">
                <a16:creationId xmlns="" xmlns:a16="http://schemas.microsoft.com/office/drawing/2014/main" id="{9A36DE4B-360F-6449-8FB1-DD1E28D4A88B}"/>
              </a:ext>
            </a:extLst>
          </p:cNvPr>
          <p:cNvSpPr txBox="1"/>
          <p:nvPr/>
        </p:nvSpPr>
        <p:spPr>
          <a:xfrm>
            <a:off x="8825345" y="4378036"/>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 xmlns:a16="http://schemas.microsoft.com/office/drawing/2014/main" id="{01D275D8-B1FD-E14A-9616-85DAE3A5F76A}"/>
              </a:ext>
            </a:extLst>
          </p:cNvPr>
          <p:cNvSpPr txBox="1"/>
          <p:nvPr/>
        </p:nvSpPr>
        <p:spPr>
          <a:xfrm>
            <a:off x="11263745" y="4391891"/>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11941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a:t>
            </a:r>
            <a:br>
              <a:rPr lang="en-GB" dirty="0"/>
            </a:br>
            <a:r>
              <a:rPr lang="en-GB" dirty="0"/>
              <a:t/>
            </a:r>
            <a:br>
              <a:rPr lang="en-GB" dirty="0"/>
            </a:br>
            <a:r>
              <a:rPr lang="en-GB" dirty="0"/>
              <a:t>Patients / Relatives</a:t>
            </a:r>
          </a:p>
        </p:txBody>
      </p:sp>
      <p:sp>
        <p:nvSpPr>
          <p:cNvPr id="3" name="Content Placeholder 2"/>
          <p:cNvSpPr>
            <a:spLocks noGrp="1"/>
          </p:cNvSpPr>
          <p:nvPr>
            <p:ph idx="1"/>
          </p:nvPr>
        </p:nvSpPr>
        <p:spPr/>
        <p:txBody>
          <a:bodyPr/>
          <a:lstStyle/>
          <a:p>
            <a:r>
              <a:rPr lang="en-GB" sz="3200" dirty="0"/>
              <a:t>75% less supportive of the organisation</a:t>
            </a:r>
          </a:p>
          <a:p>
            <a:endParaRPr lang="en-GB" sz="3200" dirty="0"/>
          </a:p>
          <a:p>
            <a:r>
              <a:rPr lang="en-GB" sz="3200" dirty="0"/>
              <a:t>66% feel anxious dealing with the staff</a:t>
            </a:r>
          </a:p>
          <a:p>
            <a:endParaRPr lang="en-GB" sz="3200" dirty="0"/>
          </a:p>
          <a:p>
            <a:pPr marL="0" indent="0" algn="ctr">
              <a:buNone/>
            </a:pPr>
            <a:r>
              <a:rPr lang="en-GB" sz="3200" b="1" dirty="0"/>
              <a:t>Organisational reputational risk</a:t>
            </a:r>
            <a:endParaRPr lang="en-GB" b="1" dirty="0"/>
          </a:p>
        </p:txBody>
      </p:sp>
      <p:sp>
        <p:nvSpPr>
          <p:cNvPr id="4" name="Footer Placeholder 3"/>
          <p:cNvSpPr>
            <a:spLocks noGrp="1"/>
          </p:cNvSpPr>
          <p:nvPr>
            <p:ph type="ftr" sz="quarter" idx="11"/>
          </p:nvPr>
        </p:nvSpPr>
        <p:spPr/>
        <p:txBody>
          <a:bodyPr/>
          <a:lstStyle/>
          <a:p>
            <a:r>
              <a:rPr lang="da-DK" dirty="0"/>
              <a:t>NHSGGC Civility Saves Lives Starter Pack</a:t>
            </a:r>
            <a:endParaRPr lang="en-US" dirty="0"/>
          </a:p>
        </p:txBody>
      </p:sp>
      <p:pic>
        <p:nvPicPr>
          <p:cNvPr id="5" name="Picture 4" descr="A close up of a logo&#10;&#10;Description automatically generated">
            <a:extLst>
              <a:ext uri="{FF2B5EF4-FFF2-40B4-BE49-F238E27FC236}">
                <a16:creationId xmlns="" xmlns:a16="http://schemas.microsoft.com/office/drawing/2014/main" id="{601D99EF-3ADC-F64D-96CA-F31430D2649F}"/>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197144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A35CBD63-8F8F-47DC-9CE7-159E6161D87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4">
            <a:extLst>
              <a:ext uri="{FF2B5EF4-FFF2-40B4-BE49-F238E27FC236}">
                <a16:creationId xmlns="" xmlns:a16="http://schemas.microsoft.com/office/drawing/2014/main" id="{CA0E3486-FD49-4921-B4F4-E5BB5C88AC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15045" y="2523146"/>
            <a:ext cx="2947482" cy="1038177"/>
          </a:xfrm>
        </p:spPr>
        <p:txBody>
          <a:bodyPr anchor="b">
            <a:noAutofit/>
          </a:bodyPr>
          <a:lstStyle/>
          <a:p>
            <a:r>
              <a:rPr lang="en-GB" dirty="0"/>
              <a:t>Are we all affected?</a:t>
            </a:r>
          </a:p>
        </p:txBody>
      </p:sp>
      <p:pic>
        <p:nvPicPr>
          <p:cNvPr id="6" name="Content Placeholder 5" descr="A screenshot of a cell phone&#10;&#10;Description automatically generated">
            <a:extLst>
              <a:ext uri="{FF2B5EF4-FFF2-40B4-BE49-F238E27FC236}">
                <a16:creationId xmlns="" xmlns:a16="http://schemas.microsoft.com/office/drawing/2014/main" id="{98364C09-2D47-EA4E-8108-5020DEA63A08}"/>
              </a:ext>
            </a:extLst>
          </p:cNvPr>
          <p:cNvPicPr>
            <a:picLocks noChangeAspect="1"/>
          </p:cNvPicPr>
          <p:nvPr/>
        </p:nvPicPr>
        <p:blipFill>
          <a:blip r:embed="rId3"/>
          <a:stretch>
            <a:fillRect/>
          </a:stretch>
        </p:blipFill>
        <p:spPr>
          <a:xfrm>
            <a:off x="4059935" y="1547677"/>
            <a:ext cx="7491363" cy="3745681"/>
          </a:xfrm>
          <a:prstGeom prst="rect">
            <a:avLst/>
          </a:prstGeom>
        </p:spPr>
      </p:pic>
      <p:sp>
        <p:nvSpPr>
          <p:cNvPr id="27" name="Rectangle 16">
            <a:extLst>
              <a:ext uri="{FF2B5EF4-FFF2-40B4-BE49-F238E27FC236}">
                <a16:creationId xmlns="" xmlns:a16="http://schemas.microsoft.com/office/drawing/2014/main" id="{83B4A72C-2924-4CE2-8674-7E02E182ED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p:cNvSpPr>
            <a:spLocks noGrp="1"/>
          </p:cNvSpPr>
          <p:nvPr>
            <p:ph type="ftr" sz="quarter" idx="11"/>
          </p:nvPr>
        </p:nvSpPr>
        <p:spPr>
          <a:xfrm>
            <a:off x="3869268" y="6356350"/>
            <a:ext cx="5911517" cy="365125"/>
          </a:xfrm>
        </p:spPr>
        <p:txBody>
          <a:bodyPr>
            <a:normAutofit/>
          </a:bodyPr>
          <a:lstStyle/>
          <a:p>
            <a:pPr>
              <a:spcAft>
                <a:spcPts val="600"/>
              </a:spcAft>
            </a:pPr>
            <a:r>
              <a:rPr lang="da-DK" dirty="0"/>
              <a:t>NHSGGC Civility Saves Lives Starter Pack</a:t>
            </a:r>
            <a:endParaRPr lang="en-US" dirty="0"/>
          </a:p>
        </p:txBody>
      </p:sp>
      <p:pic>
        <p:nvPicPr>
          <p:cNvPr id="25" name="Picture 24" descr="A close up of a logo&#10;&#10;Description automatically generated">
            <a:extLst>
              <a:ext uri="{FF2B5EF4-FFF2-40B4-BE49-F238E27FC236}">
                <a16:creationId xmlns="" xmlns:a16="http://schemas.microsoft.com/office/drawing/2014/main" id="{F2487C9D-06C9-B745-A0C1-D81ACF69A25F}"/>
              </a:ext>
            </a:extLst>
          </p:cNvPr>
          <p:cNvPicPr>
            <a:picLocks noChangeAspect="1"/>
          </p:cNvPicPr>
          <p:nvPr/>
        </p:nvPicPr>
        <p:blipFill>
          <a:blip r:embed="rId4"/>
          <a:stretch>
            <a:fillRect/>
          </a:stretch>
        </p:blipFill>
        <p:spPr>
          <a:xfrm>
            <a:off x="0" y="0"/>
            <a:ext cx="639085" cy="731855"/>
          </a:xfrm>
          <a:prstGeom prst="rect">
            <a:avLst/>
          </a:prstGeom>
        </p:spPr>
      </p:pic>
    </p:spTree>
    <p:extLst>
      <p:ext uri="{BB962C8B-B14F-4D97-AF65-F5344CB8AC3E}">
        <p14:creationId xmlns:p14="http://schemas.microsoft.com/office/powerpoint/2010/main" val="113144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Performance</a:t>
            </a:r>
          </a:p>
        </p:txBody>
      </p:sp>
      <p:sp>
        <p:nvSpPr>
          <p:cNvPr id="3" name="Content Placeholder 2"/>
          <p:cNvSpPr>
            <a:spLocks noGrp="1"/>
          </p:cNvSpPr>
          <p:nvPr>
            <p:ph idx="1"/>
          </p:nvPr>
        </p:nvSpPr>
        <p:spPr>
          <a:xfrm>
            <a:off x="3673097" y="864108"/>
            <a:ext cx="8276095" cy="5120640"/>
          </a:xfrm>
        </p:spPr>
        <p:txBody>
          <a:bodyPr/>
          <a:lstStyle/>
          <a:p>
            <a:pPr marL="0" indent="0" algn="ctr">
              <a:buNone/>
            </a:pPr>
            <a:r>
              <a:rPr lang="en-GB" sz="4800" b="1" dirty="0"/>
              <a:t>Single biggest factor in how we perform is how we treat each other</a:t>
            </a:r>
          </a:p>
          <a:p>
            <a:endParaRPr lang="en-GB" dirty="0"/>
          </a:p>
        </p:txBody>
      </p:sp>
      <p:sp>
        <p:nvSpPr>
          <p:cNvPr id="4" name="Footer Placeholder 3"/>
          <p:cNvSpPr>
            <a:spLocks noGrp="1"/>
          </p:cNvSpPr>
          <p:nvPr>
            <p:ph type="ftr" sz="quarter" idx="11"/>
          </p:nvPr>
        </p:nvSpPr>
        <p:spPr/>
        <p:txBody>
          <a:bodyPr/>
          <a:lstStyle/>
          <a:p>
            <a:r>
              <a:rPr lang="da-DK" dirty="0"/>
              <a:t>NHSGGC Civility Saves Lives Starter Pack</a:t>
            </a:r>
            <a:endParaRPr lang="en-US" dirty="0"/>
          </a:p>
        </p:txBody>
      </p:sp>
      <p:pic>
        <p:nvPicPr>
          <p:cNvPr id="5" name="Picture 4" descr="A close up of a logo&#10;&#10;Description automatically generated">
            <a:extLst>
              <a:ext uri="{FF2B5EF4-FFF2-40B4-BE49-F238E27FC236}">
                <a16:creationId xmlns="" xmlns:a16="http://schemas.microsoft.com/office/drawing/2014/main" id="{87DBFE3C-1830-FA4E-AE10-73A6B36475DD}"/>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145777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548DB4-7047-D04E-B79A-3A780802D889}"/>
              </a:ext>
            </a:extLst>
          </p:cNvPr>
          <p:cNvSpPr>
            <a:spLocks noGrp="1"/>
          </p:cNvSpPr>
          <p:nvPr>
            <p:ph type="title"/>
          </p:nvPr>
        </p:nvSpPr>
        <p:spPr/>
        <p:txBody>
          <a:bodyPr/>
          <a:lstStyle/>
          <a:p>
            <a:r>
              <a:rPr lang="en-GB" dirty="0"/>
              <a:t>Evolution of incivility </a:t>
            </a:r>
          </a:p>
        </p:txBody>
      </p:sp>
      <p:pic>
        <p:nvPicPr>
          <p:cNvPr id="5" name="Content Placeholder 4">
            <a:extLst>
              <a:ext uri="{FF2B5EF4-FFF2-40B4-BE49-F238E27FC236}">
                <a16:creationId xmlns="" xmlns:a16="http://schemas.microsoft.com/office/drawing/2014/main" id="{63940273-80D8-B745-B37E-5CB05564E439}"/>
              </a:ext>
            </a:extLst>
          </p:cNvPr>
          <p:cNvPicPr>
            <a:picLocks noGrp="1" noChangeAspect="1"/>
          </p:cNvPicPr>
          <p:nvPr>
            <p:ph idx="1"/>
          </p:nvPr>
        </p:nvPicPr>
        <p:blipFill>
          <a:blip r:embed="rId3"/>
          <a:stretch>
            <a:fillRect/>
          </a:stretch>
        </p:blipFill>
        <p:spPr>
          <a:xfrm>
            <a:off x="3725168" y="642938"/>
            <a:ext cx="7867876" cy="5186362"/>
          </a:xfrm>
        </p:spPr>
      </p:pic>
      <p:sp>
        <p:nvSpPr>
          <p:cNvPr id="3" name="Footer Placeholder 2"/>
          <p:cNvSpPr>
            <a:spLocks noGrp="1"/>
          </p:cNvSpPr>
          <p:nvPr>
            <p:ph type="ftr" sz="quarter" idx="11"/>
          </p:nvPr>
        </p:nvSpPr>
        <p:spPr/>
        <p:txBody>
          <a:bodyPr/>
          <a:lstStyle/>
          <a:p>
            <a:r>
              <a:rPr lang="da-DK" dirty="0"/>
              <a:t>NHSGGC Civility Saves Lives Starter Pack</a:t>
            </a:r>
            <a:endParaRPr lang="en-US" dirty="0"/>
          </a:p>
        </p:txBody>
      </p:sp>
      <p:pic>
        <p:nvPicPr>
          <p:cNvPr id="6" name="Picture 5" descr="A close up of a logo&#10;&#10;Description automatically generated">
            <a:extLst>
              <a:ext uri="{FF2B5EF4-FFF2-40B4-BE49-F238E27FC236}">
                <a16:creationId xmlns="" xmlns:a16="http://schemas.microsoft.com/office/drawing/2014/main" id="{E6B0F771-3101-5F40-8810-814D0DFAF6D1}"/>
              </a:ext>
            </a:extLst>
          </p:cNvPr>
          <p:cNvPicPr>
            <a:picLocks noChangeAspect="1"/>
          </p:cNvPicPr>
          <p:nvPr/>
        </p:nvPicPr>
        <p:blipFill>
          <a:blip r:embed="rId4"/>
          <a:stretch>
            <a:fillRect/>
          </a:stretch>
        </p:blipFill>
        <p:spPr>
          <a:xfrm>
            <a:off x="0" y="0"/>
            <a:ext cx="639085" cy="731855"/>
          </a:xfrm>
          <a:prstGeom prst="rect">
            <a:avLst/>
          </a:prstGeom>
        </p:spPr>
      </p:pic>
    </p:spTree>
    <p:extLst>
      <p:ext uri="{BB962C8B-B14F-4D97-AF65-F5344CB8AC3E}">
        <p14:creationId xmlns:p14="http://schemas.microsoft.com/office/powerpoint/2010/main" val="98775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4825B6-2AE1-BE46-8949-DE250C2E6E85}"/>
              </a:ext>
            </a:extLst>
          </p:cNvPr>
          <p:cNvSpPr>
            <a:spLocks noGrp="1"/>
          </p:cNvSpPr>
          <p:nvPr>
            <p:ph type="title"/>
          </p:nvPr>
        </p:nvSpPr>
        <p:spPr/>
        <p:txBody>
          <a:bodyPr/>
          <a:lstStyle/>
          <a:p>
            <a:r>
              <a:rPr lang="en-GB" dirty="0"/>
              <a:t>IMPACT</a:t>
            </a:r>
            <a:br>
              <a:rPr lang="en-GB" dirty="0"/>
            </a:br>
            <a:r>
              <a:rPr lang="en-GB" dirty="0"/>
              <a:t/>
            </a:r>
            <a:br>
              <a:rPr lang="en-GB" dirty="0"/>
            </a:br>
            <a:r>
              <a:rPr lang="en-GB" dirty="0"/>
              <a:t>Summary </a:t>
            </a:r>
            <a:br>
              <a:rPr lang="en-GB" dirty="0"/>
            </a:br>
            <a:r>
              <a:rPr lang="en-GB" dirty="0"/>
              <a:t/>
            </a:r>
            <a:br>
              <a:rPr lang="en-GB" dirty="0"/>
            </a:br>
            <a:endParaRPr lang="en-GB" dirty="0"/>
          </a:p>
        </p:txBody>
      </p:sp>
      <p:pic>
        <p:nvPicPr>
          <p:cNvPr id="5" name="Content Placeholder 4">
            <a:extLst>
              <a:ext uri="{FF2B5EF4-FFF2-40B4-BE49-F238E27FC236}">
                <a16:creationId xmlns="" xmlns:a16="http://schemas.microsoft.com/office/drawing/2014/main" id="{534371D3-51F4-CC47-8B94-6CE4DE878DDC}"/>
              </a:ext>
            </a:extLst>
          </p:cNvPr>
          <p:cNvPicPr>
            <a:picLocks noGrp="1" noChangeAspect="1"/>
          </p:cNvPicPr>
          <p:nvPr>
            <p:ph idx="1"/>
          </p:nvPr>
        </p:nvPicPr>
        <p:blipFill>
          <a:blip r:embed="rId3"/>
          <a:stretch>
            <a:fillRect/>
          </a:stretch>
        </p:blipFill>
        <p:spPr>
          <a:xfrm>
            <a:off x="4683211" y="0"/>
            <a:ext cx="5585253" cy="6858000"/>
          </a:xfrm>
        </p:spPr>
      </p:pic>
      <p:sp>
        <p:nvSpPr>
          <p:cNvPr id="3" name="Footer Placeholder 2"/>
          <p:cNvSpPr>
            <a:spLocks noGrp="1"/>
          </p:cNvSpPr>
          <p:nvPr>
            <p:ph type="ftr" sz="quarter" idx="11"/>
          </p:nvPr>
        </p:nvSpPr>
        <p:spPr/>
        <p:txBody>
          <a:bodyPr/>
          <a:lstStyle/>
          <a:p>
            <a:r>
              <a:rPr lang="da-DK" dirty="0"/>
              <a:t>NHSGGC Civility Saves Lives Starter Pack</a:t>
            </a:r>
            <a:endParaRPr lang="en-US" dirty="0"/>
          </a:p>
        </p:txBody>
      </p:sp>
      <p:pic>
        <p:nvPicPr>
          <p:cNvPr id="6" name="Picture 5" descr="A close up of a logo&#10;&#10;Description automatically generated">
            <a:extLst>
              <a:ext uri="{FF2B5EF4-FFF2-40B4-BE49-F238E27FC236}">
                <a16:creationId xmlns="" xmlns:a16="http://schemas.microsoft.com/office/drawing/2014/main" id="{3C93148A-5110-324D-B6E9-0C27C42A0419}"/>
              </a:ext>
            </a:extLst>
          </p:cNvPr>
          <p:cNvPicPr>
            <a:picLocks noChangeAspect="1"/>
          </p:cNvPicPr>
          <p:nvPr/>
        </p:nvPicPr>
        <p:blipFill>
          <a:blip r:embed="rId4"/>
          <a:stretch>
            <a:fillRect/>
          </a:stretch>
        </p:blipFill>
        <p:spPr>
          <a:xfrm>
            <a:off x="0" y="0"/>
            <a:ext cx="639085" cy="731855"/>
          </a:xfrm>
          <a:prstGeom prst="rect">
            <a:avLst/>
          </a:prstGeom>
        </p:spPr>
      </p:pic>
    </p:spTree>
    <p:extLst>
      <p:ext uri="{BB962C8B-B14F-4D97-AF65-F5344CB8AC3E}">
        <p14:creationId xmlns:p14="http://schemas.microsoft.com/office/powerpoint/2010/main" val="313783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C6F1B5-963D-B349-BC61-621C7FAAD26A}"/>
              </a:ext>
            </a:extLst>
          </p:cNvPr>
          <p:cNvSpPr>
            <a:spLocks noGrp="1"/>
          </p:cNvSpPr>
          <p:nvPr>
            <p:ph type="title"/>
          </p:nvPr>
        </p:nvSpPr>
        <p:spPr/>
        <p:txBody>
          <a:bodyPr/>
          <a:lstStyle/>
          <a:p>
            <a:r>
              <a:rPr lang="en-GB" dirty="0"/>
              <a:t/>
            </a:r>
            <a:br>
              <a:rPr lang="en-GB" dirty="0"/>
            </a:br>
            <a:r>
              <a:rPr lang="en-GB" sz="4000" dirty="0"/>
              <a:t>NHSGGC - further work </a:t>
            </a:r>
            <a:r>
              <a:rPr lang="en-GB" sz="5400" dirty="0"/>
              <a:t>	</a:t>
            </a:r>
          </a:p>
        </p:txBody>
      </p:sp>
      <p:sp>
        <p:nvSpPr>
          <p:cNvPr id="3" name="Content Placeholder 2">
            <a:extLst>
              <a:ext uri="{FF2B5EF4-FFF2-40B4-BE49-F238E27FC236}">
                <a16:creationId xmlns="" xmlns:a16="http://schemas.microsoft.com/office/drawing/2014/main" id="{6972061F-7948-9C4D-A6F6-D85062820A68}"/>
              </a:ext>
            </a:extLst>
          </p:cNvPr>
          <p:cNvSpPr>
            <a:spLocks noGrp="1"/>
          </p:cNvSpPr>
          <p:nvPr>
            <p:ph idx="1"/>
          </p:nvPr>
        </p:nvSpPr>
        <p:spPr>
          <a:xfrm>
            <a:off x="3869268" y="864108"/>
            <a:ext cx="7315200" cy="5414772"/>
          </a:xfrm>
        </p:spPr>
        <p:txBody>
          <a:bodyPr>
            <a:normAutofit/>
          </a:bodyPr>
          <a:lstStyle/>
          <a:p>
            <a:pPr>
              <a:lnSpc>
                <a:spcPct val="100000"/>
              </a:lnSpc>
              <a:spcBef>
                <a:spcPts val="0"/>
              </a:spcBef>
              <a:buClrTx/>
            </a:pPr>
            <a:r>
              <a:rPr lang="en-GB" sz="3600" dirty="0">
                <a:solidFill>
                  <a:schemeClr val="tx1"/>
                </a:solidFill>
              </a:rPr>
              <a:t>Raising awareness across the Board</a:t>
            </a:r>
          </a:p>
          <a:p>
            <a:pPr>
              <a:lnSpc>
                <a:spcPct val="100000"/>
              </a:lnSpc>
              <a:spcBef>
                <a:spcPts val="0"/>
              </a:spcBef>
              <a:buClrTx/>
            </a:pPr>
            <a:endParaRPr lang="en-GB" sz="3600" dirty="0">
              <a:solidFill>
                <a:schemeClr val="tx1"/>
              </a:solidFill>
            </a:endParaRPr>
          </a:p>
          <a:p>
            <a:pPr>
              <a:lnSpc>
                <a:spcPct val="100000"/>
              </a:lnSpc>
              <a:spcBef>
                <a:spcPts val="0"/>
              </a:spcBef>
              <a:buClrTx/>
            </a:pPr>
            <a:r>
              <a:rPr lang="en-GB" sz="3600" dirty="0">
                <a:solidFill>
                  <a:schemeClr val="tx1"/>
                </a:solidFill>
              </a:rPr>
              <a:t>Leads within each clinical unit forming a civility community</a:t>
            </a:r>
          </a:p>
          <a:p>
            <a:pPr>
              <a:lnSpc>
                <a:spcPct val="100000"/>
              </a:lnSpc>
              <a:spcBef>
                <a:spcPts val="0"/>
              </a:spcBef>
              <a:buClrTx/>
            </a:pPr>
            <a:endParaRPr lang="en-GB" sz="3600" dirty="0">
              <a:solidFill>
                <a:schemeClr val="tx1"/>
              </a:solidFill>
            </a:endParaRPr>
          </a:p>
          <a:p>
            <a:pPr>
              <a:lnSpc>
                <a:spcPct val="100000"/>
              </a:lnSpc>
              <a:spcBef>
                <a:spcPts val="0"/>
              </a:spcBef>
              <a:buClrTx/>
            </a:pPr>
            <a:r>
              <a:rPr lang="en-GB" sz="3600" dirty="0">
                <a:solidFill>
                  <a:schemeClr val="tx1"/>
                </a:solidFill>
              </a:rPr>
              <a:t>Next steps -</a:t>
            </a:r>
          </a:p>
          <a:p>
            <a:pPr lvl="1">
              <a:lnSpc>
                <a:spcPct val="100000"/>
              </a:lnSpc>
              <a:spcBef>
                <a:spcPts val="0"/>
              </a:spcBef>
              <a:buClrTx/>
            </a:pPr>
            <a:r>
              <a:rPr lang="en-GB" sz="3400" dirty="0">
                <a:solidFill>
                  <a:schemeClr val="tx1"/>
                </a:solidFill>
              </a:rPr>
              <a:t>Collaboration with GMC with Professional Behaviour: Patient Safety workshops</a:t>
            </a:r>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pic>
        <p:nvPicPr>
          <p:cNvPr id="6" name="Picture 5" descr="A close up of a logo&#10;&#10;Description automatically generated">
            <a:extLst>
              <a:ext uri="{FF2B5EF4-FFF2-40B4-BE49-F238E27FC236}">
                <a16:creationId xmlns="" xmlns:a16="http://schemas.microsoft.com/office/drawing/2014/main" id="{4BE0B743-C5B9-0B42-BC68-1D2570C00350}"/>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22914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9">
            <a:extLst>
              <a:ext uri="{FF2B5EF4-FFF2-40B4-BE49-F238E27FC236}">
                <a16:creationId xmlns="" xmlns:a16="http://schemas.microsoft.com/office/drawing/2014/main" id="{17115F77-2FAE-4CA7-9A7F-10D5F2C8F8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1">
            <a:extLst>
              <a:ext uri="{FF2B5EF4-FFF2-40B4-BE49-F238E27FC236}">
                <a16:creationId xmlns="" xmlns:a16="http://schemas.microsoft.com/office/drawing/2014/main" id="{5CD4C046-A04C-46CC-AFA3-6B0621F628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33">
            <a:extLst>
              <a:ext uri="{FF2B5EF4-FFF2-40B4-BE49-F238E27FC236}">
                <a16:creationId xmlns="" xmlns:a16="http://schemas.microsoft.com/office/drawing/2014/main" id="{A5A2BA67-BF68-4F48-BAA9-1091D4FED1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35">
            <a:extLst>
              <a:ext uri="{FF2B5EF4-FFF2-40B4-BE49-F238E27FC236}">
                <a16:creationId xmlns="" xmlns:a16="http://schemas.microsoft.com/office/drawing/2014/main" id="{E4190DBD-4A62-4416-ACB7-ACEC1DE302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761999"/>
            <a:ext cx="609288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1A2ECB2A-81AF-4DC2-9E02-65DCA6665F9B}"/>
              </a:ext>
            </a:extLst>
          </p:cNvPr>
          <p:cNvSpPr>
            <a:spLocks noGrp="1"/>
          </p:cNvSpPr>
          <p:nvPr>
            <p:ph type="title"/>
          </p:nvPr>
        </p:nvSpPr>
        <p:spPr>
          <a:xfrm>
            <a:off x="0" y="1796796"/>
            <a:ext cx="6092889" cy="2595095"/>
          </a:xfrm>
        </p:spPr>
        <p:txBody>
          <a:bodyPr vert="horz" lIns="91440" tIns="45720" rIns="91440" bIns="45720" rtlCol="0" anchor="b">
            <a:noAutofit/>
          </a:bodyPr>
          <a:lstStyle/>
          <a:p>
            <a:pPr algn="ctr"/>
            <a:r>
              <a:rPr lang="en-US" sz="6000" spc="-100" dirty="0"/>
              <a:t>Rudeness impacts on patient outcomes</a:t>
            </a:r>
          </a:p>
        </p:txBody>
      </p:sp>
      <p:pic>
        <p:nvPicPr>
          <p:cNvPr id="5" name="Picture 4" descr="A close up of a logo&#10;&#10;Description automatically generated">
            <a:extLst>
              <a:ext uri="{FF2B5EF4-FFF2-40B4-BE49-F238E27FC236}">
                <a16:creationId xmlns="" xmlns:a16="http://schemas.microsoft.com/office/drawing/2014/main" id="{3A787635-2475-3041-B3B2-C24D8FFA5C80}"/>
              </a:ext>
            </a:extLst>
          </p:cNvPr>
          <p:cNvPicPr>
            <a:picLocks noChangeAspect="1"/>
          </p:cNvPicPr>
          <p:nvPr/>
        </p:nvPicPr>
        <p:blipFill rotWithShape="1">
          <a:blip r:embed="rId3"/>
          <a:srcRect r="-3" b="5250"/>
          <a:stretch/>
        </p:blipFill>
        <p:spPr>
          <a:xfrm>
            <a:off x="6586977" y="759599"/>
            <a:ext cx="4908848" cy="5330650"/>
          </a:xfrm>
          <a:prstGeom prst="rect">
            <a:avLst/>
          </a:prstGeom>
        </p:spPr>
      </p:pic>
      <p:sp>
        <p:nvSpPr>
          <p:cNvPr id="44" name="Rectangle 37">
            <a:extLst>
              <a:ext uri="{FF2B5EF4-FFF2-40B4-BE49-F238E27FC236}">
                <a16:creationId xmlns="" xmlns:a16="http://schemas.microsoft.com/office/drawing/2014/main" id="{DBF12D6D-FE37-445A-BF16-6DA1A659A4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ooter Placeholder 5"/>
          <p:cNvSpPr>
            <a:spLocks noGrp="1"/>
          </p:cNvSpPr>
          <p:nvPr>
            <p:ph type="ftr" sz="quarter" idx="11"/>
          </p:nvPr>
        </p:nvSpPr>
        <p:spPr>
          <a:xfrm>
            <a:off x="3869268" y="6356350"/>
            <a:ext cx="5911517" cy="365125"/>
          </a:xfrm>
        </p:spPr>
        <p:txBody>
          <a:bodyPr vert="horz" lIns="91440" tIns="45720" rIns="91440" bIns="45720" rtlCol="0" anchor="ctr">
            <a:normAutofit/>
          </a:bodyPr>
          <a:lstStyle/>
          <a:p>
            <a:pPr>
              <a:spcAft>
                <a:spcPts val="600"/>
              </a:spcAft>
            </a:pPr>
            <a:r>
              <a:rPr lang="en-US" kern="1200" dirty="0">
                <a:solidFill>
                  <a:schemeClr val="tx1">
                    <a:lumMod val="50000"/>
                    <a:lumOff val="50000"/>
                  </a:schemeClr>
                </a:solidFill>
                <a:latin typeface="+mn-lt"/>
                <a:ea typeface="+mn-ea"/>
                <a:cs typeface="+mn-cs"/>
              </a:rPr>
              <a:t>NHSGGC Civility Saves Lives Starter Pack</a:t>
            </a:r>
          </a:p>
        </p:txBody>
      </p:sp>
    </p:spTree>
    <p:extLst>
      <p:ext uri="{BB962C8B-B14F-4D97-AF65-F5344CB8AC3E}">
        <p14:creationId xmlns:p14="http://schemas.microsoft.com/office/powerpoint/2010/main" val="104014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60CC16-0CAA-8548-895D-C1C03E05076A}"/>
              </a:ext>
            </a:extLst>
          </p:cNvPr>
          <p:cNvSpPr>
            <a:spLocks noGrp="1"/>
          </p:cNvSpPr>
          <p:nvPr>
            <p:ph type="title"/>
          </p:nvPr>
        </p:nvSpPr>
        <p:spPr>
          <a:xfrm>
            <a:off x="252919" y="1123837"/>
            <a:ext cx="2947481" cy="4601183"/>
          </a:xfrm>
        </p:spPr>
        <p:txBody>
          <a:bodyPr/>
          <a:lstStyle/>
          <a:p>
            <a:r>
              <a:rPr lang="en-GB" dirty="0"/>
              <a:t>Civility Saves Lives </a:t>
            </a:r>
            <a:br>
              <a:rPr lang="en-GB" dirty="0"/>
            </a:br>
            <a:r>
              <a:rPr lang="en-GB" dirty="0"/>
              <a:t/>
            </a:r>
            <a:br>
              <a:rPr lang="en-GB" dirty="0"/>
            </a:br>
            <a:r>
              <a:rPr lang="en-GB" dirty="0"/>
              <a:t>Starter pack slide set</a:t>
            </a:r>
          </a:p>
        </p:txBody>
      </p:sp>
      <p:sp>
        <p:nvSpPr>
          <p:cNvPr id="3" name="Content Placeholder 2">
            <a:extLst>
              <a:ext uri="{FF2B5EF4-FFF2-40B4-BE49-F238E27FC236}">
                <a16:creationId xmlns="" xmlns:a16="http://schemas.microsoft.com/office/drawing/2014/main" id="{8A46000E-F7CF-DD4F-8214-F40A08B7E691}"/>
              </a:ext>
            </a:extLst>
          </p:cNvPr>
          <p:cNvSpPr>
            <a:spLocks noGrp="1"/>
          </p:cNvSpPr>
          <p:nvPr>
            <p:ph idx="1"/>
          </p:nvPr>
        </p:nvSpPr>
        <p:spPr>
          <a:xfrm>
            <a:off x="3477492" y="764240"/>
            <a:ext cx="8461589" cy="5592110"/>
          </a:xfrm>
        </p:spPr>
        <p:txBody>
          <a:bodyPr>
            <a:normAutofit lnSpcReduction="10000"/>
          </a:bodyPr>
          <a:lstStyle/>
          <a:p>
            <a:r>
              <a:rPr lang="en-GB" sz="3500" dirty="0"/>
              <a:t>The aim of the starter pack is to - </a:t>
            </a:r>
          </a:p>
          <a:p>
            <a:endParaRPr lang="en-GB" sz="3200" dirty="0"/>
          </a:p>
          <a:p>
            <a:r>
              <a:rPr lang="en-GB" sz="3000" dirty="0"/>
              <a:t>Raise the awareness of how behaviours impact on our abilities to perform and our cognitive function. </a:t>
            </a:r>
          </a:p>
          <a:p>
            <a:r>
              <a:rPr lang="en-GB" sz="3000" dirty="0"/>
              <a:t>Define civility and what it means at work. </a:t>
            </a:r>
          </a:p>
          <a:p>
            <a:r>
              <a:rPr lang="en-GB" sz="3000" dirty="0"/>
              <a:t>Explore the impact of rudeness on: </a:t>
            </a:r>
          </a:p>
          <a:p>
            <a:pPr lvl="1"/>
            <a:r>
              <a:rPr lang="en-GB" sz="3000" dirty="0"/>
              <a:t>The recipient</a:t>
            </a:r>
          </a:p>
          <a:p>
            <a:pPr lvl="1"/>
            <a:r>
              <a:rPr lang="en-GB" sz="3000" dirty="0"/>
              <a:t>The witness </a:t>
            </a:r>
          </a:p>
          <a:p>
            <a:pPr lvl="1"/>
            <a:r>
              <a:rPr lang="en-GB" sz="3000" dirty="0"/>
              <a:t>The relative / patient </a:t>
            </a:r>
          </a:p>
          <a:p>
            <a:r>
              <a:rPr lang="en-GB" sz="3000" dirty="0"/>
              <a:t>Outline further </a:t>
            </a:r>
            <a:r>
              <a:rPr lang="en-GB" sz="3000" b="1" dirty="0"/>
              <a:t>Civility Saves Lives </a:t>
            </a:r>
            <a:r>
              <a:rPr lang="en-GB" sz="3000" dirty="0"/>
              <a:t>work within NHSGGC. </a:t>
            </a:r>
          </a:p>
          <a:p>
            <a:endParaRPr lang="en-GB" dirty="0"/>
          </a:p>
        </p:txBody>
      </p:sp>
      <p:sp>
        <p:nvSpPr>
          <p:cNvPr id="4" name="Footer Placeholder 3">
            <a:extLst>
              <a:ext uri="{FF2B5EF4-FFF2-40B4-BE49-F238E27FC236}">
                <a16:creationId xmlns="" xmlns:a16="http://schemas.microsoft.com/office/drawing/2014/main" id="{A6A0C8D1-B9C3-5C42-8F2D-869722441573}"/>
              </a:ext>
            </a:extLst>
          </p:cNvPr>
          <p:cNvSpPr>
            <a:spLocks noGrp="1"/>
          </p:cNvSpPr>
          <p:nvPr>
            <p:ph type="ftr" sz="quarter" idx="11"/>
          </p:nvPr>
        </p:nvSpPr>
        <p:spPr/>
        <p:txBody>
          <a:bodyPr/>
          <a:lstStyle/>
          <a:p>
            <a:r>
              <a:rPr lang="da-DK" dirty="0"/>
              <a:t>NHSGGC Civility Saves Lives Starter Pack</a:t>
            </a:r>
            <a:endParaRPr lang="en-US" dirty="0"/>
          </a:p>
        </p:txBody>
      </p:sp>
    </p:spTree>
    <p:extLst>
      <p:ext uri="{BB962C8B-B14F-4D97-AF65-F5344CB8AC3E}">
        <p14:creationId xmlns:p14="http://schemas.microsoft.com/office/powerpoint/2010/main" val="320346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a:t>Civility – </a:t>
            </a:r>
            <a:br>
              <a:rPr lang="en-GB" sz="4800" dirty="0"/>
            </a:br>
            <a:r>
              <a:rPr lang="en-GB" sz="4800" dirty="0"/>
              <a:t/>
            </a:r>
            <a:br>
              <a:rPr lang="en-GB" sz="4800" dirty="0"/>
            </a:br>
            <a:r>
              <a:rPr lang="en-GB" sz="4800" dirty="0"/>
              <a:t>definition</a:t>
            </a:r>
            <a:r>
              <a:rPr lang="en-GB" dirty="0"/>
              <a:t> </a:t>
            </a:r>
          </a:p>
        </p:txBody>
      </p:sp>
      <p:sp>
        <p:nvSpPr>
          <p:cNvPr id="3" name="Content Placeholder 2"/>
          <p:cNvSpPr>
            <a:spLocks noGrp="1"/>
          </p:cNvSpPr>
          <p:nvPr>
            <p:ph idx="1"/>
          </p:nvPr>
        </p:nvSpPr>
        <p:spPr>
          <a:xfrm>
            <a:off x="3456121" y="864108"/>
            <a:ext cx="8291593" cy="5120640"/>
          </a:xfrm>
        </p:spPr>
        <p:txBody>
          <a:bodyPr>
            <a:normAutofit fontScale="92500" lnSpcReduction="20000"/>
          </a:bodyPr>
          <a:lstStyle/>
          <a:p>
            <a:r>
              <a:rPr lang="en-GB" sz="3300" dirty="0"/>
              <a:t>The sum of the many sacrifices we make for the sake of living together </a:t>
            </a:r>
          </a:p>
          <a:p>
            <a:endParaRPr lang="en-GB" sz="3300" dirty="0"/>
          </a:p>
          <a:p>
            <a:r>
              <a:rPr lang="en-GB" sz="3300" dirty="0"/>
              <a:t>The sum of the many sacrifices we make for the sake of </a:t>
            </a:r>
            <a:r>
              <a:rPr lang="en-GB" sz="3300" b="1" u="sng" dirty="0"/>
              <a:t>working</a:t>
            </a:r>
            <a:r>
              <a:rPr lang="en-GB" sz="3300" dirty="0"/>
              <a:t> together </a:t>
            </a:r>
          </a:p>
          <a:p>
            <a:endParaRPr lang="en-GB" sz="3300" dirty="0"/>
          </a:p>
          <a:p>
            <a:r>
              <a:rPr lang="en-GB" sz="3300" dirty="0"/>
              <a:t>The requirement for civility increases when the interactions amongst people increase in the complexity and frequency </a:t>
            </a:r>
          </a:p>
          <a:p>
            <a:endParaRPr lang="en-GB" sz="3300" dirty="0"/>
          </a:p>
          <a:p>
            <a:r>
              <a:rPr lang="en-GB" sz="3300" dirty="0"/>
              <a:t>Is incivility a precursor to undermining and bullying behaviours?</a:t>
            </a:r>
          </a:p>
          <a:p>
            <a:endParaRPr lang="en-GB" dirty="0"/>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spTree>
    <p:extLst>
      <p:ext uri="{BB962C8B-B14F-4D97-AF65-F5344CB8AC3E}">
        <p14:creationId xmlns:p14="http://schemas.microsoft.com/office/powerpoint/2010/main" val="59086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Unprofessional behaviours</a:t>
            </a: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1463739602"/>
              </p:ext>
            </p:extLst>
          </p:nvPr>
        </p:nvGraphicFramePr>
        <p:xfrm>
          <a:off x="3834890" y="1853887"/>
          <a:ext cx="7416824" cy="4342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4"/>
          <p:cNvSpPr>
            <a:spLocks noChangeArrowheads="1"/>
          </p:cNvSpPr>
          <p:nvPr/>
        </p:nvSpPr>
        <p:spPr bwMode="auto">
          <a:xfrm>
            <a:off x="3359230" y="645099"/>
            <a:ext cx="8175033" cy="983248"/>
          </a:xfrm>
          <a:prstGeom prst="leftRightArrow">
            <a:avLst>
              <a:gd name="adj1" fmla="val 50000"/>
              <a:gd name="adj2" fmla="val 144931"/>
            </a:avLst>
          </a:prstGeom>
          <a:solidFill>
            <a:srgbClr val="BBE0E3"/>
          </a:solidFill>
          <a:ln w="9525">
            <a:solidFill>
              <a:srgbClr val="000000"/>
            </a:solidFill>
            <a:miter lim="800000"/>
            <a:headEnd/>
            <a:tailEnd/>
          </a:ln>
        </p:spPr>
        <p:txBody>
          <a:bodyPr wrap="none" anchor="ctr"/>
          <a:lstStyle>
            <a:lvl1pPr>
              <a:lnSpc>
                <a:spcPct val="80000"/>
              </a:lnSpc>
              <a:spcBef>
                <a:spcPct val="20000"/>
              </a:spcBef>
              <a:defRPr sz="3200">
                <a:solidFill>
                  <a:srgbClr val="37424A"/>
                </a:solidFill>
                <a:latin typeface="Calibri" pitchFamily="34" charset="0"/>
                <a:ea typeface="MS PGothic" pitchFamily="34" charset="-128"/>
              </a:defRPr>
            </a:lvl1pPr>
            <a:lvl2pPr marL="742950" indent="-285750">
              <a:spcBef>
                <a:spcPct val="20000"/>
              </a:spcBef>
              <a:buChar char="–"/>
              <a:defRPr sz="2800">
                <a:solidFill>
                  <a:srgbClr val="37424A"/>
                </a:solidFill>
                <a:latin typeface="Calibri" pitchFamily="34" charset="0"/>
                <a:ea typeface="MS PGothic" pitchFamily="34" charset="-128"/>
              </a:defRPr>
            </a:lvl2pPr>
            <a:lvl3pPr marL="1143000" indent="-228600">
              <a:spcBef>
                <a:spcPct val="20000"/>
              </a:spcBef>
              <a:buChar char="•"/>
              <a:defRPr sz="2400">
                <a:solidFill>
                  <a:srgbClr val="37424A"/>
                </a:solidFill>
                <a:latin typeface="Calibri" pitchFamily="34" charset="0"/>
                <a:ea typeface="MS PGothic" pitchFamily="34" charset="-128"/>
              </a:defRPr>
            </a:lvl3pPr>
            <a:lvl4pPr marL="1600200" indent="-228600">
              <a:spcBef>
                <a:spcPct val="20000"/>
              </a:spcBef>
              <a:buChar char="–"/>
              <a:defRPr sz="2000">
                <a:solidFill>
                  <a:srgbClr val="37424A"/>
                </a:solidFill>
                <a:latin typeface="Calibri" pitchFamily="34" charset="0"/>
                <a:ea typeface="MS PGothic" pitchFamily="34" charset="-128"/>
              </a:defRPr>
            </a:lvl4pPr>
            <a:lvl5pPr marL="2057400" indent="-228600">
              <a:spcBef>
                <a:spcPct val="20000"/>
              </a:spcBef>
              <a:buChar char="»"/>
              <a:defRPr sz="2000">
                <a:solidFill>
                  <a:srgbClr val="37424A"/>
                </a:solidFill>
                <a:latin typeface="Calibri" pitchFamily="34" charset="0"/>
                <a:ea typeface="MS PGothic" pitchFamily="34" charset="-128"/>
              </a:defRPr>
            </a:lvl5pPr>
            <a:lvl6pPr marL="2514600" indent="-228600" eaLnBrk="0" fontAlgn="base" hangingPunct="0">
              <a:spcBef>
                <a:spcPct val="20000"/>
              </a:spcBef>
              <a:spcAft>
                <a:spcPct val="0"/>
              </a:spcAft>
              <a:buChar char="»"/>
              <a:defRPr sz="2000">
                <a:solidFill>
                  <a:srgbClr val="37424A"/>
                </a:solidFill>
                <a:latin typeface="Calibri" pitchFamily="34" charset="0"/>
                <a:ea typeface="MS PGothic" pitchFamily="34" charset="-128"/>
              </a:defRPr>
            </a:lvl6pPr>
            <a:lvl7pPr marL="2971800" indent="-228600" eaLnBrk="0" fontAlgn="base" hangingPunct="0">
              <a:spcBef>
                <a:spcPct val="20000"/>
              </a:spcBef>
              <a:spcAft>
                <a:spcPct val="0"/>
              </a:spcAft>
              <a:buChar char="»"/>
              <a:defRPr sz="2000">
                <a:solidFill>
                  <a:srgbClr val="37424A"/>
                </a:solidFill>
                <a:latin typeface="Calibri" pitchFamily="34" charset="0"/>
                <a:ea typeface="MS PGothic" pitchFamily="34" charset="-128"/>
              </a:defRPr>
            </a:lvl7pPr>
            <a:lvl8pPr marL="3429000" indent="-228600" eaLnBrk="0" fontAlgn="base" hangingPunct="0">
              <a:spcBef>
                <a:spcPct val="20000"/>
              </a:spcBef>
              <a:spcAft>
                <a:spcPct val="0"/>
              </a:spcAft>
              <a:buChar char="»"/>
              <a:defRPr sz="2000">
                <a:solidFill>
                  <a:srgbClr val="37424A"/>
                </a:solidFill>
                <a:latin typeface="Calibri" pitchFamily="34" charset="0"/>
                <a:ea typeface="MS PGothic" pitchFamily="34" charset="-128"/>
              </a:defRPr>
            </a:lvl8pPr>
            <a:lvl9pPr marL="3886200" indent="-228600" eaLnBrk="0" fontAlgn="base" hangingPunct="0">
              <a:spcBef>
                <a:spcPct val="20000"/>
              </a:spcBef>
              <a:spcAft>
                <a:spcPct val="0"/>
              </a:spcAft>
              <a:buChar char="»"/>
              <a:defRPr sz="2000">
                <a:solidFill>
                  <a:srgbClr val="37424A"/>
                </a:solidFill>
                <a:latin typeface="Calibri" pitchFamily="34" charset="0"/>
                <a:ea typeface="MS PGothic" pitchFamily="34" charset="-128"/>
              </a:defRPr>
            </a:lvl9pPr>
          </a:lstStyle>
          <a:p>
            <a:pPr algn="ctr" eaLnBrk="0" hangingPunct="0">
              <a:lnSpc>
                <a:spcPct val="100000"/>
              </a:lnSpc>
              <a:spcBef>
                <a:spcPct val="0"/>
              </a:spcBef>
              <a:defRPr/>
            </a:pPr>
            <a:r>
              <a:rPr lang="en-GB" altLang="en-US" sz="2400" kern="0" dirty="0">
                <a:solidFill>
                  <a:srgbClr val="000000"/>
                </a:solidFill>
                <a:latin typeface="Arial" charset="0"/>
              </a:rPr>
              <a:t>A spectrum of behaviours</a:t>
            </a:r>
          </a:p>
        </p:txBody>
      </p:sp>
      <p:sp>
        <p:nvSpPr>
          <p:cNvPr id="3" name="Footer Placeholder 2"/>
          <p:cNvSpPr>
            <a:spLocks noGrp="1"/>
          </p:cNvSpPr>
          <p:nvPr>
            <p:ph type="ftr" sz="quarter" idx="11"/>
          </p:nvPr>
        </p:nvSpPr>
        <p:spPr/>
        <p:txBody>
          <a:bodyPr/>
          <a:lstStyle/>
          <a:p>
            <a:r>
              <a:rPr lang="da-DK" dirty="0"/>
              <a:t>NHSGGC Civility Saves Lives Starter Pack</a:t>
            </a:r>
            <a:endParaRPr lang="en-US" dirty="0"/>
          </a:p>
        </p:txBody>
      </p:sp>
      <p:pic>
        <p:nvPicPr>
          <p:cNvPr id="7" name="Picture 6" descr="A close up of a logo&#10;&#10;Description automatically generated">
            <a:extLst>
              <a:ext uri="{FF2B5EF4-FFF2-40B4-BE49-F238E27FC236}">
                <a16:creationId xmlns="" xmlns:a16="http://schemas.microsoft.com/office/drawing/2014/main" id="{465D77E5-4F9B-3046-A95F-337443FC3BAF}"/>
              </a:ext>
            </a:extLst>
          </p:cNvPr>
          <p:cNvPicPr>
            <a:picLocks noChangeAspect="1"/>
          </p:cNvPicPr>
          <p:nvPr/>
        </p:nvPicPr>
        <p:blipFill>
          <a:blip r:embed="rId8"/>
          <a:stretch>
            <a:fillRect/>
          </a:stretch>
        </p:blipFill>
        <p:spPr>
          <a:xfrm>
            <a:off x="0" y="0"/>
            <a:ext cx="639085" cy="731855"/>
          </a:xfrm>
          <a:prstGeom prst="rect">
            <a:avLst/>
          </a:prstGeom>
        </p:spPr>
      </p:pic>
    </p:spTree>
    <p:extLst>
      <p:ext uri="{BB962C8B-B14F-4D97-AF65-F5344CB8AC3E}">
        <p14:creationId xmlns:p14="http://schemas.microsoft.com/office/powerpoint/2010/main" val="67537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Anyone witnessed rudeness in the last year? </a:t>
            </a:r>
          </a:p>
        </p:txBody>
      </p:sp>
      <p:sp>
        <p:nvSpPr>
          <p:cNvPr id="3" name="Content Placeholder 2"/>
          <p:cNvSpPr>
            <a:spLocks noGrp="1"/>
          </p:cNvSpPr>
          <p:nvPr>
            <p:ph idx="1"/>
          </p:nvPr>
        </p:nvSpPr>
        <p:spPr>
          <a:xfrm>
            <a:off x="4024251" y="1232192"/>
            <a:ext cx="7315200" cy="4384471"/>
          </a:xfrm>
        </p:spPr>
        <p:txBody>
          <a:bodyPr>
            <a:normAutofit/>
          </a:bodyPr>
          <a:lstStyle/>
          <a:p>
            <a:r>
              <a:rPr lang="en-GB" sz="4000" dirty="0"/>
              <a:t>To you </a:t>
            </a:r>
          </a:p>
          <a:p>
            <a:endParaRPr lang="en-GB" sz="4000" dirty="0"/>
          </a:p>
          <a:p>
            <a:r>
              <a:rPr lang="en-GB" sz="4000" dirty="0"/>
              <a:t>In front of you </a:t>
            </a:r>
          </a:p>
          <a:p>
            <a:endParaRPr lang="en-GB" sz="4000" dirty="0"/>
          </a:p>
          <a:p>
            <a:r>
              <a:rPr lang="en-GB" sz="4000" dirty="0"/>
              <a:t>By you</a:t>
            </a:r>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pic>
        <p:nvPicPr>
          <p:cNvPr id="6" name="Picture 5" descr="A close up of a logo&#10;&#10;Description automatically generated">
            <a:extLst>
              <a:ext uri="{FF2B5EF4-FFF2-40B4-BE49-F238E27FC236}">
                <a16:creationId xmlns="" xmlns:a16="http://schemas.microsoft.com/office/drawing/2014/main" id="{68F2EB0C-B122-844A-B4F8-FD74ADA14EC9}"/>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70516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a:t>
            </a:r>
          </a:p>
        </p:txBody>
      </p:sp>
      <p:sp>
        <p:nvSpPr>
          <p:cNvPr id="3" name="Content Placeholder 2"/>
          <p:cNvSpPr>
            <a:spLocks noGrp="1"/>
          </p:cNvSpPr>
          <p:nvPr>
            <p:ph idx="1"/>
          </p:nvPr>
        </p:nvSpPr>
        <p:spPr>
          <a:xfrm>
            <a:off x="3869268" y="868980"/>
            <a:ext cx="7315200" cy="5120640"/>
          </a:xfrm>
        </p:spPr>
        <p:txBody>
          <a:bodyPr>
            <a:normAutofit/>
          </a:bodyPr>
          <a:lstStyle/>
          <a:p>
            <a:pPr marL="0" indent="0" algn="ctr">
              <a:buNone/>
            </a:pPr>
            <a:r>
              <a:rPr lang="en-GB" sz="4400" dirty="0"/>
              <a:t>Do negative behaviours really matter? </a:t>
            </a:r>
          </a:p>
        </p:txBody>
      </p:sp>
      <p:sp>
        <p:nvSpPr>
          <p:cNvPr id="4" name="Footer Placeholder 3"/>
          <p:cNvSpPr>
            <a:spLocks noGrp="1"/>
          </p:cNvSpPr>
          <p:nvPr>
            <p:ph type="ftr" sz="quarter" idx="11"/>
          </p:nvPr>
        </p:nvSpPr>
        <p:spPr/>
        <p:txBody>
          <a:bodyPr/>
          <a:lstStyle/>
          <a:p>
            <a:r>
              <a:rPr lang="da-DK" dirty="0"/>
              <a:t>NHSGGC Civility Saves Lives Starter Pack</a:t>
            </a:r>
            <a:endParaRPr lang="en-US" dirty="0"/>
          </a:p>
        </p:txBody>
      </p:sp>
      <p:pic>
        <p:nvPicPr>
          <p:cNvPr id="5" name="Picture 4" descr="A close up of a logo&#10;&#10;Description automatically generated">
            <a:extLst>
              <a:ext uri="{FF2B5EF4-FFF2-40B4-BE49-F238E27FC236}">
                <a16:creationId xmlns="" xmlns:a16="http://schemas.microsoft.com/office/drawing/2014/main" id="{0B9F7DDE-5635-B541-8669-227A87AFA654}"/>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4005926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a:t>
            </a:r>
            <a:br>
              <a:rPr lang="en-GB" dirty="0"/>
            </a:br>
            <a:r>
              <a:rPr lang="en-GB" dirty="0"/>
              <a:t/>
            </a:r>
            <a:br>
              <a:rPr lang="en-GB" dirty="0"/>
            </a:br>
            <a:r>
              <a:rPr lang="en-GB" dirty="0"/>
              <a:t>The recipient</a:t>
            </a:r>
            <a:br>
              <a:rPr lang="en-GB" dirty="0"/>
            </a:br>
            <a:endParaRPr lang="en-GB" dirty="0"/>
          </a:p>
        </p:txBody>
      </p:sp>
      <p:sp>
        <p:nvSpPr>
          <p:cNvPr id="5" name="Content Placeholder 4"/>
          <p:cNvSpPr>
            <a:spLocks noGrp="1"/>
          </p:cNvSpPr>
          <p:nvPr>
            <p:ph idx="1"/>
          </p:nvPr>
        </p:nvSpPr>
        <p:spPr/>
        <p:txBody>
          <a:bodyPr>
            <a:noAutofit/>
          </a:bodyPr>
          <a:lstStyle/>
          <a:p>
            <a:r>
              <a:rPr lang="en-GB" sz="3200" dirty="0"/>
              <a:t>80%  lose time worrying</a:t>
            </a:r>
          </a:p>
          <a:p>
            <a:r>
              <a:rPr lang="en-GB" sz="3200" dirty="0"/>
              <a:t>78% reduce their commitment to work</a:t>
            </a:r>
          </a:p>
          <a:p>
            <a:r>
              <a:rPr lang="en-GB" sz="3200" dirty="0"/>
              <a:t>63% lose time avoiding the offender</a:t>
            </a:r>
          </a:p>
          <a:p>
            <a:r>
              <a:rPr lang="en-GB" sz="3200" dirty="0"/>
              <a:t>48% reduce their time at work</a:t>
            </a:r>
          </a:p>
          <a:p>
            <a:r>
              <a:rPr lang="en-GB" sz="3200" dirty="0"/>
              <a:t>38% reduce the quality of their work</a:t>
            </a:r>
          </a:p>
          <a:p>
            <a:r>
              <a:rPr lang="en-GB" sz="3200" dirty="0"/>
              <a:t>25% take it out on others</a:t>
            </a:r>
          </a:p>
          <a:p>
            <a:r>
              <a:rPr lang="en-GB" sz="3200" dirty="0"/>
              <a:t>12% leave</a:t>
            </a:r>
          </a:p>
          <a:p>
            <a:endParaRPr lang="en-GB" sz="2800" dirty="0"/>
          </a:p>
        </p:txBody>
      </p:sp>
      <p:sp>
        <p:nvSpPr>
          <p:cNvPr id="3" name="Footer Placeholder 2"/>
          <p:cNvSpPr>
            <a:spLocks noGrp="1"/>
          </p:cNvSpPr>
          <p:nvPr>
            <p:ph type="ftr" sz="quarter" idx="11"/>
          </p:nvPr>
        </p:nvSpPr>
        <p:spPr/>
        <p:txBody>
          <a:bodyPr/>
          <a:lstStyle/>
          <a:p>
            <a:r>
              <a:rPr lang="da-DK" dirty="0"/>
              <a:t>NHSGGC Civility Saves Lives Starter Pack</a:t>
            </a:r>
            <a:endParaRPr lang="en-US" dirty="0"/>
          </a:p>
        </p:txBody>
      </p:sp>
      <p:pic>
        <p:nvPicPr>
          <p:cNvPr id="6" name="Picture 5" descr="A close up of a logo&#10;&#10;Description automatically generated">
            <a:extLst>
              <a:ext uri="{FF2B5EF4-FFF2-40B4-BE49-F238E27FC236}">
                <a16:creationId xmlns="" xmlns:a16="http://schemas.microsoft.com/office/drawing/2014/main" id="{7E92CAE1-92F3-4541-B792-E4674F79BDAA}"/>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72864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a:t>
            </a:r>
            <a:br>
              <a:rPr lang="en-GB" dirty="0"/>
            </a:br>
            <a:r>
              <a:rPr lang="en-GB" dirty="0"/>
              <a:t/>
            </a:r>
            <a:br>
              <a:rPr lang="en-GB" dirty="0"/>
            </a:br>
            <a:r>
              <a:rPr lang="en-GB" dirty="0"/>
              <a:t>The recipient</a:t>
            </a:r>
            <a:br>
              <a:rPr lang="en-GB" dirty="0"/>
            </a:br>
            <a:endParaRPr lang="en-GB" dirty="0"/>
          </a:p>
        </p:txBody>
      </p:sp>
      <p:sp>
        <p:nvSpPr>
          <p:cNvPr id="5" name="Content Placeholder 4"/>
          <p:cNvSpPr>
            <a:spLocks noGrp="1"/>
          </p:cNvSpPr>
          <p:nvPr>
            <p:ph idx="1"/>
          </p:nvPr>
        </p:nvSpPr>
        <p:spPr>
          <a:xfrm>
            <a:off x="3869268" y="864108"/>
            <a:ext cx="7924942" cy="5120640"/>
          </a:xfrm>
        </p:spPr>
        <p:txBody>
          <a:bodyPr>
            <a:noAutofit/>
          </a:bodyPr>
          <a:lstStyle/>
          <a:p>
            <a:r>
              <a:rPr lang="en-GB" sz="3600" dirty="0"/>
              <a:t>60% reduction in cognitive function</a:t>
            </a:r>
          </a:p>
          <a:p>
            <a:endParaRPr lang="en-GB" sz="3600" dirty="0"/>
          </a:p>
          <a:p>
            <a:endParaRPr lang="en-GB" sz="3600" dirty="0"/>
          </a:p>
          <a:p>
            <a:r>
              <a:rPr lang="en-GB" sz="3600" b="1" dirty="0"/>
              <a:t>Decrease in patient care = clinical risk</a:t>
            </a:r>
          </a:p>
        </p:txBody>
      </p:sp>
      <p:sp>
        <p:nvSpPr>
          <p:cNvPr id="3" name="Footer Placeholder 2"/>
          <p:cNvSpPr>
            <a:spLocks noGrp="1"/>
          </p:cNvSpPr>
          <p:nvPr>
            <p:ph type="ftr" sz="quarter" idx="11"/>
          </p:nvPr>
        </p:nvSpPr>
        <p:spPr/>
        <p:txBody>
          <a:bodyPr/>
          <a:lstStyle/>
          <a:p>
            <a:r>
              <a:rPr lang="da-DK" dirty="0"/>
              <a:t>NHSGGC Civility Saves Lives Starter Pack</a:t>
            </a:r>
            <a:endParaRPr lang="en-US" dirty="0"/>
          </a:p>
        </p:txBody>
      </p:sp>
      <p:pic>
        <p:nvPicPr>
          <p:cNvPr id="6" name="Picture 5" descr="A close up of a logo&#10;&#10;Description automatically generated">
            <a:extLst>
              <a:ext uri="{FF2B5EF4-FFF2-40B4-BE49-F238E27FC236}">
                <a16:creationId xmlns="" xmlns:a16="http://schemas.microsoft.com/office/drawing/2014/main" id="{AA9555BE-A15C-C042-BB61-614036D7C8C3}"/>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65233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a:t>
            </a:r>
            <a:br>
              <a:rPr lang="en-GB" dirty="0"/>
            </a:br>
            <a:r>
              <a:rPr lang="en-GB" dirty="0"/>
              <a:t/>
            </a:r>
            <a:br>
              <a:rPr lang="en-GB" dirty="0"/>
            </a:br>
            <a:r>
              <a:rPr lang="en-GB" dirty="0"/>
              <a:t>Witness(s)</a:t>
            </a:r>
          </a:p>
        </p:txBody>
      </p:sp>
      <p:sp>
        <p:nvSpPr>
          <p:cNvPr id="3" name="Content Placeholder 2"/>
          <p:cNvSpPr>
            <a:spLocks noGrp="1"/>
          </p:cNvSpPr>
          <p:nvPr>
            <p:ph idx="1"/>
          </p:nvPr>
        </p:nvSpPr>
        <p:spPr>
          <a:xfrm>
            <a:off x="3884766" y="1403017"/>
            <a:ext cx="7878447" cy="5090774"/>
          </a:xfrm>
        </p:spPr>
        <p:txBody>
          <a:bodyPr>
            <a:normAutofit/>
          </a:bodyPr>
          <a:lstStyle/>
          <a:p>
            <a:r>
              <a:rPr lang="en-GB" sz="3200" dirty="0"/>
              <a:t>20% decrease in performance</a:t>
            </a:r>
          </a:p>
          <a:p>
            <a:endParaRPr lang="en-GB" sz="3200" dirty="0"/>
          </a:p>
          <a:p>
            <a:r>
              <a:rPr lang="en-GB" sz="3200" dirty="0"/>
              <a:t>50% shown to make a drug calculation error</a:t>
            </a:r>
          </a:p>
          <a:p>
            <a:endParaRPr lang="en-GB" sz="3200" dirty="0"/>
          </a:p>
          <a:p>
            <a:r>
              <a:rPr lang="en-GB" sz="3200" dirty="0"/>
              <a:t>50% reduction in willingness to help others</a:t>
            </a:r>
          </a:p>
          <a:p>
            <a:endParaRPr lang="en-GB" sz="3200" dirty="0"/>
          </a:p>
          <a:p>
            <a:pPr marL="0" indent="0" algn="ctr">
              <a:buNone/>
            </a:pPr>
            <a:r>
              <a:rPr lang="en-GB" sz="3600" b="1" dirty="0"/>
              <a:t>Decrease in patient care = clinical risk</a:t>
            </a:r>
          </a:p>
          <a:p>
            <a:endParaRPr lang="en-GB" sz="3200" dirty="0"/>
          </a:p>
          <a:p>
            <a:endParaRPr lang="en-GB" dirty="0"/>
          </a:p>
        </p:txBody>
      </p:sp>
      <p:sp>
        <p:nvSpPr>
          <p:cNvPr id="5" name="Footer Placeholder 4"/>
          <p:cNvSpPr>
            <a:spLocks noGrp="1"/>
          </p:cNvSpPr>
          <p:nvPr>
            <p:ph type="ftr" sz="quarter" idx="11"/>
          </p:nvPr>
        </p:nvSpPr>
        <p:spPr/>
        <p:txBody>
          <a:bodyPr/>
          <a:lstStyle/>
          <a:p>
            <a:r>
              <a:rPr lang="da-DK" dirty="0"/>
              <a:t>NHSGGC Civility Saves Lives Starter Pack</a:t>
            </a:r>
            <a:endParaRPr lang="en-US" dirty="0"/>
          </a:p>
        </p:txBody>
      </p:sp>
      <p:pic>
        <p:nvPicPr>
          <p:cNvPr id="6" name="Picture 5" descr="A close up of a logo&#10;&#10;Description automatically generated">
            <a:extLst>
              <a:ext uri="{FF2B5EF4-FFF2-40B4-BE49-F238E27FC236}">
                <a16:creationId xmlns="" xmlns:a16="http://schemas.microsoft.com/office/drawing/2014/main" id="{4B3CFB1B-98DA-6D4F-BC8C-2072405D7804}"/>
              </a:ext>
            </a:extLst>
          </p:cNvPr>
          <p:cNvPicPr>
            <a:picLocks noChangeAspect="1"/>
          </p:cNvPicPr>
          <p:nvPr/>
        </p:nvPicPr>
        <p:blipFill>
          <a:blip r:embed="rId3"/>
          <a:stretch>
            <a:fillRect/>
          </a:stretch>
        </p:blipFill>
        <p:spPr>
          <a:xfrm>
            <a:off x="0" y="0"/>
            <a:ext cx="639085" cy="731855"/>
          </a:xfrm>
          <a:prstGeom prst="rect">
            <a:avLst/>
          </a:prstGeom>
        </p:spPr>
      </p:pic>
    </p:spTree>
    <p:extLst>
      <p:ext uri="{BB962C8B-B14F-4D97-AF65-F5344CB8AC3E}">
        <p14:creationId xmlns:p14="http://schemas.microsoft.com/office/powerpoint/2010/main" val="32582491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1802</TotalTime>
  <Words>1084</Words>
  <Application>Microsoft Office PowerPoint</Application>
  <PresentationFormat>Widescreen</PresentationFormat>
  <Paragraphs>189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Calibri</vt:lpstr>
      <vt:lpstr>Corbel</vt:lpstr>
      <vt:lpstr>Wingdings 2</vt:lpstr>
      <vt:lpstr>Frame</vt:lpstr>
      <vt:lpstr>Civility Saves Lives</vt:lpstr>
      <vt:lpstr>Civility Saves Lives   Starter pack slide set</vt:lpstr>
      <vt:lpstr>Civility –   definition </vt:lpstr>
      <vt:lpstr>Unprofessional behaviours</vt:lpstr>
      <vt:lpstr>Anyone witnessed rudeness in the last year? </vt:lpstr>
      <vt:lpstr>IMPACT</vt:lpstr>
      <vt:lpstr>IMPACT  The recipient </vt:lpstr>
      <vt:lpstr>IMPACT  The recipient </vt:lpstr>
      <vt:lpstr>IMPACT   Witness(s)</vt:lpstr>
      <vt:lpstr>IMPACT   Patients / Relatives</vt:lpstr>
      <vt:lpstr>Are we all affected?</vt:lpstr>
      <vt:lpstr>Performance</vt:lpstr>
      <vt:lpstr>Evolution of incivility </vt:lpstr>
      <vt:lpstr>IMPACT  Summary   </vt:lpstr>
      <vt:lpstr> NHSGGC - further work  </vt:lpstr>
      <vt:lpstr>Rudeness impacts on patient outcomes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Civility Saves Lives</dc:title>
  <dc:creator>Fiona Burton (student)</dc:creator>
  <cp:lastModifiedBy>Donnelly, Lisa</cp:lastModifiedBy>
  <cp:revision>10</cp:revision>
  <dcterms:created xsi:type="dcterms:W3CDTF">2020-02-13T19:31:48Z</dcterms:created>
  <dcterms:modified xsi:type="dcterms:W3CDTF">2023-02-03T11:18:53Z</dcterms:modified>
</cp:coreProperties>
</file>