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9"/>
  </p:notesMasterIdLst>
  <p:handoutMasterIdLst>
    <p:handoutMasterId r:id="rId30"/>
  </p:handoutMasterIdLst>
  <p:sldIdLst>
    <p:sldId id="353" r:id="rId2"/>
    <p:sldId id="332" r:id="rId3"/>
    <p:sldId id="354" r:id="rId4"/>
    <p:sldId id="331" r:id="rId5"/>
    <p:sldId id="333" r:id="rId6"/>
    <p:sldId id="335" r:id="rId7"/>
    <p:sldId id="334" r:id="rId8"/>
    <p:sldId id="336" r:id="rId9"/>
    <p:sldId id="337" r:id="rId10"/>
    <p:sldId id="338" r:id="rId11"/>
    <p:sldId id="339" r:id="rId12"/>
    <p:sldId id="340" r:id="rId13"/>
    <p:sldId id="341" r:id="rId14"/>
    <p:sldId id="342" r:id="rId15"/>
    <p:sldId id="343" r:id="rId16"/>
    <p:sldId id="359" r:id="rId17"/>
    <p:sldId id="344" r:id="rId18"/>
    <p:sldId id="352" r:id="rId19"/>
    <p:sldId id="345" r:id="rId20"/>
    <p:sldId id="346" r:id="rId21"/>
    <p:sldId id="347" r:id="rId22"/>
    <p:sldId id="348" r:id="rId23"/>
    <p:sldId id="357" r:id="rId24"/>
    <p:sldId id="356" r:id="rId25"/>
    <p:sldId id="349" r:id="rId26"/>
    <p:sldId id="324" r:id="rId27"/>
    <p:sldId id="323"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3" autoAdjust="0"/>
  </p:normalViewPr>
  <p:slideViewPr>
    <p:cSldViewPr snapToGrid="0" snapToObjects="1">
      <p:cViewPr varScale="1">
        <p:scale>
          <a:sx n="60" d="100"/>
          <a:sy n="60" d="100"/>
        </p:scale>
        <p:origin x="160" y="56"/>
      </p:cViewPr>
      <p:guideLst/>
    </p:cSldViewPr>
  </p:slideViewPr>
  <p:outlineViewPr>
    <p:cViewPr>
      <p:scale>
        <a:sx n="33" d="100"/>
        <a:sy n="33" d="100"/>
      </p:scale>
      <p:origin x="0" y="-1282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47" d="100"/>
          <a:sy n="47" d="100"/>
        </p:scale>
        <p:origin x="27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6DF1F-8841-4FD9-A0EA-2D89A334F6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1E092CB-812D-48A0-A914-9A79D86A9E65}">
      <dgm:prSet phldrT="[Text]"/>
      <dgm:spPr/>
      <dgm:t>
        <a:bodyPr/>
        <a:lstStyle/>
        <a:p>
          <a:r>
            <a:rPr lang="en-GB" b="1" dirty="0"/>
            <a:t>Passive</a:t>
          </a:r>
        </a:p>
      </dgm:t>
    </dgm:pt>
    <dgm:pt modelId="{1F659155-1DEC-424E-ACF8-D471690FB645}" type="parTrans" cxnId="{56EDADBE-7C67-4FBB-8F6C-2E0BD37BD4C7}">
      <dgm:prSet/>
      <dgm:spPr/>
      <dgm:t>
        <a:bodyPr/>
        <a:lstStyle/>
        <a:p>
          <a:endParaRPr lang="en-GB"/>
        </a:p>
      </dgm:t>
    </dgm:pt>
    <dgm:pt modelId="{45D659D2-4BC4-401D-88F5-4A4609A4F035}" type="sibTrans" cxnId="{56EDADBE-7C67-4FBB-8F6C-2E0BD37BD4C7}">
      <dgm:prSet/>
      <dgm:spPr/>
      <dgm:t>
        <a:bodyPr/>
        <a:lstStyle/>
        <a:p>
          <a:endParaRPr lang="en-GB"/>
        </a:p>
      </dgm:t>
    </dgm:pt>
    <dgm:pt modelId="{A015FF39-D005-47F3-98D8-82CF988ED46C}">
      <dgm:prSet phldrT="[Text]"/>
      <dgm:spPr/>
      <dgm:t>
        <a:bodyPr/>
        <a:lstStyle/>
        <a:p>
          <a:r>
            <a:rPr lang="en-GB" dirty="0"/>
            <a:t>Inadequate notes</a:t>
          </a:r>
        </a:p>
      </dgm:t>
    </dgm:pt>
    <dgm:pt modelId="{DC5F156E-4F57-44AB-8EAD-50F645439BAF}" type="parTrans" cxnId="{AAC7DE85-AB2F-449A-9381-6D1D0A255D8C}">
      <dgm:prSet/>
      <dgm:spPr/>
      <dgm:t>
        <a:bodyPr/>
        <a:lstStyle/>
        <a:p>
          <a:endParaRPr lang="en-GB"/>
        </a:p>
      </dgm:t>
    </dgm:pt>
    <dgm:pt modelId="{2F242306-4061-4C7E-A4A7-79CF7A12BF56}" type="sibTrans" cxnId="{AAC7DE85-AB2F-449A-9381-6D1D0A255D8C}">
      <dgm:prSet/>
      <dgm:spPr/>
      <dgm:t>
        <a:bodyPr/>
        <a:lstStyle/>
        <a:p>
          <a:endParaRPr lang="en-GB"/>
        </a:p>
      </dgm:t>
    </dgm:pt>
    <dgm:pt modelId="{5FB761E2-213A-4C95-9065-FB22CBF65DC4}">
      <dgm:prSet phldrT="[Text]"/>
      <dgm:spPr/>
      <dgm:t>
        <a:bodyPr/>
        <a:lstStyle/>
        <a:p>
          <a:r>
            <a:rPr lang="en-GB" dirty="0"/>
            <a:t>Doesn’t answer pagers etc.</a:t>
          </a:r>
        </a:p>
      </dgm:t>
    </dgm:pt>
    <dgm:pt modelId="{2DC67E00-88F5-40C9-B3DE-EB8EF079D0D1}" type="parTrans" cxnId="{297AD606-0EA8-48CD-A304-6F004440D777}">
      <dgm:prSet/>
      <dgm:spPr/>
      <dgm:t>
        <a:bodyPr/>
        <a:lstStyle/>
        <a:p>
          <a:endParaRPr lang="en-GB"/>
        </a:p>
      </dgm:t>
    </dgm:pt>
    <dgm:pt modelId="{0C822FD5-6AEA-4382-B7B0-FCDE29FB0599}" type="sibTrans" cxnId="{297AD606-0EA8-48CD-A304-6F004440D777}">
      <dgm:prSet/>
      <dgm:spPr/>
      <dgm:t>
        <a:bodyPr/>
        <a:lstStyle/>
        <a:p>
          <a:endParaRPr lang="en-GB"/>
        </a:p>
      </dgm:t>
    </dgm:pt>
    <dgm:pt modelId="{1BF1ECB7-CBD2-4EA5-8F5A-25742248A919}">
      <dgm:prSet phldrT="[Text]"/>
      <dgm:spPr/>
      <dgm:t>
        <a:bodyPr/>
        <a:lstStyle/>
        <a:p>
          <a:r>
            <a:rPr lang="en-GB" b="1" dirty="0" smtClean="0"/>
            <a:t>Micro Behaviours</a:t>
          </a:r>
          <a:endParaRPr lang="en-GB" b="1" dirty="0"/>
        </a:p>
      </dgm:t>
    </dgm:pt>
    <dgm:pt modelId="{1DE20E08-C4F0-41D8-BA70-B0AA264C56A1}" type="parTrans" cxnId="{46730400-19A4-4E82-9638-BF93D729667D}">
      <dgm:prSet/>
      <dgm:spPr/>
      <dgm:t>
        <a:bodyPr/>
        <a:lstStyle/>
        <a:p>
          <a:endParaRPr lang="en-GB"/>
        </a:p>
      </dgm:t>
    </dgm:pt>
    <dgm:pt modelId="{99D816F2-8DB5-465F-9965-03C694C49F95}" type="sibTrans" cxnId="{46730400-19A4-4E82-9638-BF93D729667D}">
      <dgm:prSet/>
      <dgm:spPr/>
      <dgm:t>
        <a:bodyPr/>
        <a:lstStyle/>
        <a:p>
          <a:endParaRPr lang="en-GB"/>
        </a:p>
      </dgm:t>
    </dgm:pt>
    <dgm:pt modelId="{3C724143-8DAF-476C-8AE5-535CAAE5097E}">
      <dgm:prSet phldrT="[Text]"/>
      <dgm:spPr/>
      <dgm:t>
        <a:bodyPr/>
        <a:lstStyle/>
        <a:p>
          <a:r>
            <a:rPr lang="en-GB" dirty="0" smtClean="0"/>
            <a:t>Ignoring or dismissing</a:t>
          </a:r>
          <a:endParaRPr lang="en-GB" dirty="0"/>
        </a:p>
      </dgm:t>
    </dgm:pt>
    <dgm:pt modelId="{B950AFB4-8A3E-4383-B223-033ABB37E393}" type="parTrans" cxnId="{68C8DB5D-6FCE-4EE0-AA09-52FDF5FA0D3D}">
      <dgm:prSet/>
      <dgm:spPr/>
      <dgm:t>
        <a:bodyPr/>
        <a:lstStyle/>
        <a:p>
          <a:endParaRPr lang="en-GB"/>
        </a:p>
      </dgm:t>
    </dgm:pt>
    <dgm:pt modelId="{DAB8813A-66B0-4298-AB58-8129F18E68EB}" type="sibTrans" cxnId="{68C8DB5D-6FCE-4EE0-AA09-52FDF5FA0D3D}">
      <dgm:prSet/>
      <dgm:spPr/>
      <dgm:t>
        <a:bodyPr/>
        <a:lstStyle/>
        <a:p>
          <a:endParaRPr lang="en-GB"/>
        </a:p>
      </dgm:t>
    </dgm:pt>
    <dgm:pt modelId="{83865A1B-3659-434F-B7C8-DC343C0CCF88}">
      <dgm:prSet phldrT="[Text]"/>
      <dgm:spPr/>
      <dgm:t>
        <a:bodyPr/>
        <a:lstStyle/>
        <a:p>
          <a:r>
            <a:rPr lang="en-GB" dirty="0"/>
            <a:t>Hostile notes </a:t>
          </a:r>
        </a:p>
      </dgm:t>
    </dgm:pt>
    <dgm:pt modelId="{525C86F4-CF3E-4F3B-B7A5-FCDB0F0251EE}" type="parTrans" cxnId="{B6812D09-4F84-4B30-B801-50FE7FDD08EA}">
      <dgm:prSet/>
      <dgm:spPr/>
      <dgm:t>
        <a:bodyPr/>
        <a:lstStyle/>
        <a:p>
          <a:endParaRPr lang="en-GB"/>
        </a:p>
      </dgm:t>
    </dgm:pt>
    <dgm:pt modelId="{165C4497-CF04-4B1F-887E-BF452A08A524}" type="sibTrans" cxnId="{B6812D09-4F84-4B30-B801-50FE7FDD08EA}">
      <dgm:prSet/>
      <dgm:spPr/>
      <dgm:t>
        <a:bodyPr/>
        <a:lstStyle/>
        <a:p>
          <a:endParaRPr lang="en-GB"/>
        </a:p>
      </dgm:t>
    </dgm:pt>
    <dgm:pt modelId="{C53DFA25-8FDB-4099-A683-8F7A3578695C}">
      <dgm:prSet phldrT="[Text]"/>
      <dgm:spPr/>
      <dgm:t>
        <a:bodyPr/>
        <a:lstStyle/>
        <a:p>
          <a:r>
            <a:rPr lang="en-GB" b="1" dirty="0"/>
            <a:t>Aggressive</a:t>
          </a:r>
        </a:p>
      </dgm:t>
    </dgm:pt>
    <dgm:pt modelId="{153158D9-B3E8-40EE-8E73-589D9227F091}" type="parTrans" cxnId="{005C40B2-9ADB-4877-89F4-87867D6E2BD4}">
      <dgm:prSet/>
      <dgm:spPr/>
      <dgm:t>
        <a:bodyPr/>
        <a:lstStyle/>
        <a:p>
          <a:endParaRPr lang="en-GB"/>
        </a:p>
      </dgm:t>
    </dgm:pt>
    <dgm:pt modelId="{6DF5D6C1-C6C0-46E9-8EF4-51C9763D61BF}" type="sibTrans" cxnId="{005C40B2-9ADB-4877-89F4-87867D6E2BD4}">
      <dgm:prSet/>
      <dgm:spPr/>
      <dgm:t>
        <a:bodyPr/>
        <a:lstStyle/>
        <a:p>
          <a:endParaRPr lang="en-GB"/>
        </a:p>
      </dgm:t>
    </dgm:pt>
    <dgm:pt modelId="{B9A776A1-A726-4E77-A616-FC547E13384E}">
      <dgm:prSet phldrT="[Text]"/>
      <dgm:spPr/>
      <dgm:t>
        <a:bodyPr/>
        <a:lstStyle/>
        <a:p>
          <a:r>
            <a:rPr lang="en-GB" dirty="0"/>
            <a:t>Verbal outbursts</a:t>
          </a:r>
        </a:p>
      </dgm:t>
    </dgm:pt>
    <dgm:pt modelId="{51D92438-01B8-4E08-8EBB-402392BFB7CB}" type="parTrans" cxnId="{1F521154-D588-4241-B54D-F6E7A14117DD}">
      <dgm:prSet/>
      <dgm:spPr/>
      <dgm:t>
        <a:bodyPr/>
        <a:lstStyle/>
        <a:p>
          <a:endParaRPr lang="en-GB"/>
        </a:p>
      </dgm:t>
    </dgm:pt>
    <dgm:pt modelId="{F4BAB41F-8C7F-4FFA-AED9-88F96EBD7E5A}" type="sibTrans" cxnId="{1F521154-D588-4241-B54D-F6E7A14117DD}">
      <dgm:prSet/>
      <dgm:spPr/>
      <dgm:t>
        <a:bodyPr/>
        <a:lstStyle/>
        <a:p>
          <a:endParaRPr lang="en-GB"/>
        </a:p>
      </dgm:t>
    </dgm:pt>
    <dgm:pt modelId="{DD6F37BC-B77C-4226-BDCA-E610B43E00F5}">
      <dgm:prSet phldrT="[Text]"/>
      <dgm:spPr/>
      <dgm:t>
        <a:bodyPr/>
        <a:lstStyle/>
        <a:p>
          <a:r>
            <a:rPr lang="en-GB" dirty="0"/>
            <a:t>Throwing instruments etc.</a:t>
          </a:r>
        </a:p>
      </dgm:t>
    </dgm:pt>
    <dgm:pt modelId="{E1064AAD-4245-49C9-BDF1-46AF4BA4630E}" type="parTrans" cxnId="{167F1590-51E6-44C2-A5C9-9AD3C54F6EA5}">
      <dgm:prSet/>
      <dgm:spPr/>
      <dgm:t>
        <a:bodyPr/>
        <a:lstStyle/>
        <a:p>
          <a:endParaRPr lang="en-GB"/>
        </a:p>
      </dgm:t>
    </dgm:pt>
    <dgm:pt modelId="{B18DBEBC-5109-401D-938F-7D40C487459C}" type="sibTrans" cxnId="{167F1590-51E6-44C2-A5C9-9AD3C54F6EA5}">
      <dgm:prSet/>
      <dgm:spPr/>
      <dgm:t>
        <a:bodyPr/>
        <a:lstStyle/>
        <a:p>
          <a:endParaRPr lang="en-GB"/>
        </a:p>
      </dgm:t>
    </dgm:pt>
    <dgm:pt modelId="{7B4BF900-AF21-4B3A-AE4A-4148D5063FFE}">
      <dgm:prSet phldrT="[Text]"/>
      <dgm:spPr/>
      <dgm:t>
        <a:bodyPr/>
        <a:lstStyle/>
        <a:p>
          <a:r>
            <a:rPr lang="en-GB" dirty="0"/>
            <a:t>Avoiding meetings</a:t>
          </a:r>
        </a:p>
      </dgm:t>
    </dgm:pt>
    <dgm:pt modelId="{641D739D-A696-4389-BE71-10601D74A65E}" type="parTrans" cxnId="{CDDC315A-A4B3-4E9B-BA52-24DE2AFED1B1}">
      <dgm:prSet/>
      <dgm:spPr/>
      <dgm:t>
        <a:bodyPr/>
        <a:lstStyle/>
        <a:p>
          <a:endParaRPr lang="en-GB"/>
        </a:p>
      </dgm:t>
    </dgm:pt>
    <dgm:pt modelId="{E272C231-70F3-46D4-9D5C-C6BED03FE9BD}" type="sibTrans" cxnId="{CDDC315A-A4B3-4E9B-BA52-24DE2AFED1B1}">
      <dgm:prSet/>
      <dgm:spPr/>
      <dgm:t>
        <a:bodyPr/>
        <a:lstStyle/>
        <a:p>
          <a:endParaRPr lang="en-GB"/>
        </a:p>
      </dgm:t>
    </dgm:pt>
    <dgm:pt modelId="{2BC8ED24-B22E-43B4-B94A-8AB2F84EA901}">
      <dgm:prSet phldrT="[Text]"/>
      <dgm:spPr/>
      <dgm:t>
        <a:bodyPr/>
        <a:lstStyle/>
        <a:p>
          <a:r>
            <a:rPr lang="en-GB" dirty="0"/>
            <a:t>Non compliance of policies etc. </a:t>
          </a:r>
        </a:p>
      </dgm:t>
    </dgm:pt>
    <dgm:pt modelId="{B6CA4613-F497-4190-974B-A6E23DE8DEBB}" type="parTrans" cxnId="{73570283-3FBE-4EA9-ABEB-70891BCD91C0}">
      <dgm:prSet/>
      <dgm:spPr/>
      <dgm:t>
        <a:bodyPr/>
        <a:lstStyle/>
        <a:p>
          <a:endParaRPr lang="en-GB"/>
        </a:p>
      </dgm:t>
    </dgm:pt>
    <dgm:pt modelId="{3BDDDA76-75CC-4A73-B97A-53E33CA89C7F}" type="sibTrans" cxnId="{73570283-3FBE-4EA9-ABEB-70891BCD91C0}">
      <dgm:prSet/>
      <dgm:spPr/>
      <dgm:t>
        <a:bodyPr/>
        <a:lstStyle/>
        <a:p>
          <a:endParaRPr lang="en-GB"/>
        </a:p>
      </dgm:t>
    </dgm:pt>
    <dgm:pt modelId="{2CC44888-78E8-451B-A9C0-94CE2809D236}">
      <dgm:prSet phldrT="[Text]"/>
      <dgm:spPr/>
      <dgm:t>
        <a:bodyPr/>
        <a:lstStyle/>
        <a:p>
          <a:r>
            <a:rPr lang="en-GB" dirty="0"/>
            <a:t>Persistent lateness</a:t>
          </a:r>
        </a:p>
      </dgm:t>
    </dgm:pt>
    <dgm:pt modelId="{79C889DB-1375-4C14-BE61-1D1405DD6D7E}" type="parTrans" cxnId="{C0B6C06A-7E45-4349-9F49-B137A64A5E62}">
      <dgm:prSet/>
      <dgm:spPr/>
      <dgm:t>
        <a:bodyPr/>
        <a:lstStyle/>
        <a:p>
          <a:endParaRPr lang="en-GB"/>
        </a:p>
      </dgm:t>
    </dgm:pt>
    <dgm:pt modelId="{CF7D8EDA-4E83-446D-B25B-69602B296CFA}" type="sibTrans" cxnId="{C0B6C06A-7E45-4349-9F49-B137A64A5E62}">
      <dgm:prSet/>
      <dgm:spPr/>
      <dgm:t>
        <a:bodyPr/>
        <a:lstStyle/>
        <a:p>
          <a:endParaRPr lang="en-GB"/>
        </a:p>
      </dgm:t>
    </dgm:pt>
    <dgm:pt modelId="{961C2B8B-B4D0-41F0-BF25-C8B3014AF90B}">
      <dgm:prSet phldrT="[Text]"/>
      <dgm:spPr/>
      <dgm:t>
        <a:bodyPr/>
        <a:lstStyle/>
        <a:p>
          <a:r>
            <a:rPr lang="en-GB" dirty="0"/>
            <a:t>Non-participation in meetings </a:t>
          </a:r>
        </a:p>
      </dgm:t>
    </dgm:pt>
    <dgm:pt modelId="{D19D652C-0ED6-493D-9EAC-3CDDCD96DC15}" type="parTrans" cxnId="{2F13E497-9D32-4D3C-9E68-182D12FC622B}">
      <dgm:prSet/>
      <dgm:spPr/>
      <dgm:t>
        <a:bodyPr/>
        <a:lstStyle/>
        <a:p>
          <a:endParaRPr lang="en-GB"/>
        </a:p>
      </dgm:t>
    </dgm:pt>
    <dgm:pt modelId="{5C9AEF96-1B56-4294-8D05-8960FF392EDD}" type="sibTrans" cxnId="{2F13E497-9D32-4D3C-9E68-182D12FC622B}">
      <dgm:prSet/>
      <dgm:spPr/>
      <dgm:t>
        <a:bodyPr/>
        <a:lstStyle/>
        <a:p>
          <a:endParaRPr lang="en-GB"/>
        </a:p>
      </dgm:t>
    </dgm:pt>
    <dgm:pt modelId="{B4531780-0BAC-41A3-8E96-842744B044E1}">
      <dgm:prSet phldrT="[Text]"/>
      <dgm:spPr/>
      <dgm:t>
        <a:bodyPr/>
        <a:lstStyle/>
        <a:p>
          <a:r>
            <a:rPr lang="en-GB" dirty="0"/>
            <a:t>Inappropriate jokes</a:t>
          </a:r>
        </a:p>
      </dgm:t>
    </dgm:pt>
    <dgm:pt modelId="{6F4B11C8-AEC6-4C7D-B596-A79B89621F9E}" type="parTrans" cxnId="{C4D9B6B0-1A1F-4EE7-9BC7-338576C9D0D2}">
      <dgm:prSet/>
      <dgm:spPr/>
      <dgm:t>
        <a:bodyPr/>
        <a:lstStyle/>
        <a:p>
          <a:endParaRPr lang="en-GB"/>
        </a:p>
      </dgm:t>
    </dgm:pt>
    <dgm:pt modelId="{7E8F5C3F-0A16-4A98-BB39-44865F7B8F84}" type="sibTrans" cxnId="{C4D9B6B0-1A1F-4EE7-9BC7-338576C9D0D2}">
      <dgm:prSet/>
      <dgm:spPr/>
      <dgm:t>
        <a:bodyPr/>
        <a:lstStyle/>
        <a:p>
          <a:endParaRPr lang="en-GB"/>
        </a:p>
      </dgm:t>
    </dgm:pt>
    <dgm:pt modelId="{FB1F83A4-9224-411A-AD05-E8D46D2CBB49}">
      <dgm:prSet phldrT="[Text]"/>
      <dgm:spPr/>
      <dgm:t>
        <a:bodyPr/>
        <a:lstStyle/>
        <a:p>
          <a:r>
            <a:rPr lang="en-GB" dirty="0" smtClean="0"/>
            <a:t>Threats and bullying</a:t>
          </a:r>
          <a:endParaRPr lang="en-GB" dirty="0"/>
        </a:p>
      </dgm:t>
    </dgm:pt>
    <dgm:pt modelId="{295BF9DF-3306-4B14-8719-68041FD7635E}" type="parTrans" cxnId="{67D4C0E0-0324-4F64-B2D7-B52355AB041F}">
      <dgm:prSet/>
      <dgm:spPr/>
      <dgm:t>
        <a:bodyPr/>
        <a:lstStyle/>
        <a:p>
          <a:endParaRPr lang="en-GB"/>
        </a:p>
      </dgm:t>
    </dgm:pt>
    <dgm:pt modelId="{4581D49B-0151-4C97-8193-55E7B6E98471}" type="sibTrans" cxnId="{67D4C0E0-0324-4F64-B2D7-B52355AB041F}">
      <dgm:prSet/>
      <dgm:spPr/>
      <dgm:t>
        <a:bodyPr/>
        <a:lstStyle/>
        <a:p>
          <a:endParaRPr lang="en-GB"/>
        </a:p>
      </dgm:t>
    </dgm:pt>
    <dgm:pt modelId="{7AC1178A-D6E6-4335-A866-9CA004B0BC03}">
      <dgm:prSet phldrT="[Text]"/>
      <dgm:spPr/>
      <dgm:t>
        <a:bodyPr/>
        <a:lstStyle/>
        <a:p>
          <a:r>
            <a:rPr lang="en-GB" dirty="0" smtClean="0"/>
            <a:t>Swearing</a:t>
          </a:r>
          <a:endParaRPr lang="en-GB" dirty="0"/>
        </a:p>
      </dgm:t>
    </dgm:pt>
    <dgm:pt modelId="{6A64F37D-E591-4C6C-8C04-84B7F512FD54}" type="parTrans" cxnId="{D2EE4BDA-A8E9-4E8C-A297-5D0A64513133}">
      <dgm:prSet/>
      <dgm:spPr/>
      <dgm:t>
        <a:bodyPr/>
        <a:lstStyle/>
        <a:p>
          <a:endParaRPr lang="en-GB"/>
        </a:p>
      </dgm:t>
    </dgm:pt>
    <dgm:pt modelId="{B553AF47-2513-4BE1-9880-261987595C66}" type="sibTrans" cxnId="{D2EE4BDA-A8E9-4E8C-A297-5D0A64513133}">
      <dgm:prSet/>
      <dgm:spPr/>
      <dgm:t>
        <a:bodyPr/>
        <a:lstStyle/>
        <a:p>
          <a:endParaRPr lang="en-GB"/>
        </a:p>
      </dgm:t>
    </dgm:pt>
    <dgm:pt modelId="{D86BD50B-565C-4448-8F59-8D9679275271}">
      <dgm:prSet phldrT="[Text]"/>
      <dgm:spPr/>
      <dgm:t>
        <a:bodyPr/>
        <a:lstStyle/>
        <a:p>
          <a:r>
            <a:rPr lang="en-GB" dirty="0"/>
            <a:t>Intimidating colleagues, patients</a:t>
          </a:r>
        </a:p>
      </dgm:t>
    </dgm:pt>
    <dgm:pt modelId="{9517BD48-3430-419A-AB8F-44E4034CB230}" type="parTrans" cxnId="{9465146A-8C15-41DF-9335-EBF7043FBA4B}">
      <dgm:prSet/>
      <dgm:spPr/>
      <dgm:t>
        <a:bodyPr/>
        <a:lstStyle/>
        <a:p>
          <a:endParaRPr lang="en-GB"/>
        </a:p>
      </dgm:t>
    </dgm:pt>
    <dgm:pt modelId="{3D51F999-13F5-40BC-8FD0-EA23855D3A22}" type="sibTrans" cxnId="{9465146A-8C15-41DF-9335-EBF7043FBA4B}">
      <dgm:prSet/>
      <dgm:spPr/>
      <dgm:t>
        <a:bodyPr/>
        <a:lstStyle/>
        <a:p>
          <a:endParaRPr lang="en-GB"/>
        </a:p>
      </dgm:t>
    </dgm:pt>
    <dgm:pt modelId="{83CD5C77-CFB5-4951-B6E1-232CC1E6F104}">
      <dgm:prSet phldrT="[Text]"/>
      <dgm:spPr/>
      <dgm:t>
        <a:bodyPr/>
        <a:lstStyle/>
        <a:p>
          <a:r>
            <a:rPr lang="en-GB" dirty="0"/>
            <a:t>Publicly degrading team members</a:t>
          </a:r>
        </a:p>
      </dgm:t>
    </dgm:pt>
    <dgm:pt modelId="{62F02569-9F63-4762-AD9B-34DC553D8217}" type="parTrans" cxnId="{DB2679F3-64A6-4AF6-AD38-F7655BFB53DE}">
      <dgm:prSet/>
      <dgm:spPr/>
      <dgm:t>
        <a:bodyPr/>
        <a:lstStyle/>
        <a:p>
          <a:endParaRPr lang="en-GB"/>
        </a:p>
      </dgm:t>
    </dgm:pt>
    <dgm:pt modelId="{1145C644-47F8-4773-AC66-4CF259720158}" type="sibTrans" cxnId="{DB2679F3-64A6-4AF6-AD38-F7655BFB53DE}">
      <dgm:prSet/>
      <dgm:spPr/>
      <dgm:t>
        <a:bodyPr/>
        <a:lstStyle/>
        <a:p>
          <a:endParaRPr lang="en-GB"/>
        </a:p>
      </dgm:t>
    </dgm:pt>
    <dgm:pt modelId="{20E48CD1-7EA5-4F47-AA16-799783130513}">
      <dgm:prSet phldrT="[Text]"/>
      <dgm:spPr/>
      <dgm:t>
        <a:bodyPr/>
        <a:lstStyle/>
        <a:p>
          <a:r>
            <a:rPr lang="en-GB" dirty="0" smtClean="0"/>
            <a:t>Harassment</a:t>
          </a:r>
          <a:endParaRPr lang="en-GB" dirty="0"/>
        </a:p>
      </dgm:t>
    </dgm:pt>
    <dgm:pt modelId="{3AB82672-0534-4723-8660-F80DDC7B1A5F}" type="parTrans" cxnId="{79F69E91-DDF9-48E9-B9BE-3961FBA561A5}">
      <dgm:prSet/>
      <dgm:spPr/>
      <dgm:t>
        <a:bodyPr/>
        <a:lstStyle/>
        <a:p>
          <a:endParaRPr lang="en-GB"/>
        </a:p>
      </dgm:t>
    </dgm:pt>
    <dgm:pt modelId="{CBB8926C-414F-49AE-8893-700F525C403F}" type="sibTrans" cxnId="{79F69E91-DDF9-48E9-B9BE-3961FBA561A5}">
      <dgm:prSet/>
      <dgm:spPr/>
      <dgm:t>
        <a:bodyPr/>
        <a:lstStyle/>
        <a:p>
          <a:endParaRPr lang="en-GB"/>
        </a:p>
      </dgm:t>
    </dgm:pt>
    <dgm:pt modelId="{4DBE26A4-8890-4311-A25F-CB8DB8B43600}">
      <dgm:prSet phldrT="[Text]"/>
      <dgm:spPr/>
      <dgm:t>
        <a:bodyPr/>
        <a:lstStyle/>
        <a:p>
          <a:r>
            <a:rPr lang="en-GB" dirty="0" smtClean="0"/>
            <a:t>Not recognising  or thanking</a:t>
          </a:r>
          <a:endParaRPr lang="en-GB" dirty="0"/>
        </a:p>
      </dgm:t>
    </dgm:pt>
    <dgm:pt modelId="{DF90A549-8344-4253-BB4F-F5D68C3E6C9F}" type="parTrans" cxnId="{5B060B0C-A831-41C0-87CD-4649B3DA37E0}">
      <dgm:prSet/>
      <dgm:spPr/>
      <dgm:t>
        <a:bodyPr/>
        <a:lstStyle/>
        <a:p>
          <a:endParaRPr lang="en-GB"/>
        </a:p>
      </dgm:t>
    </dgm:pt>
    <dgm:pt modelId="{730A4CDB-8D6A-4C2D-9A37-EA6CC572FC56}" type="sibTrans" cxnId="{5B060B0C-A831-41C0-87CD-4649B3DA37E0}">
      <dgm:prSet/>
      <dgm:spPr/>
      <dgm:t>
        <a:bodyPr/>
        <a:lstStyle/>
        <a:p>
          <a:endParaRPr lang="en-GB"/>
        </a:p>
      </dgm:t>
    </dgm:pt>
    <dgm:pt modelId="{ACC66464-DEF0-4347-87C2-CBE8AED7466F}">
      <dgm:prSet phldrT="[Text]"/>
      <dgm:spPr/>
      <dgm:t>
        <a:bodyPr/>
        <a:lstStyle/>
        <a:p>
          <a:r>
            <a:rPr lang="en-GB" dirty="0" smtClean="0"/>
            <a:t>Interrupting or talking over </a:t>
          </a:r>
          <a:endParaRPr lang="en-GB" dirty="0"/>
        </a:p>
      </dgm:t>
    </dgm:pt>
    <dgm:pt modelId="{E58F6ACA-F6E0-4B64-B900-60BE9F1D9505}" type="parTrans" cxnId="{A44305B9-B7F4-42B4-8AB1-C3E398A2A40E}">
      <dgm:prSet/>
      <dgm:spPr/>
      <dgm:t>
        <a:bodyPr/>
        <a:lstStyle/>
        <a:p>
          <a:endParaRPr lang="en-GB"/>
        </a:p>
      </dgm:t>
    </dgm:pt>
    <dgm:pt modelId="{AA20384A-D805-4172-9F6B-EF2A1CAB848D}" type="sibTrans" cxnId="{A44305B9-B7F4-42B4-8AB1-C3E398A2A40E}">
      <dgm:prSet/>
      <dgm:spPr/>
      <dgm:t>
        <a:bodyPr/>
        <a:lstStyle/>
        <a:p>
          <a:endParaRPr lang="en-GB"/>
        </a:p>
      </dgm:t>
    </dgm:pt>
    <dgm:pt modelId="{278E6E48-E67A-47BE-9FD2-3955554132A5}">
      <dgm:prSet phldrT="[Text]"/>
      <dgm:spPr/>
      <dgm:t>
        <a:bodyPr/>
        <a:lstStyle/>
        <a:p>
          <a:r>
            <a:rPr lang="en-GB" dirty="0" smtClean="0"/>
            <a:t>Negative posture/ body language </a:t>
          </a:r>
          <a:endParaRPr lang="en-GB" dirty="0"/>
        </a:p>
      </dgm:t>
    </dgm:pt>
    <dgm:pt modelId="{A298D736-C43F-4414-BE8A-23DDBFF936F5}" type="parTrans" cxnId="{44FF6437-C968-42F8-BF54-15B2A4BA0ADF}">
      <dgm:prSet/>
      <dgm:spPr/>
      <dgm:t>
        <a:bodyPr/>
        <a:lstStyle/>
        <a:p>
          <a:endParaRPr lang="en-GB"/>
        </a:p>
      </dgm:t>
    </dgm:pt>
    <dgm:pt modelId="{077EA78D-1DF5-40B3-A150-F5D1B9B1B9E1}" type="sibTrans" cxnId="{44FF6437-C968-42F8-BF54-15B2A4BA0ADF}">
      <dgm:prSet/>
      <dgm:spPr/>
      <dgm:t>
        <a:bodyPr/>
        <a:lstStyle/>
        <a:p>
          <a:endParaRPr lang="en-GB"/>
        </a:p>
      </dgm:t>
    </dgm:pt>
    <dgm:pt modelId="{99A22D61-FF2B-4D85-A21F-663925D708ED}" type="pres">
      <dgm:prSet presAssocID="{C2E6DF1F-8841-4FD9-A0EA-2D89A334F6DE}" presName="Name0" presStyleCnt="0">
        <dgm:presLayoutVars>
          <dgm:dir/>
          <dgm:animLvl val="lvl"/>
          <dgm:resizeHandles val="exact"/>
        </dgm:presLayoutVars>
      </dgm:prSet>
      <dgm:spPr/>
      <dgm:t>
        <a:bodyPr/>
        <a:lstStyle/>
        <a:p>
          <a:endParaRPr lang="en-GB"/>
        </a:p>
      </dgm:t>
    </dgm:pt>
    <dgm:pt modelId="{004019EB-088C-4ACA-8508-CCA071D90DE7}" type="pres">
      <dgm:prSet presAssocID="{21E092CB-812D-48A0-A914-9A79D86A9E65}" presName="composite" presStyleCnt="0"/>
      <dgm:spPr/>
    </dgm:pt>
    <dgm:pt modelId="{B617DDED-02DB-48A1-8ACB-E1F7EAA78F3E}" type="pres">
      <dgm:prSet presAssocID="{21E092CB-812D-48A0-A914-9A79D86A9E65}" presName="parTx" presStyleLbl="alignNode1" presStyleIdx="0" presStyleCnt="3">
        <dgm:presLayoutVars>
          <dgm:chMax val="0"/>
          <dgm:chPref val="0"/>
          <dgm:bulletEnabled val="1"/>
        </dgm:presLayoutVars>
      </dgm:prSet>
      <dgm:spPr/>
      <dgm:t>
        <a:bodyPr/>
        <a:lstStyle/>
        <a:p>
          <a:endParaRPr lang="en-GB"/>
        </a:p>
      </dgm:t>
    </dgm:pt>
    <dgm:pt modelId="{B3063730-2128-4BE7-8B9F-9A31E76FCF64}" type="pres">
      <dgm:prSet presAssocID="{21E092CB-812D-48A0-A914-9A79D86A9E65}" presName="desTx" presStyleLbl="alignAccFollowNode1" presStyleIdx="0" presStyleCnt="3">
        <dgm:presLayoutVars>
          <dgm:bulletEnabled val="1"/>
        </dgm:presLayoutVars>
      </dgm:prSet>
      <dgm:spPr/>
      <dgm:t>
        <a:bodyPr/>
        <a:lstStyle/>
        <a:p>
          <a:endParaRPr lang="en-GB"/>
        </a:p>
      </dgm:t>
    </dgm:pt>
    <dgm:pt modelId="{3111CD96-399E-4E17-8F23-9ED9A958E413}" type="pres">
      <dgm:prSet presAssocID="{45D659D2-4BC4-401D-88F5-4A4609A4F035}" presName="space" presStyleCnt="0"/>
      <dgm:spPr/>
    </dgm:pt>
    <dgm:pt modelId="{B8BB7C8F-6024-48CD-9E94-8B50085DF01E}" type="pres">
      <dgm:prSet presAssocID="{1BF1ECB7-CBD2-4EA5-8F5A-25742248A919}" presName="composite" presStyleCnt="0"/>
      <dgm:spPr/>
    </dgm:pt>
    <dgm:pt modelId="{86B65E41-F7C1-42B6-B145-57D4767C9A72}" type="pres">
      <dgm:prSet presAssocID="{1BF1ECB7-CBD2-4EA5-8F5A-25742248A919}" presName="parTx" presStyleLbl="alignNode1" presStyleIdx="1" presStyleCnt="3">
        <dgm:presLayoutVars>
          <dgm:chMax val="0"/>
          <dgm:chPref val="0"/>
          <dgm:bulletEnabled val="1"/>
        </dgm:presLayoutVars>
      </dgm:prSet>
      <dgm:spPr/>
      <dgm:t>
        <a:bodyPr/>
        <a:lstStyle/>
        <a:p>
          <a:endParaRPr lang="en-GB"/>
        </a:p>
      </dgm:t>
    </dgm:pt>
    <dgm:pt modelId="{8E8322B8-8B2A-4690-9DAB-8C99C7FFF441}" type="pres">
      <dgm:prSet presAssocID="{1BF1ECB7-CBD2-4EA5-8F5A-25742248A919}" presName="desTx" presStyleLbl="alignAccFollowNode1" presStyleIdx="1" presStyleCnt="3">
        <dgm:presLayoutVars>
          <dgm:bulletEnabled val="1"/>
        </dgm:presLayoutVars>
      </dgm:prSet>
      <dgm:spPr/>
      <dgm:t>
        <a:bodyPr/>
        <a:lstStyle/>
        <a:p>
          <a:endParaRPr lang="en-GB"/>
        </a:p>
      </dgm:t>
    </dgm:pt>
    <dgm:pt modelId="{829DAE49-E206-4C11-AFF5-B929F5D153AE}" type="pres">
      <dgm:prSet presAssocID="{99D816F2-8DB5-465F-9965-03C694C49F95}" presName="space" presStyleCnt="0"/>
      <dgm:spPr/>
    </dgm:pt>
    <dgm:pt modelId="{81788F58-8616-4A0D-8AAA-5413B0226F51}" type="pres">
      <dgm:prSet presAssocID="{C53DFA25-8FDB-4099-A683-8F7A3578695C}" presName="composite" presStyleCnt="0"/>
      <dgm:spPr/>
    </dgm:pt>
    <dgm:pt modelId="{D5027045-2970-4E22-98DB-E5527C8258D5}" type="pres">
      <dgm:prSet presAssocID="{C53DFA25-8FDB-4099-A683-8F7A3578695C}" presName="parTx" presStyleLbl="alignNode1" presStyleIdx="2" presStyleCnt="3">
        <dgm:presLayoutVars>
          <dgm:chMax val="0"/>
          <dgm:chPref val="0"/>
          <dgm:bulletEnabled val="1"/>
        </dgm:presLayoutVars>
      </dgm:prSet>
      <dgm:spPr/>
      <dgm:t>
        <a:bodyPr/>
        <a:lstStyle/>
        <a:p>
          <a:endParaRPr lang="en-GB"/>
        </a:p>
      </dgm:t>
    </dgm:pt>
    <dgm:pt modelId="{4EC8EB99-7487-41F8-9EF1-E026C5E56C4C}" type="pres">
      <dgm:prSet presAssocID="{C53DFA25-8FDB-4099-A683-8F7A3578695C}" presName="desTx" presStyleLbl="alignAccFollowNode1" presStyleIdx="2" presStyleCnt="3">
        <dgm:presLayoutVars>
          <dgm:bulletEnabled val="1"/>
        </dgm:presLayoutVars>
      </dgm:prSet>
      <dgm:spPr/>
      <dgm:t>
        <a:bodyPr/>
        <a:lstStyle/>
        <a:p>
          <a:endParaRPr lang="en-GB"/>
        </a:p>
      </dgm:t>
    </dgm:pt>
  </dgm:ptLst>
  <dgm:cxnLst>
    <dgm:cxn modelId="{223D5BFB-F8D2-41CE-A7EA-9F7286D772F2}" type="presOf" srcId="{B4531780-0BAC-41A3-8E96-842744B044E1}" destId="{8E8322B8-8B2A-4690-9DAB-8C99C7FFF441}" srcOrd="0" destOrd="6" presId="urn:microsoft.com/office/officeart/2005/8/layout/hList1"/>
    <dgm:cxn modelId="{167F1590-51E6-44C2-A5C9-9AD3C54F6EA5}" srcId="{C53DFA25-8FDB-4099-A683-8F7A3578695C}" destId="{DD6F37BC-B77C-4226-BDCA-E610B43E00F5}" srcOrd="1" destOrd="0" parTransId="{E1064AAD-4245-49C9-BDF1-46AF4BA4630E}" sibTransId="{B18DBEBC-5109-401D-938F-7D40C487459C}"/>
    <dgm:cxn modelId="{D2EE4BDA-A8E9-4E8C-A297-5D0A64513133}" srcId="{C53DFA25-8FDB-4099-A683-8F7A3578695C}" destId="{7AC1178A-D6E6-4335-A866-9CA004B0BC03}" srcOrd="3" destOrd="0" parTransId="{6A64F37D-E591-4C6C-8C04-84B7F512FD54}" sibTransId="{B553AF47-2513-4BE1-9880-261987595C66}"/>
    <dgm:cxn modelId="{6074C0B2-2C38-4B32-8E7D-5FB00C3A9B94}" type="presOf" srcId="{C53DFA25-8FDB-4099-A683-8F7A3578695C}" destId="{D5027045-2970-4E22-98DB-E5527C8258D5}" srcOrd="0" destOrd="0" presId="urn:microsoft.com/office/officeart/2005/8/layout/hList1"/>
    <dgm:cxn modelId="{E794A059-9137-4420-980A-4A6BD365170F}" type="presOf" srcId="{7AC1178A-D6E6-4335-A866-9CA004B0BC03}" destId="{4EC8EB99-7487-41F8-9EF1-E026C5E56C4C}" srcOrd="0" destOrd="3" presId="urn:microsoft.com/office/officeart/2005/8/layout/hList1"/>
    <dgm:cxn modelId="{005C40B2-9ADB-4877-89F4-87867D6E2BD4}" srcId="{C2E6DF1F-8841-4FD9-A0EA-2D89A334F6DE}" destId="{C53DFA25-8FDB-4099-A683-8F7A3578695C}" srcOrd="2" destOrd="0" parTransId="{153158D9-B3E8-40EE-8E73-589D9227F091}" sibTransId="{6DF5D6C1-C6C0-46E9-8EF4-51C9763D61BF}"/>
    <dgm:cxn modelId="{EDB62186-9123-4896-8F7A-5EDFF8487E73}" type="presOf" srcId="{A015FF39-D005-47F3-98D8-82CF988ED46C}" destId="{B3063730-2128-4BE7-8B9F-9A31E76FCF64}" srcOrd="0" destOrd="0" presId="urn:microsoft.com/office/officeart/2005/8/layout/hList1"/>
    <dgm:cxn modelId="{2BD17B7A-029C-4774-B434-A77A5E3219BF}" type="presOf" srcId="{20E48CD1-7EA5-4F47-AA16-799783130513}" destId="{4EC8EB99-7487-41F8-9EF1-E026C5E56C4C}" srcOrd="0" destOrd="4" presId="urn:microsoft.com/office/officeart/2005/8/layout/hList1"/>
    <dgm:cxn modelId="{DB2679F3-64A6-4AF6-AD38-F7655BFB53DE}" srcId="{C53DFA25-8FDB-4099-A683-8F7A3578695C}" destId="{83CD5C77-CFB5-4951-B6E1-232CC1E6F104}" srcOrd="6" destOrd="0" parTransId="{62F02569-9F63-4762-AD9B-34DC553D8217}" sibTransId="{1145C644-47F8-4773-AC66-4CF259720158}"/>
    <dgm:cxn modelId="{4B4B0C27-17D8-4A9B-8D68-B5D1D0A7A534}" type="presOf" srcId="{2CC44888-78E8-451B-A9C0-94CE2809D236}" destId="{B3063730-2128-4BE7-8B9F-9A31E76FCF64}" srcOrd="0" destOrd="3" presId="urn:microsoft.com/office/officeart/2005/8/layout/hList1"/>
    <dgm:cxn modelId="{1F521154-D588-4241-B54D-F6E7A14117DD}" srcId="{C53DFA25-8FDB-4099-A683-8F7A3578695C}" destId="{B9A776A1-A726-4E77-A616-FC547E13384E}" srcOrd="0" destOrd="0" parTransId="{51D92438-01B8-4E08-8EBB-402392BFB7CB}" sibTransId="{F4BAB41F-8C7F-4FFA-AED9-88F96EBD7E5A}"/>
    <dgm:cxn modelId="{161B9160-D32E-42E9-9604-2E9D1CC82E41}" type="presOf" srcId="{C2E6DF1F-8841-4FD9-A0EA-2D89A334F6DE}" destId="{99A22D61-FF2B-4D85-A21F-663925D708ED}" srcOrd="0" destOrd="0" presId="urn:microsoft.com/office/officeart/2005/8/layout/hList1"/>
    <dgm:cxn modelId="{9C4BC79A-60D6-4795-A586-B455DA1C8D32}" type="presOf" srcId="{21E092CB-812D-48A0-A914-9A79D86A9E65}" destId="{B617DDED-02DB-48A1-8ACB-E1F7EAA78F3E}" srcOrd="0" destOrd="0" presId="urn:microsoft.com/office/officeart/2005/8/layout/hList1"/>
    <dgm:cxn modelId="{C0B6C06A-7E45-4349-9F49-B137A64A5E62}" srcId="{21E092CB-812D-48A0-A914-9A79D86A9E65}" destId="{2CC44888-78E8-451B-A9C0-94CE2809D236}" srcOrd="3" destOrd="0" parTransId="{79C889DB-1375-4C14-BE61-1D1405DD6D7E}" sibTransId="{CF7D8EDA-4E83-446D-B25B-69602B296CFA}"/>
    <dgm:cxn modelId="{297AD606-0EA8-48CD-A304-6F004440D777}" srcId="{21E092CB-812D-48A0-A914-9A79D86A9E65}" destId="{5FB761E2-213A-4C95-9065-FB22CBF65DC4}" srcOrd="2" destOrd="0" parTransId="{2DC67E00-88F5-40C9-B3DE-EB8EF079D0D1}" sibTransId="{0C822FD5-6AEA-4382-B7B0-FCDE29FB0599}"/>
    <dgm:cxn modelId="{5FA83717-74F8-4B91-A428-A2142EC50AEE}" type="presOf" srcId="{83865A1B-3659-434F-B7C8-DC343C0CCF88}" destId="{8E8322B8-8B2A-4690-9DAB-8C99C7FFF441}" srcOrd="0" destOrd="4" presId="urn:microsoft.com/office/officeart/2005/8/layout/hList1"/>
    <dgm:cxn modelId="{68C8DB5D-6FCE-4EE0-AA09-52FDF5FA0D3D}" srcId="{1BF1ECB7-CBD2-4EA5-8F5A-25742248A919}" destId="{3C724143-8DAF-476C-8AE5-535CAAE5097E}" srcOrd="2" destOrd="0" parTransId="{B950AFB4-8A3E-4383-B223-033ABB37E393}" sibTransId="{DAB8813A-66B0-4298-AB58-8129F18E68EB}"/>
    <dgm:cxn modelId="{271490F6-5C50-48FE-A225-29852DCF391C}" type="presOf" srcId="{D86BD50B-565C-4448-8F59-8D9679275271}" destId="{4EC8EB99-7487-41F8-9EF1-E026C5E56C4C}" srcOrd="0" destOrd="5" presId="urn:microsoft.com/office/officeart/2005/8/layout/hList1"/>
    <dgm:cxn modelId="{03832FD2-8523-4F21-AA7E-92F96EF63386}" type="presOf" srcId="{FB1F83A4-9224-411A-AD05-E8D46D2CBB49}" destId="{4EC8EB99-7487-41F8-9EF1-E026C5E56C4C}" srcOrd="0" destOrd="2" presId="urn:microsoft.com/office/officeart/2005/8/layout/hList1"/>
    <dgm:cxn modelId="{2F13E497-9D32-4D3C-9E68-182D12FC622B}" srcId="{21E092CB-812D-48A0-A914-9A79D86A9E65}" destId="{961C2B8B-B4D0-41F0-BF25-C8B3014AF90B}" srcOrd="4" destOrd="0" parTransId="{D19D652C-0ED6-493D-9EAC-3CDDCD96DC15}" sibTransId="{5C9AEF96-1B56-4294-8D05-8960FF392EDD}"/>
    <dgm:cxn modelId="{5B060B0C-A831-41C0-87CD-4649B3DA37E0}" srcId="{1BF1ECB7-CBD2-4EA5-8F5A-25742248A919}" destId="{4DBE26A4-8890-4311-A25F-CB8DB8B43600}" srcOrd="0" destOrd="0" parTransId="{DF90A549-8344-4253-BB4F-F5D68C3E6C9F}" sibTransId="{730A4CDB-8D6A-4C2D-9A37-EA6CC572FC56}"/>
    <dgm:cxn modelId="{DC184540-EE83-42AC-B1BE-21339FD44061}" type="presOf" srcId="{83CD5C77-CFB5-4951-B6E1-232CC1E6F104}" destId="{4EC8EB99-7487-41F8-9EF1-E026C5E56C4C}" srcOrd="0" destOrd="6" presId="urn:microsoft.com/office/officeart/2005/8/layout/hList1"/>
    <dgm:cxn modelId="{A44305B9-B7F4-42B4-8AB1-C3E398A2A40E}" srcId="{1BF1ECB7-CBD2-4EA5-8F5A-25742248A919}" destId="{ACC66464-DEF0-4347-87C2-CBE8AED7466F}" srcOrd="1" destOrd="0" parTransId="{E58F6ACA-F6E0-4B64-B900-60BE9F1D9505}" sibTransId="{AA20384A-D805-4172-9F6B-EF2A1CAB848D}"/>
    <dgm:cxn modelId="{46730400-19A4-4E82-9638-BF93D729667D}" srcId="{C2E6DF1F-8841-4FD9-A0EA-2D89A334F6DE}" destId="{1BF1ECB7-CBD2-4EA5-8F5A-25742248A919}" srcOrd="1" destOrd="0" parTransId="{1DE20E08-C4F0-41D8-BA70-B0AA264C56A1}" sibTransId="{99D816F2-8DB5-465F-9965-03C694C49F95}"/>
    <dgm:cxn modelId="{B6812D09-4F84-4B30-B801-50FE7FDD08EA}" srcId="{1BF1ECB7-CBD2-4EA5-8F5A-25742248A919}" destId="{83865A1B-3659-434F-B7C8-DC343C0CCF88}" srcOrd="4" destOrd="0" parTransId="{525C86F4-CF3E-4F3B-B7A5-FCDB0F0251EE}" sibTransId="{165C4497-CF04-4B1F-887E-BF452A08A524}"/>
    <dgm:cxn modelId="{67D4C0E0-0324-4F64-B2D7-B52355AB041F}" srcId="{C53DFA25-8FDB-4099-A683-8F7A3578695C}" destId="{FB1F83A4-9224-411A-AD05-E8D46D2CBB49}" srcOrd="2" destOrd="0" parTransId="{295BF9DF-3306-4B14-8719-68041FD7635E}" sibTransId="{4581D49B-0151-4C97-8193-55E7B6E98471}"/>
    <dgm:cxn modelId="{0B240DE2-5658-445A-90B9-A64A457ECB30}" type="presOf" srcId="{B9A776A1-A726-4E77-A616-FC547E13384E}" destId="{4EC8EB99-7487-41F8-9EF1-E026C5E56C4C}" srcOrd="0" destOrd="0" presId="urn:microsoft.com/office/officeart/2005/8/layout/hList1"/>
    <dgm:cxn modelId="{40480865-A547-4D61-9A24-D16DAC794A6B}" type="presOf" srcId="{2BC8ED24-B22E-43B4-B94A-8AB2F84EA901}" destId="{8E8322B8-8B2A-4690-9DAB-8C99C7FFF441}" srcOrd="0" destOrd="5" presId="urn:microsoft.com/office/officeart/2005/8/layout/hList1"/>
    <dgm:cxn modelId="{AAC7DE85-AB2F-449A-9381-6D1D0A255D8C}" srcId="{21E092CB-812D-48A0-A914-9A79D86A9E65}" destId="{A015FF39-D005-47F3-98D8-82CF988ED46C}" srcOrd="0" destOrd="0" parTransId="{DC5F156E-4F57-44AB-8EAD-50F645439BAF}" sibTransId="{2F242306-4061-4C7E-A4A7-79CF7A12BF56}"/>
    <dgm:cxn modelId="{8746D1C9-C9AC-432E-9ADB-31751403E341}" type="presOf" srcId="{ACC66464-DEF0-4347-87C2-CBE8AED7466F}" destId="{8E8322B8-8B2A-4690-9DAB-8C99C7FFF441}" srcOrd="0" destOrd="1" presId="urn:microsoft.com/office/officeart/2005/8/layout/hList1"/>
    <dgm:cxn modelId="{44FF6437-C968-42F8-BF54-15B2A4BA0ADF}" srcId="{1BF1ECB7-CBD2-4EA5-8F5A-25742248A919}" destId="{278E6E48-E67A-47BE-9FD2-3955554132A5}" srcOrd="3" destOrd="0" parTransId="{A298D736-C43F-4414-BE8A-23DDBFF936F5}" sibTransId="{077EA78D-1DF5-40B3-A150-F5D1B9B1B9E1}"/>
    <dgm:cxn modelId="{73570283-3FBE-4EA9-ABEB-70891BCD91C0}" srcId="{1BF1ECB7-CBD2-4EA5-8F5A-25742248A919}" destId="{2BC8ED24-B22E-43B4-B94A-8AB2F84EA901}" srcOrd="5" destOrd="0" parTransId="{B6CA4613-F497-4190-974B-A6E23DE8DEBB}" sibTransId="{3BDDDA76-75CC-4A73-B97A-53E33CA89C7F}"/>
    <dgm:cxn modelId="{51ED160D-9F68-4DEC-A3A4-7B1DAA425D6A}" type="presOf" srcId="{7B4BF900-AF21-4B3A-AE4A-4148D5063FFE}" destId="{B3063730-2128-4BE7-8B9F-9A31E76FCF64}" srcOrd="0" destOrd="1" presId="urn:microsoft.com/office/officeart/2005/8/layout/hList1"/>
    <dgm:cxn modelId="{CDDC315A-A4B3-4E9B-BA52-24DE2AFED1B1}" srcId="{21E092CB-812D-48A0-A914-9A79D86A9E65}" destId="{7B4BF900-AF21-4B3A-AE4A-4148D5063FFE}" srcOrd="1" destOrd="0" parTransId="{641D739D-A696-4389-BE71-10601D74A65E}" sibTransId="{E272C231-70F3-46D4-9D5C-C6BED03FE9BD}"/>
    <dgm:cxn modelId="{56EDADBE-7C67-4FBB-8F6C-2E0BD37BD4C7}" srcId="{C2E6DF1F-8841-4FD9-A0EA-2D89A334F6DE}" destId="{21E092CB-812D-48A0-A914-9A79D86A9E65}" srcOrd="0" destOrd="0" parTransId="{1F659155-1DEC-424E-ACF8-D471690FB645}" sibTransId="{45D659D2-4BC4-401D-88F5-4A4609A4F035}"/>
    <dgm:cxn modelId="{C3921528-CE86-40D3-B41C-B2EBDFB232AC}" type="presOf" srcId="{5FB761E2-213A-4C95-9065-FB22CBF65DC4}" destId="{B3063730-2128-4BE7-8B9F-9A31E76FCF64}" srcOrd="0" destOrd="2" presId="urn:microsoft.com/office/officeart/2005/8/layout/hList1"/>
    <dgm:cxn modelId="{9465146A-8C15-41DF-9335-EBF7043FBA4B}" srcId="{C53DFA25-8FDB-4099-A683-8F7A3578695C}" destId="{D86BD50B-565C-4448-8F59-8D9679275271}" srcOrd="5" destOrd="0" parTransId="{9517BD48-3430-419A-AB8F-44E4034CB230}" sibTransId="{3D51F999-13F5-40BC-8FD0-EA23855D3A22}"/>
    <dgm:cxn modelId="{9628D4E3-3F03-407F-B326-1A3D59B13F0D}" type="presOf" srcId="{DD6F37BC-B77C-4226-BDCA-E610B43E00F5}" destId="{4EC8EB99-7487-41F8-9EF1-E026C5E56C4C}" srcOrd="0" destOrd="1" presId="urn:microsoft.com/office/officeart/2005/8/layout/hList1"/>
    <dgm:cxn modelId="{E41BF85B-85C2-425A-B626-49AEBF55B761}" type="presOf" srcId="{278E6E48-E67A-47BE-9FD2-3955554132A5}" destId="{8E8322B8-8B2A-4690-9DAB-8C99C7FFF441}" srcOrd="0" destOrd="3" presId="urn:microsoft.com/office/officeart/2005/8/layout/hList1"/>
    <dgm:cxn modelId="{94100B76-A8BA-44DB-9418-C0018CB84029}" type="presOf" srcId="{961C2B8B-B4D0-41F0-BF25-C8B3014AF90B}" destId="{B3063730-2128-4BE7-8B9F-9A31E76FCF64}" srcOrd="0" destOrd="4" presId="urn:microsoft.com/office/officeart/2005/8/layout/hList1"/>
    <dgm:cxn modelId="{898DF691-5783-42AD-8C01-17CFD849851A}" type="presOf" srcId="{1BF1ECB7-CBD2-4EA5-8F5A-25742248A919}" destId="{86B65E41-F7C1-42B6-B145-57D4767C9A72}" srcOrd="0" destOrd="0" presId="urn:microsoft.com/office/officeart/2005/8/layout/hList1"/>
    <dgm:cxn modelId="{3F18C787-5615-425D-AF13-969D35C62D66}" type="presOf" srcId="{3C724143-8DAF-476C-8AE5-535CAAE5097E}" destId="{8E8322B8-8B2A-4690-9DAB-8C99C7FFF441}" srcOrd="0" destOrd="2" presId="urn:microsoft.com/office/officeart/2005/8/layout/hList1"/>
    <dgm:cxn modelId="{79F69E91-DDF9-48E9-B9BE-3961FBA561A5}" srcId="{C53DFA25-8FDB-4099-A683-8F7A3578695C}" destId="{20E48CD1-7EA5-4F47-AA16-799783130513}" srcOrd="4" destOrd="0" parTransId="{3AB82672-0534-4723-8660-F80DDC7B1A5F}" sibTransId="{CBB8926C-414F-49AE-8893-700F525C403F}"/>
    <dgm:cxn modelId="{C4D9B6B0-1A1F-4EE7-9BC7-338576C9D0D2}" srcId="{1BF1ECB7-CBD2-4EA5-8F5A-25742248A919}" destId="{B4531780-0BAC-41A3-8E96-842744B044E1}" srcOrd="6" destOrd="0" parTransId="{6F4B11C8-AEC6-4C7D-B596-A79B89621F9E}" sibTransId="{7E8F5C3F-0A16-4A98-BB39-44865F7B8F84}"/>
    <dgm:cxn modelId="{000A0689-41C5-4A72-8004-C8146710D4A3}" type="presOf" srcId="{4DBE26A4-8890-4311-A25F-CB8DB8B43600}" destId="{8E8322B8-8B2A-4690-9DAB-8C99C7FFF441}" srcOrd="0" destOrd="0" presId="urn:microsoft.com/office/officeart/2005/8/layout/hList1"/>
    <dgm:cxn modelId="{501BDCB5-F12D-4CB8-8319-6EACCD6624FC}" type="presParOf" srcId="{99A22D61-FF2B-4D85-A21F-663925D708ED}" destId="{004019EB-088C-4ACA-8508-CCA071D90DE7}" srcOrd="0" destOrd="0" presId="urn:microsoft.com/office/officeart/2005/8/layout/hList1"/>
    <dgm:cxn modelId="{26810CFB-ED17-4D60-9981-062A2F835CA1}" type="presParOf" srcId="{004019EB-088C-4ACA-8508-CCA071D90DE7}" destId="{B617DDED-02DB-48A1-8ACB-E1F7EAA78F3E}" srcOrd="0" destOrd="0" presId="urn:microsoft.com/office/officeart/2005/8/layout/hList1"/>
    <dgm:cxn modelId="{B3C5520A-4FEF-4283-919C-85E8C413F93B}" type="presParOf" srcId="{004019EB-088C-4ACA-8508-CCA071D90DE7}" destId="{B3063730-2128-4BE7-8B9F-9A31E76FCF64}" srcOrd="1" destOrd="0" presId="urn:microsoft.com/office/officeart/2005/8/layout/hList1"/>
    <dgm:cxn modelId="{03F51AC5-64FA-42AE-A164-2454A13C0378}" type="presParOf" srcId="{99A22D61-FF2B-4D85-A21F-663925D708ED}" destId="{3111CD96-399E-4E17-8F23-9ED9A958E413}" srcOrd="1" destOrd="0" presId="urn:microsoft.com/office/officeart/2005/8/layout/hList1"/>
    <dgm:cxn modelId="{F07B2C32-3550-4074-A836-7DA0EBD77FBF}" type="presParOf" srcId="{99A22D61-FF2B-4D85-A21F-663925D708ED}" destId="{B8BB7C8F-6024-48CD-9E94-8B50085DF01E}" srcOrd="2" destOrd="0" presId="urn:microsoft.com/office/officeart/2005/8/layout/hList1"/>
    <dgm:cxn modelId="{F2A0C684-3B84-4718-87D8-8E3F730DC5E0}" type="presParOf" srcId="{B8BB7C8F-6024-48CD-9E94-8B50085DF01E}" destId="{86B65E41-F7C1-42B6-B145-57D4767C9A72}" srcOrd="0" destOrd="0" presId="urn:microsoft.com/office/officeart/2005/8/layout/hList1"/>
    <dgm:cxn modelId="{0EB20D48-549D-424B-9510-047FD69D6886}" type="presParOf" srcId="{B8BB7C8F-6024-48CD-9E94-8B50085DF01E}" destId="{8E8322B8-8B2A-4690-9DAB-8C99C7FFF441}" srcOrd="1" destOrd="0" presId="urn:microsoft.com/office/officeart/2005/8/layout/hList1"/>
    <dgm:cxn modelId="{7A8A890D-6EBE-4DD5-B6B7-2FAE3B33133E}" type="presParOf" srcId="{99A22D61-FF2B-4D85-A21F-663925D708ED}" destId="{829DAE49-E206-4C11-AFF5-B929F5D153AE}" srcOrd="3" destOrd="0" presId="urn:microsoft.com/office/officeart/2005/8/layout/hList1"/>
    <dgm:cxn modelId="{F1F7858D-470A-4B69-893D-2363DE52D206}" type="presParOf" srcId="{99A22D61-FF2B-4D85-A21F-663925D708ED}" destId="{81788F58-8616-4A0D-8AAA-5413B0226F51}" srcOrd="4" destOrd="0" presId="urn:microsoft.com/office/officeart/2005/8/layout/hList1"/>
    <dgm:cxn modelId="{7918615A-1D78-4E7C-9ECD-BB30ECCD4E5C}" type="presParOf" srcId="{81788F58-8616-4A0D-8AAA-5413B0226F51}" destId="{D5027045-2970-4E22-98DB-E5527C8258D5}" srcOrd="0" destOrd="0" presId="urn:microsoft.com/office/officeart/2005/8/layout/hList1"/>
    <dgm:cxn modelId="{1CB6F561-4367-43E6-82A8-794C7D496B77}" type="presParOf" srcId="{81788F58-8616-4A0D-8AAA-5413B0226F51}" destId="{4EC8EB99-7487-41F8-9EF1-E026C5E56C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7D24C75-45CB-4F23-8B04-CDC3D833015B}" type="datetimeFigureOut">
              <a:rPr lang="en-GB" smtClean="0"/>
              <a:t>11/07/2023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2A7CE2-588B-4663-9D72-5A8B24594E5F}" type="slidenum">
              <a:rPr lang="en-GB" smtClean="0"/>
              <a:t>‹#›</a:t>
            </a:fld>
            <a:endParaRPr lang="en-GB"/>
          </a:p>
        </p:txBody>
      </p:sp>
    </p:spTree>
    <p:extLst>
      <p:ext uri="{BB962C8B-B14F-4D97-AF65-F5344CB8AC3E}">
        <p14:creationId xmlns:p14="http://schemas.microsoft.com/office/powerpoint/2010/main" val="2606096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42F0F4D-8C0C-B446-A95E-C8B3891AAF79}" type="datetimeFigureOut">
              <a:rPr lang="en-GB" smtClean="0"/>
              <a:t>11/07/2023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E08464-40BC-4A4C-A671-691FEBAE21CE}" type="slidenum">
              <a:rPr lang="en-GB" smtClean="0"/>
              <a:t>‹#›</a:t>
            </a:fld>
            <a:endParaRPr lang="en-GB" dirty="0"/>
          </a:p>
        </p:txBody>
      </p:sp>
    </p:spTree>
    <p:extLst>
      <p:ext uri="{BB962C8B-B14F-4D97-AF65-F5344CB8AC3E}">
        <p14:creationId xmlns:p14="http://schemas.microsoft.com/office/powerpoint/2010/main" val="116174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5E08464-40BC-4A4C-A671-691FEBAE21C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73553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There is a </a:t>
            </a:r>
            <a:r>
              <a:rPr lang="en-GB" dirty="0" smtClean="0"/>
              <a:t>recognised spectrum </a:t>
            </a:r>
            <a:r>
              <a:rPr lang="en-GB" dirty="0"/>
              <a:t>of </a:t>
            </a:r>
            <a:r>
              <a:rPr lang="en-GB" b="1" dirty="0"/>
              <a:t>unprofessional behaviours.</a:t>
            </a:r>
          </a:p>
          <a:p>
            <a:pPr>
              <a:defRPr/>
            </a:pPr>
            <a:r>
              <a:rPr lang="en-GB" dirty="0" smtClean="0"/>
              <a:t>CSL </a:t>
            </a:r>
            <a:r>
              <a:rPr lang="en-GB" dirty="0"/>
              <a:t>works at the end of the spectrum where behaviours may be found to be </a:t>
            </a:r>
            <a:r>
              <a:rPr lang="en-GB" b="1" dirty="0"/>
              <a:t>rude and offensive</a:t>
            </a:r>
            <a:r>
              <a:rPr lang="en-GB" dirty="0"/>
              <a:t> but would probably not involve formal procedures. </a:t>
            </a:r>
            <a:endParaRPr lang="en-GB" dirty="0" smtClean="0"/>
          </a:p>
          <a:p>
            <a:pPr>
              <a:defRPr/>
            </a:pPr>
            <a:endParaRPr lang="en-GB" dirty="0" smtClean="0"/>
          </a:p>
          <a:p>
            <a:pPr>
              <a:defRPr/>
            </a:pPr>
            <a:r>
              <a:rPr lang="en-GB" dirty="0" smtClean="0"/>
              <a:t>We all recognise at least some of these behaviours, and how they make us feel</a:t>
            </a:r>
            <a:endParaRPr lang="en-GB" dirty="0"/>
          </a:p>
          <a:p>
            <a:pPr>
              <a:defRPr/>
            </a:pPr>
            <a:endParaRPr lang="en-GB" dirty="0" smtClean="0"/>
          </a:p>
          <a:p>
            <a:pPr>
              <a:defRPr/>
            </a:pPr>
            <a:r>
              <a:rPr lang="en-GB" dirty="0" smtClean="0">
                <a:latin typeface="+mn-lt"/>
              </a:rPr>
              <a:t>‘Civility costs nothing and buys everything so why do we ‘lose it’?’. </a:t>
            </a:r>
          </a:p>
          <a:p>
            <a:pPr>
              <a:defRPr/>
            </a:pPr>
            <a:r>
              <a:rPr lang="en-GB" dirty="0" smtClean="0">
                <a:latin typeface="+mn-lt"/>
              </a:rPr>
              <a:t>without civility, we will never have good staff experience at work.</a:t>
            </a:r>
          </a:p>
          <a:p>
            <a:pPr>
              <a:defRPr/>
            </a:pPr>
            <a:endParaRPr lang="en-GB" b="1" dirty="0" smtClean="0">
              <a:latin typeface="+mn-lt"/>
            </a:endParaRPr>
          </a:p>
          <a:p>
            <a:pPr>
              <a:defRPr/>
            </a:pPr>
            <a:r>
              <a:rPr lang="en-GB" b="1" dirty="0" smtClean="0">
                <a:latin typeface="+mn-lt"/>
              </a:rPr>
              <a:t>​What is incivility?</a:t>
            </a:r>
          </a:p>
          <a:p>
            <a:pPr>
              <a:defRPr/>
            </a:pPr>
            <a:r>
              <a:rPr lang="en-GB" b="1" dirty="0" smtClean="0">
                <a:latin typeface="+mn-lt"/>
              </a:rPr>
              <a:t>Incivility can be anything ranging from rude or unsociable speech or behaviour.  </a:t>
            </a:r>
          </a:p>
          <a:p>
            <a:pPr>
              <a:defRPr/>
            </a:pPr>
            <a:endParaRPr lang="en-GB" b="1" dirty="0" smtClean="0">
              <a:latin typeface="+mn-lt"/>
            </a:endParaRPr>
          </a:p>
          <a:p>
            <a:pPr>
              <a:defRPr/>
            </a:pPr>
            <a:r>
              <a:rPr lang="en-GB" b="1" dirty="0" smtClean="0">
                <a:latin typeface="+mn-lt"/>
              </a:rPr>
              <a:t>Things said/ done (which might seem of little consequence) which go against the norms of respect &amp; workplace conduct, and the intent to ‘harm’ might seem ambiguous</a:t>
            </a:r>
          </a:p>
          <a:p>
            <a:pPr>
              <a:defRPr/>
            </a:pPr>
            <a:endParaRPr lang="en-GB" b="1" dirty="0" smtClean="0">
              <a:latin typeface="+mn-lt"/>
            </a:endParaRPr>
          </a:p>
          <a:p>
            <a:pPr>
              <a:defRPr/>
            </a:pPr>
            <a:r>
              <a:rPr lang="en-GB" b="1" dirty="0" smtClean="0">
                <a:latin typeface="+mn-lt"/>
              </a:rPr>
              <a:t>There are many examples:</a:t>
            </a:r>
          </a:p>
          <a:p>
            <a:pPr>
              <a:defRPr/>
            </a:pPr>
            <a:r>
              <a:rPr lang="en-GB" b="1" dirty="0" smtClean="0">
                <a:latin typeface="+mn-lt"/>
              </a:rPr>
              <a:t>​</a:t>
            </a:r>
          </a:p>
          <a:p>
            <a:pPr>
              <a:defRPr/>
            </a:pPr>
            <a:r>
              <a:rPr lang="en-GB" b="1" dirty="0" smtClean="0">
                <a:latin typeface="+mn-lt"/>
              </a:rPr>
              <a:t>Shouting at someone, swearing, aggression (not necessarily towards someone), belittling someone, sending emails while in meetings, talking over others, being difficult over the phone, rolling eyes or tutting at someone. The list goes on!</a:t>
            </a:r>
          </a:p>
          <a:p>
            <a:pPr>
              <a:defRPr/>
            </a:pPr>
            <a:endParaRPr lang="en-GB" dirty="0" smtClean="0">
              <a:latin typeface="+mn-lt"/>
            </a:endParaRPr>
          </a:p>
          <a:p>
            <a:pPr>
              <a:defRPr/>
            </a:pPr>
            <a:endParaRPr lang="en-GB" dirty="0" smtClean="0">
              <a:latin typeface="+mn-lt"/>
            </a:endParaRPr>
          </a:p>
          <a:p>
            <a:pPr>
              <a:defRPr/>
            </a:pPr>
            <a:endParaRPr lang="en-GB" dirty="0" smtClean="0">
              <a:latin typeface="+mn-lt"/>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4739E3-6356-4F15-A4E7-510FD6208EE5}" type="slidenum">
              <a:rPr lang="en-GB" altLang="en-US" smtClean="0">
                <a:solidFill>
                  <a:srgbClr val="000000"/>
                </a:solidFill>
              </a:rPr>
              <a:pPr/>
              <a:t>10</a:t>
            </a:fld>
            <a:endParaRPr lang="en-GB" altLang="en-US" smtClean="0">
              <a:solidFill>
                <a:srgbClr val="000000"/>
              </a:solidFill>
            </a:endParaRPr>
          </a:p>
        </p:txBody>
      </p:sp>
    </p:spTree>
    <p:extLst>
      <p:ext uri="{BB962C8B-B14F-4D97-AF65-F5344CB8AC3E}">
        <p14:creationId xmlns:p14="http://schemas.microsoft.com/office/powerpoint/2010/main" val="56757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So, we recognize many of those behaviours, and have we become ‘used’ to them – do they really matter/ have a notable impact?..... </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B936528-9AD7-4D83-8071-85B36D7B7200}" type="slidenum">
              <a:rPr lang="en-GB" altLang="en-US" smtClean="0">
                <a:solidFill>
                  <a:srgbClr val="000000"/>
                </a:solidFill>
              </a:rPr>
              <a:pPr/>
              <a:t>11</a:t>
            </a:fld>
            <a:endParaRPr lang="en-GB" altLang="en-US" smtClean="0">
              <a:solidFill>
                <a:srgbClr val="000000"/>
              </a:solidFill>
            </a:endParaRPr>
          </a:p>
        </p:txBody>
      </p:sp>
    </p:spTree>
    <p:extLst>
      <p:ext uri="{BB962C8B-B14F-4D97-AF65-F5344CB8AC3E}">
        <p14:creationId xmlns:p14="http://schemas.microsoft.com/office/powerpoint/2010/main" val="106567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Negative behaviours </a:t>
            </a:r>
            <a:r>
              <a:rPr lang="en-GB" dirty="0" smtClean="0"/>
              <a:t>have a cost &amp; they </a:t>
            </a:r>
            <a:r>
              <a:rPr lang="en-GB" b="1" dirty="0" smtClean="0"/>
              <a:t>do</a:t>
            </a:r>
            <a:r>
              <a:rPr lang="en-GB" dirty="0" smtClean="0"/>
              <a:t> matter, as robust research indicates - </a:t>
            </a:r>
          </a:p>
          <a:p>
            <a:pPr>
              <a:defRPr/>
            </a:pPr>
            <a:endParaRPr lang="en-GB" dirty="0" smtClean="0"/>
          </a:p>
          <a:p>
            <a:pPr>
              <a:defRPr/>
            </a:pPr>
            <a:r>
              <a:rPr lang="en-GB" dirty="0" smtClean="0"/>
              <a:t>Dr Turner highlights the following Research findings (conducted by Christine </a:t>
            </a:r>
            <a:r>
              <a:rPr lang="en-GB" dirty="0" err="1" smtClean="0"/>
              <a:t>Porath</a:t>
            </a:r>
            <a:r>
              <a:rPr lang="en-GB" dirty="0" smtClean="0"/>
              <a:t>)in his presentations, and further info can be found on the CSL website</a:t>
            </a:r>
          </a:p>
          <a:p>
            <a:pPr>
              <a:defRPr/>
            </a:pPr>
            <a:endParaRPr lang="en-GB" dirty="0" smtClean="0"/>
          </a:p>
          <a:p>
            <a:pPr>
              <a:defRPr/>
            </a:pPr>
            <a:r>
              <a:rPr lang="en-GB" b="1" dirty="0" smtClean="0">
                <a:latin typeface="+mn-lt"/>
              </a:rPr>
              <a:t>Importantly, the impact is how it is interpreted by the recipient – it is founded in how people feel about the actions/ words of another, regardless of the intention of the other party.</a:t>
            </a:r>
          </a:p>
          <a:p>
            <a:pPr>
              <a:defRPr/>
            </a:pPr>
            <a:r>
              <a:rPr lang="en-GB" b="1" dirty="0" smtClean="0">
                <a:latin typeface="+mn-lt"/>
              </a:rPr>
              <a:t>​</a:t>
            </a:r>
            <a:endParaRPr lang="en-GB" dirty="0" smtClean="0"/>
          </a:p>
          <a:p>
            <a:pPr eaLnBrk="1" fontAlgn="auto" hangingPunct="1">
              <a:spcBef>
                <a:spcPts val="0"/>
              </a:spcBef>
              <a:spcAft>
                <a:spcPts val="0"/>
              </a:spcAft>
              <a:defRPr/>
            </a:pPr>
            <a:r>
              <a:rPr lang="en-GB" b="1" dirty="0" smtClean="0"/>
              <a:t>People can feel incivility deeply – many may hide their responses (fear of repercussions)  ;   Sense of hopelessness   ;    Cut back effort, quality, time</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b="1" dirty="0" smtClean="0"/>
              <a:t>They may mirror that behaviour with others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b="1" dirty="0" smtClean="0"/>
              <a:t>End result may be that they leave, which affects all we try to do to retain our staff</a:t>
            </a:r>
          </a:p>
          <a:p>
            <a:pPr>
              <a:defRPr/>
            </a:pPr>
            <a:endParaRPr lang="en-GB" b="1" dirty="0"/>
          </a:p>
          <a:p>
            <a:pPr>
              <a:defRPr/>
            </a:pPr>
            <a:r>
              <a:rPr lang="en-GB" dirty="0"/>
              <a:t>As the recipient – the following may </a:t>
            </a:r>
            <a:r>
              <a:rPr lang="en-GB" dirty="0" smtClean="0"/>
              <a:t>occur</a:t>
            </a:r>
            <a:endParaRPr lang="en-GB" dirty="0"/>
          </a:p>
          <a:p>
            <a:pPr>
              <a:defRPr/>
            </a:pPr>
            <a:r>
              <a:rPr lang="en-GB" dirty="0"/>
              <a:t>80%  lose time worrying</a:t>
            </a:r>
          </a:p>
          <a:p>
            <a:pPr>
              <a:defRPr/>
            </a:pPr>
            <a:r>
              <a:rPr lang="en-GB" dirty="0"/>
              <a:t>78% reduce their commitment to work</a:t>
            </a:r>
          </a:p>
          <a:p>
            <a:pPr>
              <a:defRPr/>
            </a:pPr>
            <a:r>
              <a:rPr lang="en-GB" dirty="0"/>
              <a:t>63% lose time avoiding the offender</a:t>
            </a:r>
          </a:p>
          <a:p>
            <a:pPr>
              <a:defRPr/>
            </a:pPr>
            <a:r>
              <a:rPr lang="en-GB" dirty="0"/>
              <a:t>48% reduce their time at work</a:t>
            </a:r>
          </a:p>
          <a:p>
            <a:pPr>
              <a:defRPr/>
            </a:pPr>
            <a:r>
              <a:rPr lang="en-GB" dirty="0"/>
              <a:t>38% reduce the quality of their work</a:t>
            </a:r>
          </a:p>
          <a:p>
            <a:pPr>
              <a:defRPr/>
            </a:pPr>
            <a:r>
              <a:rPr lang="en-GB" dirty="0"/>
              <a:t>25% take it out on others</a:t>
            </a:r>
          </a:p>
          <a:p>
            <a:pPr>
              <a:defRPr/>
            </a:pPr>
            <a:r>
              <a:rPr lang="en-GB" dirty="0"/>
              <a:t>12% </a:t>
            </a:r>
            <a:r>
              <a:rPr lang="en-GB" dirty="0" smtClean="0"/>
              <a:t>leave</a:t>
            </a:r>
          </a:p>
          <a:p>
            <a:pPr>
              <a:defRPr/>
            </a:pPr>
            <a:endParaRPr lang="en-GB" dirty="0" smtClean="0"/>
          </a:p>
          <a:p>
            <a:r>
              <a:rPr lang="en-GB" sz="1200" kern="1200" dirty="0" smtClean="0">
                <a:solidFill>
                  <a:schemeClr val="tx1"/>
                </a:solidFill>
                <a:effectLst/>
                <a:latin typeface="Arial" charset="0"/>
                <a:ea typeface="+mn-ea"/>
                <a:cs typeface="+mn-cs"/>
              </a:rPr>
              <a:t>In a recent survey up to 90 % had personal experience of incivility and 98% had witnessed it as part of a team. </a:t>
            </a:r>
          </a:p>
          <a:p>
            <a:r>
              <a:rPr lang="en-GB" sz="1200" kern="1200" dirty="0" smtClean="0">
                <a:solidFill>
                  <a:schemeClr val="tx1"/>
                </a:solidFill>
                <a:effectLst/>
                <a:latin typeface="Arial" charset="0"/>
                <a:ea typeface="+mn-ea"/>
                <a:cs typeface="+mn-cs"/>
              </a:rPr>
              <a:t>As a consequence the impacts were people spent less time at work, more time avoiding people, were less productive and around 12% left their job. It reduces team performance by around 25% and enthusiasm for staying on by around 50%. If staff are in an educational capacity the ability to learn is significantly reduced if they are stressed. </a:t>
            </a:r>
          </a:p>
          <a:p>
            <a:pPr>
              <a:defRPr/>
            </a:pPr>
            <a:endParaRPr lang="en-GB" dirty="0" smtClean="0"/>
          </a:p>
          <a:p>
            <a:pPr>
              <a:defRPr/>
            </a:pPr>
            <a:endParaRPr lang="en-GB" dirty="0"/>
          </a:p>
          <a:p>
            <a:pPr>
              <a:defRPr/>
            </a:pPr>
            <a:r>
              <a:rPr lang="en-GB" b="1" dirty="0"/>
              <a:t>The price of incivility.  Porath C, Pearson C. Harv Bus Rev. 2013 Jan-Feb;91(1-2):114-21, 146</a:t>
            </a:r>
            <a:r>
              <a:rPr lang="en-GB" dirty="0"/>
              <a:t>.</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F2ED067-7303-4F06-A1B7-E2E952F422B5}" type="slidenum">
              <a:rPr lang="en-GB" altLang="en-US" smtClean="0">
                <a:solidFill>
                  <a:srgbClr val="000000"/>
                </a:solidFill>
              </a:rPr>
              <a:pPr/>
              <a:t>12</a:t>
            </a:fld>
            <a:endParaRPr lang="en-GB" altLang="en-US" smtClean="0">
              <a:solidFill>
                <a:srgbClr val="000000"/>
              </a:solidFill>
            </a:endParaRPr>
          </a:p>
        </p:txBody>
      </p:sp>
    </p:spTree>
    <p:extLst>
      <p:ext uri="{BB962C8B-B14F-4D97-AF65-F5344CB8AC3E}">
        <p14:creationId xmlns:p14="http://schemas.microsoft.com/office/powerpoint/2010/main" val="382255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Key message – </a:t>
            </a:r>
            <a:r>
              <a:rPr lang="en-GB" dirty="0" smtClean="0"/>
              <a:t>it is a patient </a:t>
            </a:r>
            <a:r>
              <a:rPr lang="en-GB" dirty="0"/>
              <a:t>safety issue</a:t>
            </a:r>
            <a:r>
              <a:rPr lang="en-GB" dirty="0" smtClean="0"/>
              <a:t>.</a:t>
            </a:r>
          </a:p>
          <a:p>
            <a:pPr>
              <a:defRPr/>
            </a:pPr>
            <a:endParaRPr lang="en-GB" dirty="0" smtClean="0"/>
          </a:p>
          <a:p>
            <a:pPr>
              <a:defRPr/>
            </a:pPr>
            <a:r>
              <a:rPr lang="en-GB" b="1" dirty="0" smtClean="0">
                <a:latin typeface="+mn-lt"/>
              </a:rPr>
              <a:t>Direct impact on the recipient, and this has been measured in the office place by Christine </a:t>
            </a:r>
            <a:r>
              <a:rPr lang="en-GB" b="1" dirty="0" err="1" smtClean="0">
                <a:latin typeface="+mn-lt"/>
              </a:rPr>
              <a:t>Porath</a:t>
            </a:r>
            <a:r>
              <a:rPr lang="en-GB" b="1" dirty="0" smtClean="0">
                <a:latin typeface="+mn-lt"/>
              </a:rPr>
              <a:t>[2]. She found: 61% reduction in cognitive ability</a:t>
            </a:r>
            <a:endParaRPr lang="en-GB" b="1" dirty="0" smtClean="0"/>
          </a:p>
          <a:p>
            <a:pPr>
              <a:defRPr/>
            </a:pPr>
            <a:r>
              <a:rPr lang="en-GB" dirty="0" smtClean="0"/>
              <a:t>Lack of cognitive ability results in poorer healthcare</a:t>
            </a:r>
            <a:r>
              <a:rPr lang="en-GB" baseline="0" dirty="0" smtClean="0"/>
              <a:t> and ability to work effectively</a:t>
            </a:r>
          </a:p>
          <a:p>
            <a:pPr>
              <a:defRPr/>
            </a:pPr>
            <a:r>
              <a:rPr lang="en-GB" baseline="0" dirty="0" smtClean="0"/>
              <a:t>In critical incidents, around 70% of fatal/ near fatal events have a preceding incidence of incivility in the previous few hours</a:t>
            </a:r>
            <a:endParaRPr lang="en-GB" dirty="0" smtClean="0"/>
          </a:p>
          <a:p>
            <a:pPr>
              <a:defRPr/>
            </a:pPr>
            <a:endParaRPr lang="en-GB" dirty="0"/>
          </a:p>
          <a:p>
            <a:pPr>
              <a:defRPr/>
            </a:pPr>
            <a:r>
              <a:rPr lang="en-GB" b="1" dirty="0" smtClean="0">
                <a:solidFill>
                  <a:srgbClr val="FF0000"/>
                </a:solidFill>
                <a:latin typeface="+mn-lt"/>
              </a:rPr>
              <a:t>When someone is rude to us, it reduces our bandwidth; our ability to effectively juggle multiple tasks and conscious thoughts.</a:t>
            </a:r>
          </a:p>
          <a:p>
            <a:pPr>
              <a:defRPr/>
            </a:pPr>
            <a:endParaRPr lang="en-GB" b="1" dirty="0" smtClean="0">
              <a:solidFill>
                <a:srgbClr val="FF0000"/>
              </a:solidFill>
              <a:latin typeface="+mn-lt"/>
            </a:endParaRPr>
          </a:p>
          <a:p>
            <a:pPr>
              <a:defRPr/>
            </a:pPr>
            <a:r>
              <a:rPr lang="en-GB" b="1" dirty="0" smtClean="0">
                <a:solidFill>
                  <a:srgbClr val="FF0000"/>
                </a:solidFill>
                <a:latin typeface="+mn-lt"/>
              </a:rPr>
              <a:t>It affects how we think in that moment</a:t>
            </a:r>
            <a:endParaRPr lang="en-GB" b="1" dirty="0" smtClean="0">
              <a:solidFill>
                <a:srgbClr val="FF0000"/>
              </a:solidFill>
            </a:endParaRPr>
          </a:p>
          <a:p>
            <a:pPr>
              <a:defRPr/>
            </a:pPr>
            <a:r>
              <a:rPr lang="en-GB" b="1" dirty="0" smtClean="0">
                <a:solidFill>
                  <a:srgbClr val="FF0000"/>
                </a:solidFill>
                <a:latin typeface="+mn-lt"/>
              </a:rPr>
              <a:t>​</a:t>
            </a:r>
            <a:endParaRPr lang="en-GB" b="1" dirty="0" smtClean="0">
              <a:solidFill>
                <a:srgbClr val="FF0000"/>
              </a:solidFill>
            </a:endParaRPr>
          </a:p>
          <a:p>
            <a:pPr>
              <a:defRPr/>
            </a:pPr>
            <a:r>
              <a:rPr lang="en-GB" b="1" dirty="0" smtClean="0">
                <a:solidFill>
                  <a:srgbClr val="FF0000"/>
                </a:solidFill>
                <a:latin typeface="+mn-lt"/>
              </a:rPr>
              <a:t>For example, on a good day, we can actively juggle 6-8 things – some of these may be simple things or tasks, but could also be important tasks or process involving care for/ decisions about patients/ or other actions required to perform our roles</a:t>
            </a:r>
            <a:endParaRPr lang="en-GB" b="1" dirty="0" smtClean="0">
              <a:solidFill>
                <a:srgbClr val="FF0000"/>
              </a:solidFill>
            </a:endParaRPr>
          </a:p>
          <a:p>
            <a:pPr>
              <a:defRPr/>
            </a:pPr>
            <a:r>
              <a:rPr lang="en-GB" b="1" dirty="0" smtClean="0">
                <a:solidFill>
                  <a:srgbClr val="FF0000"/>
                </a:solidFill>
                <a:latin typeface="+mn-lt"/>
              </a:rPr>
              <a:t>​</a:t>
            </a:r>
            <a:endParaRPr lang="en-GB" b="1" dirty="0" smtClean="0">
              <a:solidFill>
                <a:srgbClr val="FF0000"/>
              </a:solidFill>
            </a:endParaRPr>
          </a:p>
          <a:p>
            <a:pPr eaLnBrk="1" hangingPunct="1">
              <a:spcBef>
                <a:spcPts val="0"/>
              </a:spcBef>
              <a:spcAft>
                <a:spcPts val="0"/>
              </a:spcAft>
              <a:defRPr/>
            </a:pPr>
            <a:r>
              <a:rPr lang="en-GB" b="1" dirty="0" smtClean="0">
                <a:solidFill>
                  <a:srgbClr val="FF0000"/>
                </a:solidFill>
                <a:latin typeface="+mn-lt"/>
              </a:rPr>
              <a:t>​Therefore, rudeness reduces our ability to do our jobs, until all we can focus on is the rudeness/ negativity, impeding clear thought, focus, attention, effort &amp; energy.    IMPACT ON PATIENT CARE – CLINICAL RISK</a:t>
            </a:r>
            <a:endParaRPr lang="en-GB" b="1" dirty="0" smtClean="0">
              <a:solidFill>
                <a:srgbClr val="FF0000"/>
              </a:solidFill>
            </a:endParaRPr>
          </a:p>
          <a:p>
            <a:pPr>
              <a:defRPr/>
            </a:pPr>
            <a:endParaRPr lang="en-GB" b="1" dirty="0" smtClean="0">
              <a:solidFill>
                <a:srgbClr val="FF0000"/>
              </a:solidFill>
            </a:endParaRPr>
          </a:p>
          <a:p>
            <a:pPr>
              <a:defRPr/>
            </a:pPr>
            <a:endParaRPr lang="en-GB" dirty="0"/>
          </a:p>
          <a:p>
            <a:pPr>
              <a:defRPr/>
            </a:pPr>
            <a:r>
              <a:rPr lang="en-GB" sz="1800" b="1" dirty="0"/>
              <a:t>https://thepsychologist.bps.org.uk/volume-24/edition-7/how-rudeness-takes-its-toll</a:t>
            </a:r>
          </a:p>
          <a:p>
            <a:pPr>
              <a:defRPr/>
            </a:pPr>
            <a:endParaRPr lang="en-GB" dirty="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086118-383F-4319-B1CD-31E1AE8F58C1}" type="slidenum">
              <a:rPr lang="en-GB" altLang="en-US" smtClean="0">
                <a:solidFill>
                  <a:srgbClr val="000000"/>
                </a:solidFill>
              </a:rPr>
              <a:pPr/>
              <a:t>13</a:t>
            </a:fld>
            <a:endParaRPr lang="en-GB" altLang="en-US" smtClean="0">
              <a:solidFill>
                <a:srgbClr val="000000"/>
              </a:solidFill>
            </a:endParaRPr>
          </a:p>
        </p:txBody>
      </p:sp>
    </p:spTree>
    <p:extLst>
      <p:ext uri="{BB962C8B-B14F-4D97-AF65-F5344CB8AC3E}">
        <p14:creationId xmlns:p14="http://schemas.microsoft.com/office/powerpoint/2010/main" val="75213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100" dirty="0"/>
              <a:t>Rudeness </a:t>
            </a:r>
            <a:r>
              <a:rPr lang="en-GB" sz="1100" dirty="0" smtClean="0"/>
              <a:t>not only impacts the recipient, but also has a ripple affect on others, spreading to impact those who observe it </a:t>
            </a:r>
          </a:p>
          <a:p>
            <a:pPr>
              <a:defRPr/>
            </a:pPr>
            <a:endParaRPr lang="en-GB" sz="1100" dirty="0" smtClean="0"/>
          </a:p>
          <a:p>
            <a:pPr>
              <a:defRPr/>
            </a:pPr>
            <a:r>
              <a:rPr lang="en-GB" sz="1100" dirty="0" smtClean="0">
                <a:latin typeface="+mn-lt"/>
              </a:rPr>
              <a:t>May result in fear, lack of confidence to ask questions, raise issues, offer help</a:t>
            </a:r>
          </a:p>
          <a:p>
            <a:pPr>
              <a:defRPr/>
            </a:pPr>
            <a:endParaRPr lang="en-GB" sz="1100" dirty="0" smtClean="0"/>
          </a:p>
          <a:p>
            <a:pPr>
              <a:defRPr/>
            </a:pPr>
            <a:r>
              <a:rPr lang="en-GB" sz="1100" b="1" dirty="0" smtClean="0">
                <a:latin typeface="+mn-lt"/>
              </a:rPr>
              <a:t>​</a:t>
            </a:r>
            <a:r>
              <a:rPr lang="en-GB" sz="1100" dirty="0" smtClean="0">
                <a:latin typeface="+mn-lt"/>
              </a:rPr>
              <a:t>Costs of incivility might be seen in areas such as decline in work effort, performance, commitment and even having effects on service users. </a:t>
            </a:r>
          </a:p>
          <a:p>
            <a:pPr>
              <a:defRPr/>
            </a:pPr>
            <a:endParaRPr lang="en-GB" sz="1100" dirty="0" smtClean="0">
              <a:latin typeface="+mn-lt"/>
            </a:endParaRPr>
          </a:p>
          <a:p>
            <a:pPr>
              <a:defRPr/>
            </a:pPr>
            <a:r>
              <a:rPr lang="en-GB" sz="1100" dirty="0" smtClean="0">
                <a:latin typeface="+mn-lt"/>
              </a:rPr>
              <a:t>For recipients of incivility, harm is compounded if onlookers are impacted or have not challenged the behaviour.</a:t>
            </a:r>
          </a:p>
          <a:p>
            <a:pPr>
              <a:defRPr/>
            </a:pPr>
            <a:endParaRPr lang="en-GB" sz="1100" dirty="0" smtClean="0">
              <a:latin typeface="+mn-lt"/>
            </a:endParaRPr>
          </a:p>
          <a:p>
            <a:pPr>
              <a:defRPr/>
            </a:pPr>
            <a:r>
              <a:rPr lang="en-GB" sz="1100" dirty="0" smtClean="0">
                <a:latin typeface="+mn-lt"/>
              </a:rPr>
              <a:t>Others can also feel guilty or complicit if they have not challenged the behaviour themselves. </a:t>
            </a:r>
          </a:p>
          <a:p>
            <a:pPr>
              <a:defRPr/>
            </a:pPr>
            <a:endParaRPr lang="en-GB" sz="1100" dirty="0" smtClean="0">
              <a:latin typeface="+mn-lt"/>
            </a:endParaRPr>
          </a:p>
          <a:p>
            <a:pPr>
              <a:defRPr/>
            </a:pPr>
            <a:r>
              <a:rPr lang="en-GB" sz="1100" dirty="0" smtClean="0">
                <a:latin typeface="+mn-lt"/>
              </a:rPr>
              <a:t>A person could be the victim, onlooker or perpetrator of rudeness on any given day. </a:t>
            </a:r>
          </a:p>
          <a:p>
            <a:pPr>
              <a:defRPr/>
            </a:pPr>
            <a:endParaRPr lang="en-GB" sz="1100" dirty="0" smtClean="0">
              <a:latin typeface="+mn-lt"/>
            </a:endParaRPr>
          </a:p>
          <a:p>
            <a:pPr>
              <a:defRPr/>
            </a:pPr>
            <a:r>
              <a:rPr lang="en-GB" sz="1100" dirty="0" smtClean="0">
                <a:latin typeface="+mn-lt"/>
              </a:rPr>
              <a:t>As a perpetrator of incivility, you might have a ‘fight or flight’ response to a perceived threat and show incivility as a reactive stress response. </a:t>
            </a:r>
          </a:p>
          <a:p>
            <a:pPr>
              <a:defRPr/>
            </a:pPr>
            <a:r>
              <a:rPr lang="en-GB" sz="1100" dirty="0" smtClean="0">
                <a:latin typeface="+mn-lt"/>
              </a:rPr>
              <a:t>Because the behaviour of incivility is ingrained and remains unchallenged, we operate in a culture that sometimes rewards this behaviour or we see it as ‘survival mode’. </a:t>
            </a:r>
          </a:p>
          <a:p>
            <a:pPr>
              <a:defRPr/>
            </a:pPr>
            <a:endParaRPr lang="en-GB" sz="1100" dirty="0" smtClean="0"/>
          </a:p>
          <a:p>
            <a:pPr>
              <a:defRPr/>
            </a:pPr>
            <a:r>
              <a:rPr lang="en-GB" sz="1100" dirty="0" smtClean="0">
                <a:latin typeface="+mn-lt"/>
              </a:rPr>
              <a:t>​</a:t>
            </a:r>
            <a:endParaRPr lang="en-GB" sz="1100" dirty="0" smtClean="0"/>
          </a:p>
          <a:p>
            <a:pPr>
              <a:defRPr/>
            </a:pPr>
            <a:endParaRPr lang="en-GB" sz="1100" dirty="0"/>
          </a:p>
          <a:p>
            <a:pPr>
              <a:defRPr/>
            </a:pPr>
            <a:endParaRPr lang="en-GB" sz="1100" dirty="0"/>
          </a:p>
          <a:p>
            <a:pPr eaLnBrk="1" fontAlgn="auto" hangingPunct="1">
              <a:spcBef>
                <a:spcPts val="0"/>
              </a:spcBef>
              <a:spcAft>
                <a:spcPts val="0"/>
              </a:spcAft>
              <a:defRPr/>
            </a:pPr>
            <a:r>
              <a:rPr lang="en-US" sz="1100" b="1" dirty="0">
                <a:latin typeface="+mn-lt"/>
              </a:rPr>
              <a:t>Porath C, Erez A. Overlooked but not untouched. How rudeness reduces onlookers’ performance on routine and creative tasks. Organ Behav Hum Decis Process 2009;109:29-44.</a:t>
            </a:r>
            <a:endParaRPr lang="en-GB" sz="1100" b="1" dirty="0">
              <a:latin typeface="+mn-lt"/>
            </a:endParaRPr>
          </a:p>
          <a:p>
            <a:pPr>
              <a:defRPr/>
            </a:pPr>
            <a:endParaRPr lang="en-GB" sz="1100" dirty="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8F8729C-AC7E-4404-9503-439DCAA6D140}" type="slidenum">
              <a:rPr lang="en-GB" altLang="en-US" smtClean="0">
                <a:solidFill>
                  <a:srgbClr val="000000"/>
                </a:solidFill>
              </a:rPr>
              <a:pPr/>
              <a:t>14</a:t>
            </a:fld>
            <a:endParaRPr lang="en-GB" altLang="en-US" smtClean="0">
              <a:solidFill>
                <a:srgbClr val="000000"/>
              </a:solidFill>
            </a:endParaRPr>
          </a:p>
        </p:txBody>
      </p:sp>
    </p:spTree>
    <p:extLst>
      <p:ext uri="{BB962C8B-B14F-4D97-AF65-F5344CB8AC3E}">
        <p14:creationId xmlns:p14="http://schemas.microsoft.com/office/powerpoint/2010/main" val="79111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Subsequent impact on patients/ relatives.   </a:t>
            </a:r>
            <a:r>
              <a:rPr lang="en-GB" altLang="en-US" b="1" dirty="0" smtClean="0">
                <a:latin typeface="Arial" panose="020B0604020202020204" pitchFamily="34" charset="0"/>
              </a:rPr>
              <a:t>Key issue – organisational risk</a:t>
            </a:r>
          </a:p>
          <a:p>
            <a:endParaRPr lang="en-GB" altLang="en-US" dirty="0" smtClean="0">
              <a:latin typeface="Arial" panose="020B0604020202020204" pitchFamily="34" charset="0"/>
            </a:endParaRPr>
          </a:p>
          <a:p>
            <a:r>
              <a:rPr lang="en-GB" altLang="en-US" dirty="0" smtClean="0">
                <a:latin typeface="Arial" panose="020B0604020202020204" pitchFamily="34" charset="0"/>
              </a:rPr>
              <a:t>May prevent a patient asking for help or not mentioning symptoms.  Patient view of the organisation and their care can be affected</a:t>
            </a:r>
          </a:p>
          <a:p>
            <a:endParaRPr lang="en-GB" altLang="en-US" dirty="0" smtClean="0">
              <a:latin typeface="Arial" panose="020B0604020202020204" pitchFamily="34" charset="0"/>
            </a:endParaRPr>
          </a:p>
          <a:p>
            <a:pPr eaLnBrk="1" hangingPunct="1">
              <a:spcBef>
                <a:spcPct val="0"/>
              </a:spcBef>
            </a:pPr>
            <a:r>
              <a:rPr lang="en-GB" altLang="en-US" b="1" dirty="0" smtClean="0">
                <a:latin typeface="Arial" panose="020B0604020202020204" pitchFamily="34" charset="0"/>
              </a:rPr>
              <a:t>The price of incivility.  </a:t>
            </a:r>
            <a:r>
              <a:rPr lang="en-GB" altLang="en-US" b="1" dirty="0" err="1" smtClean="0">
                <a:latin typeface="Arial" panose="020B0604020202020204" pitchFamily="34" charset="0"/>
              </a:rPr>
              <a:t>Porath</a:t>
            </a:r>
            <a:r>
              <a:rPr lang="en-GB" altLang="en-US" b="1" dirty="0" smtClean="0">
                <a:latin typeface="Arial" panose="020B0604020202020204" pitchFamily="34" charset="0"/>
              </a:rPr>
              <a:t> C, Pearson C. </a:t>
            </a:r>
            <a:r>
              <a:rPr lang="en-GB" altLang="en-US" b="1" dirty="0" err="1" smtClean="0">
                <a:latin typeface="Arial" panose="020B0604020202020204" pitchFamily="34" charset="0"/>
              </a:rPr>
              <a:t>Harv</a:t>
            </a:r>
            <a:r>
              <a:rPr lang="en-GB" altLang="en-US" b="1" dirty="0" smtClean="0">
                <a:latin typeface="Arial" panose="020B0604020202020204" pitchFamily="34" charset="0"/>
              </a:rPr>
              <a:t> Bus Rev. 2013 Jan-Feb;91(1-2):114-21, 146</a:t>
            </a:r>
            <a:r>
              <a:rPr lang="en-GB" altLang="en-US" dirty="0" smtClean="0">
                <a:latin typeface="Arial" panose="020B0604020202020204" pitchFamily="34" charset="0"/>
              </a:rPr>
              <a:t>.</a:t>
            </a:r>
          </a:p>
          <a:p>
            <a:pPr eaLnBrk="1" hangingPunct="1">
              <a:spcBef>
                <a:spcPct val="0"/>
              </a:spcBef>
            </a:pPr>
            <a:r>
              <a:rPr lang="en-GB" altLang="en-US" b="1" dirty="0" smtClean="0">
                <a:latin typeface="Arial" panose="020B0604020202020204" pitchFamily="34" charset="0"/>
              </a:rPr>
              <a:t>https://thepsychologist.bps.org.uk/volume-24/edition-7/how-rudeness-takes-its-toll</a:t>
            </a:r>
          </a:p>
          <a:p>
            <a:pPr eaLnBrk="1" hangingPunct="1">
              <a:spcBef>
                <a:spcPct val="0"/>
              </a:spcBef>
            </a:pPr>
            <a:endParaRPr lang="en-GB" altLang="en-US" dirty="0" smtClean="0">
              <a:latin typeface="Arial" panose="020B0604020202020204" pitchFamily="34" charset="0"/>
            </a:endParaRPr>
          </a:p>
          <a:p>
            <a:endParaRPr lang="en-GB" altLang="en-US" dirty="0" smtClean="0">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1B4A13-B463-4780-A4E6-787055040379}" type="slidenum">
              <a:rPr lang="en-GB" altLang="en-US" smtClean="0">
                <a:solidFill>
                  <a:srgbClr val="000000"/>
                </a:solidFill>
              </a:rPr>
              <a:pPr/>
              <a:t>15</a:t>
            </a:fld>
            <a:endParaRPr lang="en-GB" altLang="en-US" smtClean="0">
              <a:solidFill>
                <a:srgbClr val="000000"/>
              </a:solidFill>
            </a:endParaRPr>
          </a:p>
        </p:txBody>
      </p:sp>
    </p:spTree>
    <p:extLst>
      <p:ext uri="{BB962C8B-B14F-4D97-AF65-F5344CB8AC3E}">
        <p14:creationId xmlns:p14="http://schemas.microsoft.com/office/powerpoint/2010/main" val="182903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 common response from staff when talking about the importance of civility is that it doesn’t affect them, they can still do their job ok.</a:t>
            </a:r>
          </a:p>
          <a:p>
            <a:endParaRPr lang="en-GB" b="0" dirty="0" smtClean="0"/>
          </a:p>
          <a:p>
            <a:r>
              <a:rPr lang="en-GB" b="0" dirty="0" smtClean="0"/>
              <a:t>This </a:t>
            </a:r>
            <a:r>
              <a:rPr lang="en-GB" b="0" dirty="0"/>
              <a:t>study shows that whether we realise it or </a:t>
            </a:r>
            <a:r>
              <a:rPr lang="en-GB" b="0" dirty="0" smtClean="0"/>
              <a:t>not, </a:t>
            </a:r>
            <a:r>
              <a:rPr lang="en-GB" b="1" dirty="0"/>
              <a:t>it does affect them/us</a:t>
            </a:r>
            <a:r>
              <a:rPr lang="en-GB" b="0" dirty="0" smtClean="0"/>
              <a:t>.</a:t>
            </a:r>
          </a:p>
          <a:p>
            <a:endParaRPr lang="en-GB" b="0" dirty="0" smtClean="0"/>
          </a:p>
          <a:p>
            <a:r>
              <a:rPr lang="en-GB" b="0" dirty="0" smtClean="0"/>
              <a:t>Simulation shows</a:t>
            </a:r>
            <a:r>
              <a:rPr lang="en-GB" b="0" baseline="0" dirty="0" smtClean="0"/>
              <a:t> that working with Polite Surgeon results in Anaesthetists performing at expected level of 91.2%</a:t>
            </a:r>
          </a:p>
          <a:p>
            <a:endParaRPr lang="en-GB" b="0" baseline="0" dirty="0" smtClean="0"/>
          </a:p>
          <a:p>
            <a:r>
              <a:rPr lang="en-GB" b="0" baseline="0" dirty="0" smtClean="0"/>
              <a:t>Working with surgeon who is rude, brings this down to 63.6%, - a decrease of almost 30%</a:t>
            </a:r>
            <a:endParaRPr lang="en-GB" b="0" dirty="0"/>
          </a:p>
          <a:p>
            <a:endParaRPr lang="en-GB" b="0" dirty="0"/>
          </a:p>
          <a:p>
            <a:r>
              <a:rPr lang="en-GB" b="0" dirty="0"/>
              <a:t>It decreases our performance markedly and we don’t even realise </a:t>
            </a:r>
            <a:r>
              <a:rPr lang="en-GB" b="0" dirty="0" smtClean="0"/>
              <a:t>it (thinking that we still perform</a:t>
            </a:r>
            <a:r>
              <a:rPr lang="en-GB" b="0" baseline="0" dirty="0" smtClean="0"/>
              <a:t> well)</a:t>
            </a:r>
            <a:r>
              <a:rPr lang="en-GB" b="0" dirty="0" smtClean="0"/>
              <a:t>.</a:t>
            </a:r>
            <a:endParaRPr lang="en-GB" b="0" dirty="0"/>
          </a:p>
          <a:p>
            <a:endParaRPr lang="en-GB" b="0" dirty="0"/>
          </a:p>
          <a:p>
            <a:r>
              <a:rPr lang="en-GB" b="0" dirty="0"/>
              <a:t>Of interest in this study is that the incivility displayed was ‘mild’ and not all were aware of the impact as the self reported scores were not as different as the actual scores</a:t>
            </a:r>
            <a:r>
              <a:rPr lang="en-GB" b="0" dirty="0" smtClean="0"/>
              <a:t>.</a:t>
            </a:r>
          </a:p>
          <a:p>
            <a:r>
              <a:rPr lang="en-GB" b="0" dirty="0" smtClean="0"/>
              <a:t>So, they did not recognise the impact or reduction in their own performance</a:t>
            </a:r>
          </a:p>
          <a:p>
            <a:endParaRPr lang="en-GB" b="0" dirty="0" smtClean="0"/>
          </a:p>
          <a:p>
            <a:r>
              <a:rPr lang="en-GB" b="0" dirty="0" smtClean="0"/>
              <a:t>Re-iterate CSL relevant</a:t>
            </a:r>
            <a:r>
              <a:rPr lang="en-GB" b="0" baseline="0" dirty="0" smtClean="0"/>
              <a:t> in all settings, staff groups </a:t>
            </a:r>
            <a:r>
              <a:rPr lang="en-GB" b="0" baseline="0" dirty="0" err="1" smtClean="0"/>
              <a:t>etc</a:t>
            </a:r>
            <a:r>
              <a:rPr lang="en-GB" b="0" dirty="0" smtClean="0"/>
              <a:t> </a:t>
            </a:r>
            <a:endParaRPr lang="en-GB" b="0" dirty="0"/>
          </a:p>
          <a:p>
            <a:endParaRPr lang="en-GB" b="0" dirty="0"/>
          </a:p>
          <a:p>
            <a:r>
              <a:rPr lang="en-GB" b="1" dirty="0"/>
              <a:t>https://qualitysafety.bmj.com/content/28/9/750 - </a:t>
            </a:r>
            <a:r>
              <a:rPr lang="en-GB" sz="1200" b="1" i="0" u="none" strike="noStrike" kern="1200" dirty="0">
                <a:solidFill>
                  <a:schemeClr val="tx1"/>
                </a:solidFill>
                <a:effectLst/>
                <a:latin typeface="+mn-lt"/>
                <a:ea typeface="+mn-ea"/>
                <a:cs typeface="+mn-cs"/>
              </a:rPr>
              <a:t>Exposure to incivility hinders clinical performance in a simulated operative crisis</a:t>
            </a:r>
            <a:endParaRPr lang="en-GB" b="1" dirty="0"/>
          </a:p>
        </p:txBody>
      </p:sp>
      <p:sp>
        <p:nvSpPr>
          <p:cNvPr id="4" name="Slide Number Placeholder 3"/>
          <p:cNvSpPr>
            <a:spLocks noGrp="1"/>
          </p:cNvSpPr>
          <p:nvPr>
            <p:ph type="sldNum" sz="quarter" idx="10"/>
          </p:nvPr>
        </p:nvSpPr>
        <p:spPr/>
        <p:txBody>
          <a:bodyPr/>
          <a:lstStyle/>
          <a:p>
            <a:fld id="{85E08464-40BC-4A4C-A671-691FEBAE21CE}"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66675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latin typeface="Arial" panose="020B0604020202020204" pitchFamily="34" charset="0"/>
              </a:rPr>
              <a:t>There is a direct link with research into Effective Teams by Prof Michael West &amp; some of this was part of the inspiration</a:t>
            </a:r>
            <a:r>
              <a:rPr lang="en-GB" altLang="en-US" baseline="0" dirty="0" smtClean="0">
                <a:latin typeface="Arial" panose="020B0604020202020204" pitchFamily="34" charset="0"/>
              </a:rPr>
              <a:t> behind CSL </a:t>
            </a:r>
            <a:r>
              <a:rPr lang="en-GB" altLang="en-US" dirty="0" smtClean="0">
                <a:latin typeface="Arial" panose="020B0604020202020204" pitchFamily="34" charset="0"/>
              </a:rPr>
              <a:t>– impact on patient care/ outcomes/ staff wellbeing &amp; experience</a:t>
            </a:r>
          </a:p>
          <a:p>
            <a:pPr eaLnBrk="1" hangingPunct="1">
              <a:spcBef>
                <a:spcPct val="0"/>
              </a:spcBef>
            </a:pPr>
            <a:endParaRPr lang="en-GB" altLang="en-US" dirty="0" smtClean="0">
              <a:latin typeface="Arial" panose="020B0604020202020204" pitchFamily="34" charset="0"/>
            </a:endParaRPr>
          </a:p>
          <a:p>
            <a:pPr eaLnBrk="1" hangingPunct="1">
              <a:spcBef>
                <a:spcPct val="0"/>
              </a:spcBef>
            </a:pPr>
            <a:r>
              <a:rPr lang="en-GB" altLang="en-US" dirty="0" smtClean="0">
                <a:latin typeface="Arial" panose="020B0604020202020204" pitchFamily="34" charset="0"/>
              </a:rPr>
              <a:t>We all have a responsibility to create and maintain a healthy &amp; positive work environment.</a:t>
            </a:r>
          </a:p>
          <a:p>
            <a:pPr eaLnBrk="1" hangingPunct="1">
              <a:spcBef>
                <a:spcPct val="0"/>
              </a:spcBef>
            </a:pPr>
            <a:r>
              <a:rPr lang="en-GB" altLang="en-US" dirty="0" smtClean="0">
                <a:latin typeface="Arial" panose="020B0604020202020204" pitchFamily="34" charset="0"/>
              </a:rPr>
              <a:t>In past number of years in GGC, we have placed more focus &amp; support on Mental Health &amp; Wellbeing, Psychological Safety, Resilience.</a:t>
            </a:r>
          </a:p>
          <a:p>
            <a:pPr eaLnBrk="1" hangingPunct="1">
              <a:spcBef>
                <a:spcPct val="0"/>
              </a:spcBef>
            </a:pPr>
            <a:r>
              <a:rPr lang="en-GB" altLang="en-US" dirty="0" smtClean="0">
                <a:latin typeface="Arial" panose="020B0604020202020204" pitchFamily="34" charset="0"/>
              </a:rPr>
              <a:t>Taking a compassion-focused approach, Looking at behaviours (our own &amp; others)/ how we interact is a crucial element in supporting ourselves &amp; others</a:t>
            </a:r>
          </a:p>
          <a:p>
            <a:endParaRPr lang="en-GB" altLang="en-US" dirty="0" smtClean="0">
              <a:latin typeface="Arial" panose="020B0604020202020204" pitchFamily="34" charset="0"/>
            </a:endParaRPr>
          </a:p>
          <a:p>
            <a:r>
              <a:rPr lang="en-GB" altLang="en-US" dirty="0" smtClean="0">
                <a:latin typeface="Arial" panose="020B0604020202020204" pitchFamily="34" charset="0"/>
              </a:rPr>
              <a:t>How we work within Teams is crucial – everything we do requires Team work in some shape or form</a:t>
            </a:r>
          </a:p>
          <a:p>
            <a:endParaRPr lang="en-GB" altLang="en-US" dirty="0" smtClean="0">
              <a:latin typeface="Arial" panose="020B0604020202020204" pitchFamily="34" charset="0"/>
            </a:endParaRPr>
          </a:p>
          <a:p>
            <a:r>
              <a:rPr lang="en-GB" altLang="en-US" dirty="0" smtClean="0">
                <a:latin typeface="Arial" panose="020B0604020202020204" pitchFamily="34" charset="0"/>
              </a:rPr>
              <a:t>The CSL work ties in closely to TEAM EFFECTIVENESS and the research undertaken by Prof Michael West, Lancaster </a:t>
            </a:r>
            <a:r>
              <a:rPr lang="en-GB" altLang="en-US" dirty="0" err="1" smtClean="0">
                <a:latin typeface="Arial" panose="020B0604020202020204" pitchFamily="34" charset="0"/>
              </a:rPr>
              <a:t>Uni</a:t>
            </a:r>
            <a:r>
              <a:rPr lang="en-GB" altLang="en-US" dirty="0" smtClean="0">
                <a:latin typeface="Arial" panose="020B0604020202020204" pitchFamily="34" charset="0"/>
              </a:rPr>
              <a:t> – looked at the core ingredients for effective team working in healthcare environments.</a:t>
            </a:r>
          </a:p>
          <a:p>
            <a:r>
              <a:rPr lang="en-GB" altLang="en-US" dirty="0" smtClean="0">
                <a:latin typeface="Arial" panose="020B0604020202020204" pitchFamily="34" charset="0"/>
              </a:rPr>
              <a:t>Excellence in Healthcare is dependent on Teams &amp; how effectively they work.</a:t>
            </a:r>
          </a:p>
          <a:p>
            <a:r>
              <a:rPr lang="en-GB" altLang="en-US" dirty="0" smtClean="0">
                <a:latin typeface="Arial" panose="020B0604020202020204" pitchFamily="34" charset="0"/>
              </a:rPr>
              <a:t>The research demonstrated a positive correlation between quality &amp; effectiveness of team work and the optimising of Patient outcomes.</a:t>
            </a:r>
          </a:p>
          <a:p>
            <a:endParaRPr lang="en-GB" altLang="en-US" dirty="0" smtClean="0">
              <a:latin typeface="Arial" panose="020B0604020202020204" pitchFamily="34" charset="0"/>
            </a:endParaRPr>
          </a:p>
          <a:p>
            <a:r>
              <a:rPr lang="en-GB" altLang="en-US" dirty="0" smtClean="0">
                <a:latin typeface="Arial" panose="020B0604020202020204" pitchFamily="34" charset="0"/>
              </a:rPr>
              <a:t>Ineffective team working impacts patient care, patient outcomes, error rates, staff wellbeing &amp; experience </a:t>
            </a:r>
          </a:p>
          <a:p>
            <a:endParaRPr lang="en-GB" altLang="en-US" dirty="0" smtClean="0">
              <a:latin typeface="Arial" panose="020B0604020202020204" pitchFamily="34" charset="0"/>
            </a:endParaRPr>
          </a:p>
          <a:p>
            <a:r>
              <a:rPr lang="en-GB" altLang="en-US" dirty="0" smtClean="0">
                <a:latin typeface="Arial" panose="020B0604020202020204" pitchFamily="34" charset="0"/>
              </a:rPr>
              <a:t>This is optimised when team members feel psychologically safe &amp; confident.</a:t>
            </a:r>
          </a:p>
          <a:p>
            <a:r>
              <a:rPr lang="en-GB" altLang="en-US" dirty="0" smtClean="0">
                <a:latin typeface="Arial" panose="020B0604020202020204" pitchFamily="34" charset="0"/>
              </a:rPr>
              <a:t>Incivility has been shown to erode safety, diminish team functioning, decision making </a:t>
            </a:r>
            <a:r>
              <a:rPr lang="en-GB" altLang="en-US" dirty="0" err="1" smtClean="0">
                <a:latin typeface="Arial" panose="020B0604020202020204" pitchFamily="34" charset="0"/>
              </a:rPr>
              <a:t>etc</a:t>
            </a:r>
            <a:r>
              <a:rPr lang="en-GB" altLang="en-US" dirty="0" smtClean="0">
                <a:latin typeface="Arial" panose="020B0604020202020204" pitchFamily="34" charset="0"/>
              </a:rPr>
              <a:t>, and impact</a:t>
            </a:r>
          </a:p>
          <a:p>
            <a:endParaRPr lang="en-GB" altLang="en-US" dirty="0" smtClean="0">
              <a:latin typeface="Arial" panose="020B0604020202020204" pitchFamily="34" charset="0"/>
            </a:endParaRPr>
          </a:p>
          <a:p>
            <a:r>
              <a:rPr lang="en-GB" altLang="en-US" dirty="0" smtClean="0">
                <a:latin typeface="Arial" panose="020B0604020202020204" pitchFamily="34" charset="0"/>
              </a:rPr>
              <a:t>The learning from this work has been well established in GGC over the past 6 or so years and we have worked through the methodology and approaches for improvement with a wide range of teams across the organisation</a:t>
            </a:r>
          </a:p>
          <a:p>
            <a:endParaRPr lang="en-GB" altLang="en-US" dirty="0" smtClean="0">
              <a:latin typeface="Arial" panose="020B0604020202020204"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AB99E0-9D88-4ABA-B36A-5D67418B84A6}" type="slidenum">
              <a:rPr lang="en-GB" altLang="en-US" smtClean="0">
                <a:solidFill>
                  <a:srgbClr val="000000"/>
                </a:solidFill>
              </a:rPr>
              <a:pPr/>
              <a:t>17</a:t>
            </a:fld>
            <a:endParaRPr lang="en-GB" altLang="en-US" smtClean="0">
              <a:solidFill>
                <a:srgbClr val="000000"/>
              </a:solidFill>
            </a:endParaRPr>
          </a:p>
        </p:txBody>
      </p:sp>
    </p:spTree>
    <p:extLst>
      <p:ext uri="{BB962C8B-B14F-4D97-AF65-F5344CB8AC3E}">
        <p14:creationId xmlns:p14="http://schemas.microsoft.com/office/powerpoint/2010/main" val="256224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Prof West quotes underpinning the need to pay attention to teams &amp; civility</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18</a:t>
            </a:fld>
            <a:endParaRPr lang="en-GB" dirty="0"/>
          </a:p>
        </p:txBody>
      </p:sp>
    </p:spTree>
    <p:extLst>
      <p:ext uri="{BB962C8B-B14F-4D97-AF65-F5344CB8AC3E}">
        <p14:creationId xmlns:p14="http://schemas.microsoft.com/office/powerpoint/2010/main" val="202944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Summary of impact </a:t>
            </a:r>
          </a:p>
          <a:p>
            <a:pPr>
              <a:defRPr/>
            </a:pPr>
            <a:endParaRPr lang="en-GB" dirty="0" smtClean="0"/>
          </a:p>
          <a:p>
            <a:pPr>
              <a:defRPr/>
            </a:pPr>
            <a:r>
              <a:rPr lang="en-GB" dirty="0" smtClean="0">
                <a:latin typeface="+mn-lt"/>
              </a:rPr>
              <a:t>Highlight the importance of looking through a compassionate lens when talking about those who display incivility. </a:t>
            </a:r>
          </a:p>
          <a:p>
            <a:pPr>
              <a:defRPr/>
            </a:pPr>
            <a:endParaRPr lang="en-GB" dirty="0" smtClean="0">
              <a:latin typeface="+mn-lt"/>
            </a:endParaRPr>
          </a:p>
          <a:p>
            <a:pPr>
              <a:defRPr/>
            </a:pPr>
            <a:r>
              <a:rPr lang="en-GB" dirty="0" smtClean="0">
                <a:latin typeface="+mn-lt"/>
              </a:rPr>
              <a:t>Change the culture and think about what we can do to help people to spread a culture of civility and kindness and to help everyone to meet incivility and unkindness with compassion.</a:t>
            </a:r>
            <a:endParaRPr lang="en-GB" dirty="0" smtClean="0"/>
          </a:p>
          <a:p>
            <a:pPr>
              <a:defRPr/>
            </a:pPr>
            <a:endParaRPr lang="en-GB" dirty="0" smtClean="0"/>
          </a:p>
          <a:p>
            <a:pPr>
              <a:defRPr/>
            </a:pPr>
            <a:endParaRPr lang="en-GB" dirty="0" smtClean="0"/>
          </a:p>
          <a:p>
            <a:pPr>
              <a:defRPr/>
            </a:pPr>
            <a:r>
              <a:rPr lang="en-GB" dirty="0" smtClean="0"/>
              <a:t>Important to understand that Incivility/ rudeness and its impact is relevant across all settings and all staff groups, clinical and non-clinical</a:t>
            </a:r>
          </a:p>
          <a:p>
            <a:pPr>
              <a:defRPr/>
            </a:pPr>
            <a:endParaRPr lang="en-GB" dirty="0" smtClean="0"/>
          </a:p>
          <a:p>
            <a:pPr>
              <a:defRPr/>
            </a:pPr>
            <a:r>
              <a:rPr lang="en-GB" dirty="0" smtClean="0">
                <a:latin typeface="+mn-lt"/>
              </a:rPr>
              <a:t>A person could be the victim, onlooker or perpetrator of rudeness on any given day. </a:t>
            </a:r>
          </a:p>
          <a:p>
            <a:pPr>
              <a:defRPr/>
            </a:pPr>
            <a:endParaRPr lang="en-GB" dirty="0" smtClean="0">
              <a:latin typeface="+mn-lt"/>
            </a:endParaRPr>
          </a:p>
          <a:p>
            <a:pPr>
              <a:defRPr/>
            </a:pPr>
            <a:r>
              <a:rPr lang="en-GB" dirty="0" smtClean="0">
                <a:latin typeface="+mn-lt"/>
              </a:rPr>
              <a:t>As a perpetrator of incivility, you might have a ‘fight or flight’ response to a perceived threat and show incivility as a reactive stress response. </a:t>
            </a:r>
          </a:p>
          <a:p>
            <a:pPr>
              <a:defRPr/>
            </a:pPr>
            <a:r>
              <a:rPr lang="en-GB" dirty="0" smtClean="0">
                <a:latin typeface="+mn-lt"/>
              </a:rPr>
              <a:t>Because the behaviour of incivility is ingrained and remains unchallenged, we operate in a culture that sometimes rewards this behaviour or we see it as ‘survival mode’. ​</a:t>
            </a:r>
            <a:endParaRPr lang="en-GB" dirty="0" smtClean="0"/>
          </a:p>
          <a:p>
            <a:pPr>
              <a:defRPr/>
            </a:pPr>
            <a:endParaRPr lang="en-GB" dirty="0" smtClean="0"/>
          </a:p>
          <a:p>
            <a:pPr>
              <a:defRPr/>
            </a:pPr>
            <a:endParaRPr lang="en-GB" dirty="0" smtClean="0"/>
          </a:p>
          <a:p>
            <a:pPr eaLnBrk="1" fontAlgn="auto" hangingPunct="1">
              <a:spcBef>
                <a:spcPts val="0"/>
              </a:spcBef>
              <a:spcAft>
                <a:spcPts val="0"/>
              </a:spcAft>
              <a:defRPr/>
            </a:pPr>
            <a:r>
              <a:rPr lang="en-GB" b="1" dirty="0" smtClean="0">
                <a:latin typeface="+mn-lt"/>
              </a:rPr>
              <a:t>Quote from CSL website :  “When we condone rudeness in our teams, we accept poorer outcomes for our patients.”</a:t>
            </a:r>
            <a:endParaRPr lang="en-GB" b="1" dirty="0" smtClean="0"/>
          </a:p>
          <a:p>
            <a:pPr>
              <a:defRPr/>
            </a:pPr>
            <a:endParaRPr lang="en-GB" dirty="0" smtClean="0"/>
          </a:p>
          <a:p>
            <a:pPr>
              <a:defRPr/>
            </a:pPr>
            <a:endParaRPr lang="en-GB" dirty="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2DED2C0-BB15-4F10-98A6-310A7C7FDD81}" type="slidenum">
              <a:rPr lang="en-GB" altLang="en-US" smtClean="0">
                <a:solidFill>
                  <a:srgbClr val="000000"/>
                </a:solidFill>
              </a:rPr>
              <a:pPr/>
              <a:t>19</a:t>
            </a:fld>
            <a:endParaRPr lang="en-GB" altLang="en-US" smtClean="0">
              <a:solidFill>
                <a:srgbClr val="000000"/>
              </a:solidFill>
            </a:endParaRPr>
          </a:p>
        </p:txBody>
      </p:sp>
    </p:spTree>
    <p:extLst>
      <p:ext uri="{BB962C8B-B14F-4D97-AF65-F5344CB8AC3E}">
        <p14:creationId xmlns:p14="http://schemas.microsoft.com/office/powerpoint/2010/main" val="40884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E08464-40BC-4A4C-A671-691FEBAE21CE}" type="slidenum">
              <a:rPr lang="en-GB" smtClean="0"/>
              <a:t>2</a:t>
            </a:fld>
            <a:endParaRPr lang="en-GB" dirty="0"/>
          </a:p>
        </p:txBody>
      </p:sp>
    </p:spTree>
    <p:extLst>
      <p:ext uri="{BB962C8B-B14F-4D97-AF65-F5344CB8AC3E}">
        <p14:creationId xmlns:p14="http://schemas.microsoft.com/office/powerpoint/2010/main" val="735888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Questions to explore within teams:</a:t>
            </a:r>
          </a:p>
          <a:p>
            <a:endParaRPr lang="en-GB" altLang="en-US" dirty="0" smtClean="0">
              <a:latin typeface="Arial" panose="020B0604020202020204" pitchFamily="34" charset="0"/>
            </a:endParaRPr>
          </a:p>
          <a:p>
            <a:r>
              <a:rPr lang="en-GB" altLang="en-US" dirty="0" smtClean="0">
                <a:latin typeface="Arial" panose="020B0604020202020204" pitchFamily="34" charset="0"/>
              </a:rPr>
              <a:t>What examples do you see, what is the ‘pebble in your shoe’?</a:t>
            </a:r>
          </a:p>
          <a:p>
            <a:r>
              <a:rPr lang="en-GB" altLang="en-US" dirty="0" smtClean="0">
                <a:latin typeface="Arial" panose="020B0604020202020204" pitchFamily="34" charset="0"/>
              </a:rPr>
              <a:t>At what point do things breakdown?</a:t>
            </a:r>
          </a:p>
          <a:p>
            <a:endParaRPr lang="en-GB" altLang="en-US" dirty="0" smtClean="0">
              <a:latin typeface="Arial" panose="020B0604020202020204" pitchFamily="34" charset="0"/>
            </a:endParaRPr>
          </a:p>
          <a:p>
            <a:r>
              <a:rPr lang="en-GB" altLang="en-US" dirty="0" smtClean="0">
                <a:latin typeface="Arial" panose="020B0604020202020204" pitchFamily="34" charset="0"/>
              </a:rPr>
              <a:t>Notes:</a:t>
            </a:r>
          </a:p>
          <a:p>
            <a:r>
              <a:rPr lang="en-GB" altLang="en-US" dirty="0" smtClean="0">
                <a:latin typeface="Arial" panose="020B0604020202020204" pitchFamily="34" charset="0"/>
              </a:rPr>
              <a:t>Being only human we can all make mistakes with our behaviour, especially under pressure. </a:t>
            </a:r>
          </a:p>
          <a:p>
            <a:r>
              <a:rPr lang="en-GB" altLang="en-US" dirty="0" smtClean="0">
                <a:latin typeface="Arial" panose="020B0604020202020204" pitchFamily="34" charset="0"/>
              </a:rPr>
              <a:t>We sometimes say things that land badly, perhaps not intentionally, and often we are not even aware.</a:t>
            </a:r>
          </a:p>
          <a:p>
            <a:r>
              <a:rPr lang="en-GB" altLang="en-US" dirty="0" smtClean="0">
                <a:latin typeface="Arial" panose="020B0604020202020204" pitchFamily="34" charset="0"/>
              </a:rPr>
              <a:t>Intentional or casual rudeness can be a pattern for some people to get what they want and is often allowed to go unchecked, usually when power is unequal.  </a:t>
            </a:r>
          </a:p>
          <a:p>
            <a:endParaRPr lang="en-GB" altLang="en-US" dirty="0" smtClean="0">
              <a:latin typeface="Arial" panose="020B0604020202020204" pitchFamily="34"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CAEFAF-5EF6-4F8F-8B94-8C5E569A2B9F}" type="slidenum">
              <a:rPr lang="en-GB" altLang="en-US" smtClean="0">
                <a:solidFill>
                  <a:srgbClr val="000000"/>
                </a:solidFill>
              </a:rPr>
              <a:pPr/>
              <a:t>20</a:t>
            </a:fld>
            <a:endParaRPr lang="en-GB" altLang="en-US" smtClean="0">
              <a:solidFill>
                <a:srgbClr val="000000"/>
              </a:solidFill>
            </a:endParaRPr>
          </a:p>
        </p:txBody>
      </p:sp>
    </p:spTree>
    <p:extLst>
      <p:ext uri="{BB962C8B-B14F-4D97-AF65-F5344CB8AC3E}">
        <p14:creationId xmlns:p14="http://schemas.microsoft.com/office/powerpoint/2010/main" val="166738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Questions to explore within teams</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46F5464-7580-4431-BC62-0C5A5B934A79}" type="slidenum">
              <a:rPr lang="en-GB" altLang="en-US" smtClean="0">
                <a:solidFill>
                  <a:srgbClr val="000000"/>
                </a:solidFill>
              </a:rPr>
              <a:pPr/>
              <a:t>21</a:t>
            </a:fld>
            <a:endParaRPr lang="en-GB" altLang="en-US" smtClean="0">
              <a:solidFill>
                <a:srgbClr val="000000"/>
              </a:solidFill>
            </a:endParaRPr>
          </a:p>
        </p:txBody>
      </p:sp>
    </p:spTree>
    <p:extLst>
      <p:ext uri="{BB962C8B-B14F-4D97-AF65-F5344CB8AC3E}">
        <p14:creationId xmlns:p14="http://schemas.microsoft.com/office/powerpoint/2010/main" val="120720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Civility</a:t>
            </a:r>
            <a:r>
              <a:rPr lang="en-GB" sz="1200" kern="1200" baseline="0" dirty="0" smtClean="0">
                <a:solidFill>
                  <a:schemeClr val="tx1"/>
                </a:solidFill>
                <a:effectLst/>
                <a:latin typeface="Arial" charset="0"/>
                <a:ea typeface="+mn-ea"/>
                <a:cs typeface="+mn-cs"/>
              </a:rPr>
              <a:t> is not just a focus on the negative/ addressing poor behaviours.</a:t>
            </a:r>
          </a:p>
          <a:p>
            <a:r>
              <a:rPr lang="en-GB" sz="1200" kern="1200" baseline="0" dirty="0" smtClean="0">
                <a:solidFill>
                  <a:schemeClr val="tx1"/>
                </a:solidFill>
                <a:effectLst/>
                <a:latin typeface="Arial" charset="0"/>
                <a:ea typeface="+mn-ea"/>
                <a:cs typeface="+mn-cs"/>
              </a:rPr>
              <a:t>Switch the narrative to explore what local teams can do to make their workplace experiences even better.</a:t>
            </a:r>
          </a:p>
          <a:p>
            <a:endParaRPr lang="en-GB" sz="1200" kern="1200" baseline="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brain works better if it is full of dopamine rather than cortisol and simple measures can be carried out to do this. Industries have invested massively in this as low mood equals low productivity equals low profits. </a:t>
            </a:r>
          </a:p>
          <a:p>
            <a:r>
              <a:rPr lang="en-GB" sz="1200" kern="1200" dirty="0" smtClean="0">
                <a:solidFill>
                  <a:schemeClr val="tx1"/>
                </a:solidFill>
                <a:effectLst/>
                <a:latin typeface="Arial" charset="0"/>
                <a:ea typeface="+mn-ea"/>
                <a:cs typeface="+mn-cs"/>
              </a:rPr>
              <a:t>Simple measures like saying hello, welcoming people and thanking people are costless norms that should be aimed to be established.</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Encouraging people to remain hydrated and the promotion of breaks as chance to restore efficiency   rather than just eating something</a:t>
            </a:r>
          </a:p>
          <a:p>
            <a:endParaRPr lang="en-GB"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Staff need to be encouraged as to the benefits of simple activities – a walk at lunchtime,  a Pet board for photos, random emails of thanks, a packet of biscuits, using </a:t>
            </a:r>
            <a:r>
              <a:rPr lang="en-GB" sz="1200" kern="1200" dirty="0" err="1" smtClean="0">
                <a:solidFill>
                  <a:schemeClr val="tx1"/>
                </a:solidFill>
                <a:effectLst/>
                <a:latin typeface="Arial" charset="0"/>
                <a:ea typeface="+mn-ea"/>
                <a:cs typeface="+mn-cs"/>
              </a:rPr>
              <a:t>Greatix</a:t>
            </a:r>
            <a:r>
              <a:rPr lang="en-GB" sz="1200" kern="1200" dirty="0" smtClean="0">
                <a:solidFill>
                  <a:schemeClr val="tx1"/>
                </a:solidFill>
                <a:effectLst/>
                <a:latin typeface="Arial" charset="0"/>
                <a:ea typeface="+mn-ea"/>
                <a:cs typeface="+mn-cs"/>
              </a:rPr>
              <a:t>  - or a Bake off at the end of the month. We spend a great deal of time at work and the best situation is when it doesn’t feel like work. </a:t>
            </a:r>
          </a:p>
          <a:p>
            <a:endParaRPr lang="en-GB" dirty="0"/>
          </a:p>
        </p:txBody>
      </p:sp>
      <p:sp>
        <p:nvSpPr>
          <p:cNvPr id="4" name="Slide Number Placeholder 3"/>
          <p:cNvSpPr>
            <a:spLocks noGrp="1"/>
          </p:cNvSpPr>
          <p:nvPr>
            <p:ph type="sldNum" sz="quarter" idx="10"/>
          </p:nvPr>
        </p:nvSpPr>
        <p:spPr/>
        <p:txBody>
          <a:bodyPr/>
          <a:lstStyle/>
          <a:p>
            <a:pPr>
              <a:defRPr/>
            </a:pPr>
            <a:fld id="{55DB6CFC-D98F-4138-93D9-46FD2795AB38}" type="slidenum">
              <a:rPr lang="en-GB" altLang="en-US" smtClean="0"/>
              <a:pPr>
                <a:defRPr/>
              </a:pPr>
              <a:t>22</a:t>
            </a:fld>
            <a:endParaRPr lang="en-GB" altLang="en-US"/>
          </a:p>
        </p:txBody>
      </p:sp>
    </p:spTree>
    <p:extLst>
      <p:ext uri="{BB962C8B-B14F-4D97-AF65-F5344CB8AC3E}">
        <p14:creationId xmlns:p14="http://schemas.microsoft.com/office/powerpoint/2010/main" val="14513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 Refer to Civility Leads Principles paper and CSL</a:t>
            </a:r>
            <a:r>
              <a:rPr lang="en-GB" baseline="0" dirty="0" smtClean="0"/>
              <a:t> Intro paper for an outline of the Civility Leads role, purpose, how it is anticipated they would be identified / nominated by peers in local areas</a:t>
            </a:r>
          </a:p>
          <a:p>
            <a:endParaRPr lang="en-GB" baseline="0" dirty="0" smtClean="0"/>
          </a:p>
          <a:p>
            <a:r>
              <a:rPr lang="en-GB" baseline="0" dirty="0" smtClean="0"/>
              <a:t>Work is currently underway to develop a 1 day robust training package for Civility Leads.</a:t>
            </a:r>
          </a:p>
          <a:p>
            <a:endParaRPr lang="en-GB" baseline="0" dirty="0" smtClean="0"/>
          </a:p>
          <a:p>
            <a:r>
              <a:rPr lang="en-GB" baseline="0" dirty="0" smtClean="0"/>
              <a:t>Where some teams require additional support to address issues around civility, it is suggested they could identify Civility Lead as part of a pilot/ trial.</a:t>
            </a:r>
          </a:p>
          <a:p>
            <a:r>
              <a:rPr lang="en-GB" baseline="0" dirty="0" smtClean="0"/>
              <a:t>The potential for this would be discussed with OD in the first instance </a:t>
            </a:r>
            <a:endParaRPr lang="en-GB" dirty="0" smtClean="0"/>
          </a:p>
          <a:p>
            <a:endParaRPr lang="en-GB" altLang="en-US" dirty="0" smtClean="0">
              <a:latin typeface="Arial" panose="020B0604020202020204"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46F5464-7580-4431-BC62-0C5A5B934A79}" type="slidenum">
              <a:rPr lang="en-GB" altLang="en-US" smtClean="0">
                <a:solidFill>
                  <a:srgbClr val="000000"/>
                </a:solidFill>
              </a:rPr>
              <a:pPr/>
              <a:t>23</a:t>
            </a:fld>
            <a:endParaRPr lang="en-GB" altLang="en-US" smtClean="0">
              <a:solidFill>
                <a:srgbClr val="000000"/>
              </a:solidFill>
            </a:endParaRPr>
          </a:p>
        </p:txBody>
      </p:sp>
    </p:spTree>
    <p:extLst>
      <p:ext uri="{BB962C8B-B14F-4D97-AF65-F5344CB8AC3E}">
        <p14:creationId xmlns:p14="http://schemas.microsoft.com/office/powerpoint/2010/main" val="312212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Build</a:t>
            </a:r>
            <a:r>
              <a:rPr lang="en-GB" baseline="0" dirty="0" smtClean="0"/>
              <a:t> the movement &amp; ethos across GGC</a:t>
            </a:r>
          </a:p>
          <a:p>
            <a:endParaRPr lang="en-GB" baseline="0" dirty="0" smtClean="0"/>
          </a:p>
          <a:p>
            <a:r>
              <a:rPr lang="en-GB" baseline="0" dirty="0" smtClean="0"/>
              <a:t>Not ‘sheep dip’ approach done to everyone.</a:t>
            </a:r>
          </a:p>
          <a:p>
            <a:endParaRPr lang="en-GB" baseline="0" dirty="0" smtClean="0"/>
          </a:p>
          <a:p>
            <a:r>
              <a:rPr lang="en-GB" baseline="0" dirty="0" smtClean="0"/>
              <a:t>The research &amp; awareness raising needs to be considered and shared at local level, grow organically</a:t>
            </a:r>
          </a:p>
          <a:p>
            <a:endParaRPr lang="en-GB" baseline="0" dirty="0" smtClean="0"/>
          </a:p>
          <a:p>
            <a:r>
              <a:rPr lang="en-GB" baseline="0" dirty="0" smtClean="0"/>
              <a:t>1</a:t>
            </a:r>
            <a:r>
              <a:rPr lang="en-GB" baseline="30000" dirty="0" smtClean="0"/>
              <a:t>st</a:t>
            </a:r>
            <a:r>
              <a:rPr lang="en-GB" baseline="0" dirty="0" smtClean="0"/>
              <a:t> step :  Recognising &amp; acknowledging that rudeness &amp; incivility DO matter, they have an impact (&amp; ultimately that’s in our patient care)</a:t>
            </a:r>
          </a:p>
          <a:p>
            <a:r>
              <a:rPr lang="en-GB" baseline="0" dirty="0" smtClean="0"/>
              <a:t>Next     :  Take steps to change &amp; improve</a:t>
            </a:r>
          </a:p>
          <a:p>
            <a:endParaRPr lang="en-GB" baseline="0" dirty="0" smtClean="0"/>
          </a:p>
          <a:p>
            <a:r>
              <a:rPr lang="en-GB" baseline="0" dirty="0" smtClean="0"/>
              <a:t>Self awareness – encouraging us all to consider our own behaviours &amp; how we interact</a:t>
            </a:r>
          </a:p>
          <a:p>
            <a:endParaRPr lang="en-GB" baseline="0" dirty="0" smtClean="0"/>
          </a:p>
          <a:p>
            <a:r>
              <a:rPr lang="en-GB" baseline="0" dirty="0" smtClean="0"/>
              <a:t>Taking the approach of compassionate empathy &amp; challenge</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4137329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GGC</a:t>
            </a:r>
            <a:r>
              <a:rPr lang="en-GB" baseline="0" dirty="0" smtClean="0"/>
              <a:t> CSL webpage is in development &amp; a range of resources, presentations will be made available </a:t>
            </a:r>
          </a:p>
          <a:p>
            <a:endParaRPr lang="en-GB" baseline="0" dirty="0" smtClean="0"/>
          </a:p>
          <a:p>
            <a:r>
              <a:rPr lang="en-GB" baseline="0" dirty="0" smtClean="0"/>
              <a:t>Posters &amp; other promotional materials are also being developed for distribution across GGC.</a:t>
            </a:r>
          </a:p>
          <a:p>
            <a:r>
              <a:rPr lang="en-GB" baseline="0" dirty="0" smtClean="0"/>
              <a:t>Ideas for these are welcome</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25</a:t>
            </a:fld>
            <a:endParaRPr lang="en-GB" dirty="0"/>
          </a:p>
        </p:txBody>
      </p:sp>
    </p:spTree>
    <p:extLst>
      <p:ext uri="{BB962C8B-B14F-4D97-AF65-F5344CB8AC3E}">
        <p14:creationId xmlns:p14="http://schemas.microsoft.com/office/powerpoint/2010/main" val="403764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E08464-40BC-4A4C-A671-691FEBAE21CE}" type="slidenum">
              <a:rPr lang="en-GB" smtClean="0"/>
              <a:t>26</a:t>
            </a:fld>
            <a:endParaRPr lang="en-GB" dirty="0"/>
          </a:p>
        </p:txBody>
      </p:sp>
    </p:spTree>
    <p:extLst>
      <p:ext uri="{BB962C8B-B14F-4D97-AF65-F5344CB8AC3E}">
        <p14:creationId xmlns:p14="http://schemas.microsoft.com/office/powerpoint/2010/main" val="286381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27</a:t>
            </a:fld>
            <a:endParaRPr lang="en-GB" dirty="0"/>
          </a:p>
        </p:txBody>
      </p:sp>
    </p:spTree>
    <p:extLst>
      <p:ext uri="{BB962C8B-B14F-4D97-AF65-F5344CB8AC3E}">
        <p14:creationId xmlns:p14="http://schemas.microsoft.com/office/powerpoint/2010/main" val="40073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Why Civility / and Incivility are important to pay attention to</a:t>
            </a:r>
          </a:p>
          <a:p>
            <a:endParaRPr lang="en-GB" baseline="0" dirty="0" smtClean="0"/>
          </a:p>
          <a:p>
            <a:r>
              <a:rPr lang="en-GB" baseline="0" dirty="0" smtClean="0"/>
              <a:t>Consider how we spread and grow awareness &amp; understanding of CSL through yourselves &amp; others as champions/ advocates in local areas – this is how it will work best, by organically growing within teams, services, sites</a:t>
            </a:r>
          </a:p>
          <a:p>
            <a:endParaRPr lang="en-GB" baseline="0" dirty="0" smtClean="0"/>
          </a:p>
          <a:p>
            <a:r>
              <a:rPr lang="en-GB" baseline="0" dirty="0" smtClean="0"/>
              <a:t>How we build a robust &amp; supportive approach to address rudeness and incivility</a:t>
            </a:r>
          </a:p>
          <a:p>
            <a:endParaRPr lang="en-GB" baseline="0" dirty="0" smtClean="0"/>
          </a:p>
          <a:p>
            <a:r>
              <a:rPr lang="en-GB" baseline="0" dirty="0" smtClean="0"/>
              <a:t>And key things we need to consider around training &amp; other support</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415943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Chris Turner – co-founder and developer of CSL</a:t>
            </a:r>
          </a:p>
          <a:p>
            <a:r>
              <a:rPr lang="en-US" altLang="en-US" dirty="0" smtClean="0">
                <a:latin typeface="Arial" panose="020B0604020202020204" pitchFamily="34" charset="0"/>
              </a:rPr>
              <a:t>Has contributed to a number of sessions and events in GGC, and provided support in helping us develop our way forward</a:t>
            </a:r>
          </a:p>
          <a:p>
            <a:endParaRPr lang="en-US" altLang="en-US" dirty="0" smtClean="0">
              <a:latin typeface="Arial" panose="020B0604020202020204" pitchFamily="34" charset="0"/>
            </a:endParaRPr>
          </a:p>
          <a:p>
            <a:r>
              <a:rPr lang="en-US" altLang="en-US" dirty="0" err="1" smtClean="0">
                <a:latin typeface="Arial" panose="020B0604020202020204" pitchFamily="34" charset="0"/>
              </a:rPr>
              <a:t>Dr</a:t>
            </a:r>
            <a:r>
              <a:rPr lang="en-US" altLang="en-US" dirty="0" smtClean="0">
                <a:latin typeface="Arial" panose="020B0604020202020204" pitchFamily="34" charset="0"/>
              </a:rPr>
              <a:t> Turner – developed CSL based on his experiences &amp; observations in his own workplace, seeing the impact of rudeness/ incivility and the need to do something about it – he and others have worked on this over a number of years</a:t>
            </a:r>
          </a:p>
          <a:p>
            <a:endParaRPr lang="en-US" altLang="en-US" dirty="0" smtClean="0">
              <a:latin typeface="Arial" panose="020B0604020202020204" pitchFamily="34" charset="0"/>
            </a:endParaRPr>
          </a:p>
          <a:p>
            <a:r>
              <a:rPr lang="en-US" altLang="en-US" dirty="0" smtClean="0">
                <a:latin typeface="Arial" panose="020B0604020202020204" pitchFamily="34" charset="0"/>
              </a:rPr>
              <a:t>Whilst it originated with Clinicians – the Principles have a broad reach  -   ethos is relevant in all areas/ with all groups of staff</a:t>
            </a:r>
          </a:p>
          <a:p>
            <a:endParaRPr lang="en-US" altLang="en-US" dirty="0" smtClean="0">
              <a:latin typeface="Arial" panose="020B0604020202020204" pitchFamily="34" charset="0"/>
            </a:endParaRPr>
          </a:p>
          <a:p>
            <a:r>
              <a:rPr lang="en-US" altLang="en-US" dirty="0" smtClean="0">
                <a:latin typeface="Arial" panose="020B0604020202020204" pitchFamily="34" charset="0"/>
              </a:rPr>
              <a:t>CSL Collaborative Project was established – members from across a number of Trusts.                  </a:t>
            </a:r>
          </a:p>
          <a:p>
            <a:r>
              <a:rPr lang="en-US" altLang="en-US" dirty="0" smtClean="0">
                <a:latin typeface="Arial" panose="020B0604020202020204" pitchFamily="34" charset="0"/>
              </a:rPr>
              <a:t>MISSION – to grow the movement/ spread the word, raise power of civility, respect;  call out rudeness with compassion</a:t>
            </a:r>
          </a:p>
          <a:p>
            <a:endParaRPr lang="en-US" altLang="en-US" dirty="0" smtClean="0">
              <a:latin typeface="Arial" panose="020B0604020202020204" pitchFamily="34" charset="0"/>
            </a:endParaRPr>
          </a:p>
          <a:p>
            <a:r>
              <a:rPr lang="en-US" altLang="en-US" dirty="0" smtClean="0">
                <a:latin typeface="Arial" panose="020B0604020202020204" pitchFamily="34" charset="0"/>
              </a:rPr>
              <a:t>Grow it organically.    Preventative &amp; restorative approach</a:t>
            </a:r>
          </a:p>
          <a:p>
            <a:endParaRPr lang="en-US" altLang="en-US" dirty="0" smtClean="0">
              <a:latin typeface="Arial" panose="020B0604020202020204" pitchFamily="34" charset="0"/>
            </a:endParaRPr>
          </a:p>
          <a:p>
            <a:r>
              <a:rPr lang="en-US" altLang="en-US" dirty="0" smtClean="0">
                <a:latin typeface="Arial" panose="020B0604020202020204" pitchFamily="34" charset="0"/>
              </a:rPr>
              <a:t> Really useful website with a range of resources, including videos, podcasts, articles, experiences in other </a:t>
            </a:r>
            <a:r>
              <a:rPr lang="en-US" altLang="en-US" dirty="0" err="1" smtClean="0">
                <a:latin typeface="Arial" panose="020B0604020202020204" pitchFamily="34" charset="0"/>
              </a:rPr>
              <a:t>organisations</a:t>
            </a:r>
            <a:r>
              <a:rPr lang="en-US" altLang="en-US" dirty="0" smtClean="0">
                <a:latin typeface="Arial" panose="020B0604020202020204" pitchFamily="34" charset="0"/>
              </a:rPr>
              <a:t>.</a:t>
            </a:r>
          </a:p>
          <a:p>
            <a:r>
              <a:rPr lang="en-US" altLang="en-US" dirty="0" smtClean="0">
                <a:latin typeface="Arial" panose="020B0604020202020204" pitchFamily="34" charset="0"/>
              </a:rPr>
              <a:t>Also several TED Talks and other presentations available if you Google Chris Turner</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C37DEF-8BFB-4DC1-8A80-FBC9F2A897DA}" type="slidenum">
              <a:rPr lang="en-GB" altLang="en-US" smtClean="0">
                <a:solidFill>
                  <a:srgbClr val="000000"/>
                </a:solidFill>
              </a:rPr>
              <a:pPr/>
              <a:t>4</a:t>
            </a:fld>
            <a:endParaRPr lang="en-GB" altLang="en-US" smtClean="0">
              <a:solidFill>
                <a:srgbClr val="000000"/>
              </a:solidFill>
            </a:endParaRPr>
          </a:p>
        </p:txBody>
      </p:sp>
    </p:spTree>
    <p:extLst>
      <p:ext uri="{BB962C8B-B14F-4D97-AF65-F5344CB8AC3E}">
        <p14:creationId xmlns:p14="http://schemas.microsoft.com/office/powerpoint/2010/main" val="324616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CSL</a:t>
            </a:r>
            <a:r>
              <a:rPr lang="en-GB" baseline="0" dirty="0" smtClean="0"/>
              <a:t> is a Board priority as part of workforce &amp; culture aims</a:t>
            </a:r>
          </a:p>
          <a:p>
            <a:endParaRPr lang="en-GB" baseline="0" dirty="0" smtClean="0"/>
          </a:p>
          <a:p>
            <a:r>
              <a:rPr lang="en-GB" baseline="0" dirty="0" smtClean="0"/>
              <a:t>Focus on creating positive workplaces and staff experiences to support effective working, patient care &amp; outcomes</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5</a:t>
            </a:fld>
            <a:endParaRPr lang="en-GB" dirty="0"/>
          </a:p>
        </p:txBody>
      </p:sp>
    </p:spTree>
    <p:extLst>
      <p:ext uri="{BB962C8B-B14F-4D97-AF65-F5344CB8AC3E}">
        <p14:creationId xmlns:p14="http://schemas.microsoft.com/office/powerpoint/2010/main" val="17974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DB6CFC-D98F-4138-93D9-46FD2795AB38}" type="slidenum">
              <a:rPr lang="en-GB" altLang="en-US" smtClean="0"/>
              <a:pPr>
                <a:defRPr/>
              </a:pPr>
              <a:t>6</a:t>
            </a:fld>
            <a:endParaRPr lang="en-GB" altLang="en-US"/>
          </a:p>
        </p:txBody>
      </p:sp>
    </p:spTree>
    <p:extLst>
      <p:ext uri="{BB962C8B-B14F-4D97-AF65-F5344CB8AC3E}">
        <p14:creationId xmlns:p14="http://schemas.microsoft.com/office/powerpoint/2010/main" val="4907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Overarching</a:t>
            </a:r>
            <a:r>
              <a:rPr lang="en-GB" baseline="0" dirty="0" smtClean="0"/>
              <a:t> GGC CSL group consists of members from local Champions groups, plus reps from corporate, HSCPs, and other interested colleagues.</a:t>
            </a:r>
          </a:p>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7</a:t>
            </a:fld>
            <a:endParaRPr lang="en-GB" dirty="0"/>
          </a:p>
        </p:txBody>
      </p:sp>
    </p:spTree>
    <p:extLst>
      <p:ext uri="{BB962C8B-B14F-4D97-AF65-F5344CB8AC3E}">
        <p14:creationId xmlns:p14="http://schemas.microsoft.com/office/powerpoint/2010/main" val="192383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8</a:t>
            </a:fld>
            <a:endParaRPr lang="en-GB" dirty="0"/>
          </a:p>
        </p:txBody>
      </p:sp>
    </p:spTree>
    <p:extLst>
      <p:ext uri="{BB962C8B-B14F-4D97-AF65-F5344CB8AC3E}">
        <p14:creationId xmlns:p14="http://schemas.microsoft.com/office/powerpoint/2010/main" val="384506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Definition of civility</a:t>
            </a:r>
          </a:p>
          <a:p>
            <a:pPr>
              <a:defRPr/>
            </a:pPr>
            <a:endParaRPr lang="en-GB" dirty="0" smtClean="0"/>
          </a:p>
          <a:p>
            <a:pPr>
              <a:defRPr/>
            </a:pPr>
            <a:r>
              <a:rPr lang="en-GB" dirty="0" smtClean="0"/>
              <a:t>We all make sacrifices in life – but probably more so in our </a:t>
            </a:r>
            <a:r>
              <a:rPr lang="en-GB" dirty="0" err="1" smtClean="0"/>
              <a:t>worklife</a:t>
            </a:r>
            <a:r>
              <a:rPr lang="en-GB" dirty="0" smtClean="0"/>
              <a:t>/ &amp; with colleagues than we do in our home life</a:t>
            </a:r>
          </a:p>
          <a:p>
            <a:pPr>
              <a:defRPr/>
            </a:pPr>
            <a:endParaRPr lang="en-GB" dirty="0" smtClean="0"/>
          </a:p>
          <a:p>
            <a:pPr>
              <a:defRPr/>
            </a:pPr>
            <a:r>
              <a:rPr lang="en-GB" dirty="0" smtClean="0"/>
              <a:t>Healthcare, in whatever shape or form,  </a:t>
            </a:r>
            <a:r>
              <a:rPr lang="en-GB" dirty="0"/>
              <a:t>often has complex and complicated </a:t>
            </a:r>
            <a:r>
              <a:rPr lang="en-GB" dirty="0" smtClean="0"/>
              <a:t>interactions, therefore heightens the need for civility . </a:t>
            </a:r>
          </a:p>
          <a:p>
            <a:pPr>
              <a:defRPr/>
            </a:pPr>
            <a:endParaRPr lang="en-GB" dirty="0" smtClean="0"/>
          </a:p>
          <a:p>
            <a:pPr>
              <a:defRPr/>
            </a:pPr>
            <a:r>
              <a:rPr lang="en-GB" dirty="0" smtClean="0"/>
              <a:t>Being </a:t>
            </a:r>
            <a:r>
              <a:rPr lang="en-GB" dirty="0"/>
              <a:t>aware of how rudeness affects individuals, hopefully decreases undermining and bullying behaviours. </a:t>
            </a:r>
            <a:endParaRPr lang="en-GB" dirty="0" smtClean="0"/>
          </a:p>
          <a:p>
            <a:pPr>
              <a:defRPr/>
            </a:pPr>
            <a:endParaRPr lang="en-GB" dirty="0" smtClean="0"/>
          </a:p>
          <a:p>
            <a:pPr>
              <a:defRPr/>
            </a:pPr>
            <a:r>
              <a:rPr lang="en-GB" dirty="0" smtClean="0"/>
              <a:t>Civility is respect, care, kindness, positive behaviours and awareness of self and others</a:t>
            </a:r>
          </a:p>
          <a:p>
            <a:pPr>
              <a:defRPr/>
            </a:pPr>
            <a:endParaRPr lang="en-GB" dirty="0" smtClean="0"/>
          </a:p>
          <a:p>
            <a:pPr>
              <a:defRPr/>
            </a:pPr>
            <a:r>
              <a:rPr lang="en-GB" b="1" dirty="0" smtClean="0">
                <a:latin typeface="+mn-lt"/>
              </a:rPr>
              <a:t>​</a:t>
            </a:r>
          </a:p>
          <a:p>
            <a:pPr>
              <a:defRPr/>
            </a:pPr>
            <a:endParaRPr lang="en-GB" dirty="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ea typeface="MS PGothic" panose="020B0600070205080204" pitchFamily="34" charset="-128"/>
              </a:defRPr>
            </a:lvl1pPr>
            <a:lvl2pPr marL="742950" indent="-285750" defTabSz="911225">
              <a:defRPr>
                <a:solidFill>
                  <a:schemeClr val="tx1"/>
                </a:solidFill>
                <a:latin typeface="Arial" panose="020B0604020202020204" pitchFamily="34" charset="0"/>
                <a:ea typeface="MS PGothic" panose="020B0600070205080204" pitchFamily="34" charset="-128"/>
              </a:defRPr>
            </a:lvl2pPr>
            <a:lvl3pPr marL="1143000" indent="-228600" defTabSz="911225">
              <a:defRPr>
                <a:solidFill>
                  <a:schemeClr val="tx1"/>
                </a:solidFill>
                <a:latin typeface="Arial" panose="020B0604020202020204" pitchFamily="34" charset="0"/>
                <a:ea typeface="MS PGothic" panose="020B0600070205080204" pitchFamily="34" charset="-128"/>
              </a:defRPr>
            </a:lvl3pPr>
            <a:lvl4pPr marL="1600200" indent="-228600" defTabSz="911225">
              <a:defRPr>
                <a:solidFill>
                  <a:schemeClr val="tx1"/>
                </a:solidFill>
                <a:latin typeface="Arial" panose="020B0604020202020204" pitchFamily="34" charset="0"/>
                <a:ea typeface="MS PGothic" panose="020B0600070205080204" pitchFamily="34" charset="-128"/>
              </a:defRPr>
            </a:lvl4pPr>
            <a:lvl5pPr marL="2057400" indent="-228600" defTabSz="911225">
              <a:defRPr>
                <a:solidFill>
                  <a:schemeClr val="tx1"/>
                </a:solidFill>
                <a:latin typeface="Arial" panose="020B0604020202020204" pitchFamily="34" charset="0"/>
                <a:ea typeface="MS PGothic"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469241-E7EB-4E19-9FAB-21F6D7C6948D}" type="slidenum">
              <a:rPr lang="en-GB" altLang="en-US" smtClean="0">
                <a:solidFill>
                  <a:srgbClr val="000000"/>
                </a:solidFill>
              </a:rPr>
              <a:pPr/>
              <a:t>9</a:t>
            </a:fld>
            <a:endParaRPr lang="en-GB" altLang="en-US" smtClean="0">
              <a:solidFill>
                <a:srgbClr val="000000"/>
              </a:solidFill>
            </a:endParaRPr>
          </a:p>
        </p:txBody>
      </p:sp>
    </p:spTree>
    <p:extLst>
      <p:ext uri="{BB962C8B-B14F-4D97-AF65-F5344CB8AC3E}">
        <p14:creationId xmlns:p14="http://schemas.microsoft.com/office/powerpoint/2010/main" val="187855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BCA0C-4090-DA4F-933D-247CBABE7236}" type="datetime1">
              <a:rPr lang="en-GB" smtClean="0"/>
              <a:t>11/07/2023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96AAED-EB71-044E-916E-50B046DB5BC5}" type="datetime1">
              <a:rPr lang="en-GB" smtClean="0"/>
              <a:t>11/07/2023</a:t>
            </a:fld>
            <a:endParaRPr lang="en-US" dirty="0"/>
          </a:p>
        </p:txBody>
      </p:sp>
      <p:sp>
        <p:nvSpPr>
          <p:cNvPr id="8" name="Footer Placeholder 7"/>
          <p:cNvSpPr>
            <a:spLocks noGrp="1"/>
          </p:cNvSpPr>
          <p:nvPr>
            <p:ph type="ftr" sz="quarter" idx="11"/>
          </p:nvPr>
        </p:nvSpPr>
        <p:spPr/>
        <p:txBody>
          <a:bodyPr/>
          <a:lstStyle/>
          <a:p>
            <a:r>
              <a:rPr lang="da-DK" dirty="0"/>
              <a:t>NHSGGC Civility Saves Lives Starter Pack</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618A9-A001-D24E-A5D4-0301821B120B}" type="datetime1">
              <a:rPr lang="en-GB" smtClean="0"/>
              <a:t>11/07/2023</a:t>
            </a:fld>
            <a:endParaRPr lang="en-US" dirty="0"/>
          </a:p>
        </p:txBody>
      </p:sp>
      <p:sp>
        <p:nvSpPr>
          <p:cNvPr id="8" name="Footer Placeholder 7"/>
          <p:cNvSpPr>
            <a:spLocks noGrp="1"/>
          </p:cNvSpPr>
          <p:nvPr>
            <p:ph type="ftr" sz="quarter" idx="11"/>
          </p:nvPr>
        </p:nvSpPr>
        <p:spPr/>
        <p:txBody>
          <a:bodyPr/>
          <a:lstStyle/>
          <a:p>
            <a:r>
              <a:rPr lang="da-DK" dirty="0"/>
              <a:t>NHSGGC Civility Saves Lives Starter Pack</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0E9B5-64BB-8544-89CE-6708AD961876}" type="datetime1">
              <a:rPr lang="en-GB" smtClean="0"/>
              <a:t>11/07/2023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76495-2DBA-1C4C-BB5D-E6EF87FE470E}" type="datetime1">
              <a:rPr lang="en-GB" smtClean="0"/>
              <a:t>11/07/2023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5390098-2F25-CF41-8737-0305E98EABD6}" type="datetime1">
              <a:rPr lang="en-GB" smtClean="0"/>
              <a:t>11/07/2023</a:t>
            </a:fld>
            <a:endParaRPr lang="en-US" dirty="0"/>
          </a:p>
        </p:txBody>
      </p:sp>
      <p:sp>
        <p:nvSpPr>
          <p:cNvPr id="9" name="Footer Placeholder 8"/>
          <p:cNvSpPr>
            <a:spLocks noGrp="1"/>
          </p:cNvSpPr>
          <p:nvPr>
            <p:ph type="ftr" sz="quarter" idx="11"/>
          </p:nvPr>
        </p:nvSpPr>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894AFDB-3BE0-C749-B658-E324A88D5EA8}" type="datetime1">
              <a:rPr lang="en-GB" smtClean="0"/>
              <a:t>11/07/2023</a:t>
            </a:fld>
            <a:endParaRPr lang="en-US" dirty="0"/>
          </a:p>
        </p:txBody>
      </p:sp>
      <p:sp>
        <p:nvSpPr>
          <p:cNvPr id="11" name="Footer Placeholder 10"/>
          <p:cNvSpPr>
            <a:spLocks noGrp="1"/>
          </p:cNvSpPr>
          <p:nvPr>
            <p:ph type="ftr" sz="quarter" idx="11"/>
          </p:nvPr>
        </p:nvSpPr>
        <p:spPr/>
        <p:txBody>
          <a:bodyPr/>
          <a:lstStyle/>
          <a:p>
            <a:r>
              <a:rPr lang="da-DK" dirty="0"/>
              <a:t>NHSGGC Civility Saves Lives Starter Pack</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798D880-C450-184B-B48B-0FB145924A90}" type="datetime1">
              <a:rPr lang="en-GB" smtClean="0"/>
              <a:t>11/07/2023</a:t>
            </a:fld>
            <a:endParaRPr lang="en-US" dirty="0"/>
          </a:p>
        </p:txBody>
      </p:sp>
      <p:sp>
        <p:nvSpPr>
          <p:cNvPr id="7" name="Footer Placeholder 6"/>
          <p:cNvSpPr>
            <a:spLocks noGrp="1"/>
          </p:cNvSpPr>
          <p:nvPr>
            <p:ph type="ftr" sz="quarter" idx="11"/>
          </p:nvPr>
        </p:nvSpPr>
        <p:spPr/>
        <p:txBody>
          <a:bodyPr/>
          <a:lstStyle/>
          <a:p>
            <a:r>
              <a:rPr lang="da-DK" dirty="0"/>
              <a:t>NHSGGC Civility Saves Lives Starter Pack</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B1ECA-91FA-DC4C-A1E6-3D99613171C9}" type="datetime1">
              <a:rPr lang="en-GB" smtClean="0"/>
              <a:t>11/07/2023</a:t>
            </a:fld>
            <a:endParaRPr lang="en-US" dirty="0"/>
          </a:p>
        </p:txBody>
      </p:sp>
      <p:sp>
        <p:nvSpPr>
          <p:cNvPr id="6" name="Footer Placeholder 5"/>
          <p:cNvSpPr>
            <a:spLocks noGrp="1"/>
          </p:cNvSpPr>
          <p:nvPr>
            <p:ph type="ftr" sz="quarter" idx="11"/>
          </p:nvPr>
        </p:nvSpPr>
        <p:spPr/>
        <p:txBody>
          <a:bodyPr/>
          <a:lstStyle/>
          <a:p>
            <a:r>
              <a:rPr lang="da-DK" dirty="0"/>
              <a:t>NHSGGC Civility Saves Lives Starter Pack</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0354741-7DDC-7D43-BFAD-23E6CC8F7368}" type="datetime1">
              <a:rPr lang="en-GB" smtClean="0"/>
              <a:t>11/07/2023</a:t>
            </a:fld>
            <a:endParaRPr lang="en-US" dirty="0"/>
          </a:p>
        </p:txBody>
      </p:sp>
      <p:sp>
        <p:nvSpPr>
          <p:cNvPr id="9" name="Footer Placeholder 8"/>
          <p:cNvSpPr>
            <a:spLocks noGrp="1"/>
          </p:cNvSpPr>
          <p:nvPr>
            <p:ph type="ftr" sz="quarter" idx="11"/>
          </p:nvPr>
        </p:nvSpPr>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DBB1CB8-CFA7-5340-808A-BDCE19907239}" type="datetime1">
              <a:rPr lang="en-GB" smtClean="0"/>
              <a:t>11/07/2023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73FB0C4-D8DF-FD4C-91B7-6577E5CB35DA}" type="datetime1">
              <a:rPr lang="en-GB" smtClean="0"/>
              <a:t>11/07/2023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da-DK" dirty="0"/>
              <a:t>NHSGGC Civility Saves Lives Starter Pack</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vilitysaveslive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4RUIhjwCDO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ivilitysavesliv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 xmlns:a16="http://schemas.microsoft.com/office/drawing/2014/main" id="{20A9CA88-93EB-4DC0-A00D-64E6AB7A08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ectangle 38">
            <a:extLst>
              <a:ext uri="{FF2B5EF4-FFF2-40B4-BE49-F238E27FC236}">
                <a16:creationId xmlns="" xmlns:a16="http://schemas.microsoft.com/office/drawing/2014/main" id="{DE84C1AD-30A9-4EF6-A8E1-7484242EF8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91C300D-966A-464B-8B48-3E7FDAE944FD}"/>
              </a:ext>
            </a:extLst>
          </p:cNvPr>
          <p:cNvSpPr>
            <a:spLocks noGrp="1"/>
          </p:cNvSpPr>
          <p:nvPr>
            <p:ph type="ctrTitle"/>
          </p:nvPr>
        </p:nvSpPr>
        <p:spPr>
          <a:xfrm>
            <a:off x="167268" y="1622568"/>
            <a:ext cx="7651265" cy="2967864"/>
          </a:xfrm>
        </p:spPr>
        <p:txBody>
          <a:bodyPr>
            <a:normAutofit fontScale="90000"/>
          </a:bodyPr>
          <a:lstStyle/>
          <a:p>
            <a:pPr algn="ctr"/>
            <a:r>
              <a:rPr lang="en-GB" sz="4900" b="1" dirty="0">
                <a:ln w="15875">
                  <a:solidFill>
                    <a:srgbClr val="FFFFFF"/>
                  </a:solidFill>
                </a:ln>
                <a:solidFill>
                  <a:schemeClr val="bg1"/>
                </a:solidFill>
              </a:rPr>
              <a:t>Civility Saves </a:t>
            </a:r>
            <a:r>
              <a:rPr lang="en-GB" sz="4900" b="1" dirty="0" smtClean="0">
                <a:ln w="15875">
                  <a:solidFill>
                    <a:srgbClr val="FFFFFF"/>
                  </a:solidFill>
                </a:ln>
                <a:solidFill>
                  <a:schemeClr val="bg1"/>
                </a:solidFill>
              </a:rPr>
              <a:t>Lives</a:t>
            </a:r>
            <a:br>
              <a:rPr lang="en-GB" sz="4900" b="1" dirty="0" smtClean="0">
                <a:ln w="15875">
                  <a:solidFill>
                    <a:srgbClr val="FFFFFF"/>
                  </a:solidFill>
                </a:ln>
                <a:solidFill>
                  <a:schemeClr val="bg1"/>
                </a:solidFill>
              </a:rPr>
            </a:br>
            <a:r>
              <a:rPr lang="en-GB" sz="6600" b="1" dirty="0">
                <a:ln w="15875">
                  <a:solidFill>
                    <a:srgbClr val="FFFFFF"/>
                  </a:solidFill>
                </a:ln>
                <a:solidFill>
                  <a:schemeClr val="bg1"/>
                </a:solidFill>
              </a:rPr>
              <a:t/>
            </a:r>
            <a:br>
              <a:rPr lang="en-GB" sz="6600" b="1" dirty="0">
                <a:ln w="15875">
                  <a:solidFill>
                    <a:srgbClr val="FFFFFF"/>
                  </a:solidFill>
                </a:ln>
                <a:solidFill>
                  <a:schemeClr val="bg1"/>
                </a:solidFill>
              </a:rPr>
            </a:br>
            <a:r>
              <a:rPr lang="en-GB" sz="4900" b="1" i="1" dirty="0" smtClean="0">
                <a:ln w="15875">
                  <a:solidFill>
                    <a:srgbClr val="FFFFFF"/>
                  </a:solidFill>
                </a:ln>
                <a:solidFill>
                  <a:schemeClr val="bg1"/>
                </a:solidFill>
              </a:rPr>
              <a:t>Setting the Scene for Civility…</a:t>
            </a:r>
            <a:br>
              <a:rPr lang="en-GB" sz="4900" b="1" i="1" dirty="0" smtClean="0">
                <a:ln w="15875">
                  <a:solidFill>
                    <a:srgbClr val="FFFFFF"/>
                  </a:solidFill>
                </a:ln>
                <a:solidFill>
                  <a:schemeClr val="bg1"/>
                </a:solidFill>
              </a:rPr>
            </a:br>
            <a:r>
              <a:rPr lang="en-GB" sz="4900" b="1" dirty="0" smtClean="0">
                <a:ln w="15875">
                  <a:solidFill>
                    <a:srgbClr val="FFFFFF"/>
                  </a:solidFill>
                </a:ln>
                <a:solidFill>
                  <a:schemeClr val="bg1"/>
                </a:solidFill>
              </a:rPr>
              <a:t>in </a:t>
            </a:r>
            <a:r>
              <a:rPr lang="en-GB" sz="4900" b="1" i="1" u="sng" dirty="0" smtClean="0">
                <a:ln w="15875">
                  <a:solidFill>
                    <a:srgbClr val="FFFFFF"/>
                  </a:solidFill>
                </a:ln>
                <a:solidFill>
                  <a:schemeClr val="bg1"/>
                </a:solidFill>
              </a:rPr>
              <a:t>your</a:t>
            </a:r>
            <a:r>
              <a:rPr lang="en-GB" sz="4900" b="1" dirty="0" smtClean="0">
                <a:ln w="15875">
                  <a:solidFill>
                    <a:srgbClr val="FFFFFF"/>
                  </a:solidFill>
                </a:ln>
                <a:solidFill>
                  <a:schemeClr val="bg1"/>
                </a:solidFill>
              </a:rPr>
              <a:t> Department</a:t>
            </a:r>
            <a:endParaRPr lang="en-GB" sz="4900" b="1" dirty="0">
              <a:ln w="15875">
                <a:solidFill>
                  <a:srgbClr val="FFFFFF"/>
                </a:solidFill>
              </a:ln>
              <a:solidFill>
                <a:schemeClr val="bg1"/>
              </a:solidFill>
            </a:endParaRPr>
          </a:p>
        </p:txBody>
      </p:sp>
      <p:pic>
        <p:nvPicPr>
          <p:cNvPr id="7" name="Picture 6" descr="A close up of a logo&#10;&#10;Description automatically generated">
            <a:extLst>
              <a:ext uri="{FF2B5EF4-FFF2-40B4-BE49-F238E27FC236}">
                <a16:creationId xmlns="" xmlns:a16="http://schemas.microsoft.com/office/drawing/2014/main" id="{CE701BDB-C2A0-044F-AB3B-483608FCC849}"/>
              </a:ext>
            </a:extLst>
          </p:cNvPr>
          <p:cNvPicPr>
            <a:picLocks noChangeAspect="1"/>
          </p:cNvPicPr>
          <p:nvPr/>
        </p:nvPicPr>
        <p:blipFill rotWithShape="1">
          <a:blip r:embed="rId3"/>
          <a:srcRect r="2" b="9451"/>
          <a:stretch/>
        </p:blipFill>
        <p:spPr>
          <a:xfrm>
            <a:off x="8084123" y="1097291"/>
            <a:ext cx="2773857" cy="2878797"/>
          </a:xfrm>
          <a:prstGeom prst="rect">
            <a:avLst/>
          </a:prstGeom>
        </p:spPr>
      </p:pic>
      <p:sp>
        <p:nvSpPr>
          <p:cNvPr id="41" name="Rectangle 40">
            <a:extLst>
              <a:ext uri="{FF2B5EF4-FFF2-40B4-BE49-F238E27FC236}">
                <a16:creationId xmlns="" xmlns:a16="http://schemas.microsoft.com/office/drawing/2014/main" id="{086E571C-8A2B-4F37-B155-9C5DF0ACAF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4"/>
          <a:srcRect l="1503" r="2101" b="5"/>
          <a:stretch/>
        </p:blipFill>
        <p:spPr>
          <a:xfrm>
            <a:off x="8724050" y="4497838"/>
            <a:ext cx="1519055" cy="1575771"/>
          </a:xfrm>
          <a:prstGeom prst="rect">
            <a:avLst/>
          </a:prstGeom>
        </p:spPr>
      </p:pic>
      <p:sp>
        <p:nvSpPr>
          <p:cNvPr id="10" name="TextBox 9">
            <a:extLst>
              <a:ext uri="{FF2B5EF4-FFF2-40B4-BE49-F238E27FC236}">
                <a16:creationId xmlns="" xmlns:a16="http://schemas.microsoft.com/office/drawing/2014/main" id="{9A36DE4B-360F-6449-8FB1-DD1E28D4A88B}"/>
              </a:ext>
            </a:extLst>
          </p:cNvPr>
          <p:cNvSpPr txBox="1"/>
          <p:nvPr/>
        </p:nvSpPr>
        <p:spPr>
          <a:xfrm>
            <a:off x="8825345" y="4378036"/>
            <a:ext cx="184731" cy="369332"/>
          </a:xfrm>
          <a:prstGeom prst="rect">
            <a:avLst/>
          </a:prstGeom>
          <a:noFill/>
        </p:spPr>
        <p:txBody>
          <a:bodyPr wrap="none" rtlCol="0">
            <a:spAutoFit/>
          </a:bodyPr>
          <a:lstStyle/>
          <a:p>
            <a:endParaRPr lang="en-US" dirty="0">
              <a:solidFill>
                <a:srgbClr val="000000"/>
              </a:solidFill>
            </a:endParaRPr>
          </a:p>
        </p:txBody>
      </p:sp>
      <p:sp>
        <p:nvSpPr>
          <p:cNvPr id="11" name="TextBox 10">
            <a:extLst>
              <a:ext uri="{FF2B5EF4-FFF2-40B4-BE49-F238E27FC236}">
                <a16:creationId xmlns="" xmlns:a16="http://schemas.microsoft.com/office/drawing/2014/main" id="{01D275D8-B1FD-E14A-9616-85DAE3A5F76A}"/>
              </a:ext>
            </a:extLst>
          </p:cNvPr>
          <p:cNvSpPr txBox="1"/>
          <p:nvPr/>
        </p:nvSpPr>
        <p:spPr>
          <a:xfrm>
            <a:off x="11263745" y="4391891"/>
            <a:ext cx="184731" cy="369332"/>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9530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43" y="1257766"/>
            <a:ext cx="3149018" cy="4600575"/>
          </a:xfrm>
        </p:spPr>
        <p:txBody>
          <a:bodyPr/>
          <a:lstStyle/>
          <a:p>
            <a:pPr>
              <a:defRPr/>
            </a:pPr>
            <a:r>
              <a:rPr lang="en-GB" b="1" dirty="0"/>
              <a:t>Unprofessional behaviours</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338262455"/>
              </p:ext>
            </p:extLst>
          </p:nvPr>
        </p:nvGraphicFramePr>
        <p:xfrm>
          <a:off x="3936379" y="1845334"/>
          <a:ext cx="7426713" cy="457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4"/>
          <p:cNvSpPr>
            <a:spLocks noChangeArrowheads="1"/>
          </p:cNvSpPr>
          <p:nvPr/>
        </p:nvSpPr>
        <p:spPr bwMode="auto">
          <a:xfrm>
            <a:off x="4053467" y="936703"/>
            <a:ext cx="7192535" cy="897481"/>
          </a:xfrm>
          <a:prstGeom prst="leftRightArrow">
            <a:avLst>
              <a:gd name="adj1" fmla="val 50000"/>
              <a:gd name="adj2" fmla="val 144931"/>
            </a:avLst>
          </a:prstGeom>
          <a:solidFill>
            <a:srgbClr val="BBE0E3"/>
          </a:solidFill>
          <a:ln w="9525">
            <a:solidFill>
              <a:srgbClr val="000000"/>
            </a:solidFill>
            <a:miter lim="800000"/>
            <a:headEnd/>
            <a:tailEnd/>
          </a:ln>
        </p:spPr>
        <p:txBody>
          <a:bodyPr wrap="none" anchor="ctr"/>
          <a:lstStyle>
            <a:lvl1pPr>
              <a:lnSpc>
                <a:spcPct val="80000"/>
              </a:lnSpc>
              <a:spcBef>
                <a:spcPct val="20000"/>
              </a:spcBef>
              <a:defRPr sz="3200">
                <a:solidFill>
                  <a:srgbClr val="37424A"/>
                </a:solidFill>
                <a:latin typeface="Calibri" pitchFamily="34" charset="0"/>
                <a:ea typeface="MS PGothic" pitchFamily="34" charset="-128"/>
              </a:defRPr>
            </a:lvl1pPr>
            <a:lvl2pPr marL="742950" indent="-285750">
              <a:spcBef>
                <a:spcPct val="20000"/>
              </a:spcBef>
              <a:buChar char="–"/>
              <a:defRPr sz="2800">
                <a:solidFill>
                  <a:srgbClr val="37424A"/>
                </a:solidFill>
                <a:latin typeface="Calibri" pitchFamily="34" charset="0"/>
                <a:ea typeface="MS PGothic" pitchFamily="34" charset="-128"/>
              </a:defRPr>
            </a:lvl2pPr>
            <a:lvl3pPr marL="1143000" indent="-228600">
              <a:spcBef>
                <a:spcPct val="20000"/>
              </a:spcBef>
              <a:buChar char="•"/>
              <a:defRPr sz="2400">
                <a:solidFill>
                  <a:srgbClr val="37424A"/>
                </a:solidFill>
                <a:latin typeface="Calibri" pitchFamily="34" charset="0"/>
                <a:ea typeface="MS PGothic" pitchFamily="34" charset="-128"/>
              </a:defRPr>
            </a:lvl3pPr>
            <a:lvl4pPr marL="1600200" indent="-228600">
              <a:spcBef>
                <a:spcPct val="20000"/>
              </a:spcBef>
              <a:buChar char="–"/>
              <a:defRPr sz="2000">
                <a:solidFill>
                  <a:srgbClr val="37424A"/>
                </a:solidFill>
                <a:latin typeface="Calibri" pitchFamily="34" charset="0"/>
                <a:ea typeface="MS PGothic" pitchFamily="34" charset="-128"/>
              </a:defRPr>
            </a:lvl4pPr>
            <a:lvl5pPr marL="2057400" indent="-228600">
              <a:spcBef>
                <a:spcPct val="20000"/>
              </a:spcBef>
              <a:buChar char="»"/>
              <a:defRPr sz="2000">
                <a:solidFill>
                  <a:srgbClr val="37424A"/>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9pPr>
          </a:lstStyle>
          <a:p>
            <a:pPr algn="ctr" defTabSz="342900">
              <a:lnSpc>
                <a:spcPct val="100000"/>
              </a:lnSpc>
              <a:spcBef>
                <a:spcPct val="0"/>
              </a:spcBef>
              <a:defRPr/>
            </a:pPr>
            <a:r>
              <a:rPr lang="en-GB" altLang="en-US" sz="1800" kern="0" dirty="0">
                <a:solidFill>
                  <a:srgbClr val="000000"/>
                </a:solidFill>
                <a:latin typeface="Arial" charset="0"/>
              </a:rPr>
              <a:t>A spectrum of behaviours</a:t>
            </a:r>
          </a:p>
        </p:txBody>
      </p:sp>
      <p:pic>
        <p:nvPicPr>
          <p:cNvPr id="181253" name="Picture 6" descr="A close up of a logo&#10;&#10;Description automatically generate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743" y="98968"/>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03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IMPACT</a:t>
            </a:r>
          </a:p>
        </p:txBody>
      </p:sp>
      <p:sp>
        <p:nvSpPr>
          <p:cNvPr id="183299" name="Content Placeholder 2"/>
          <p:cNvSpPr>
            <a:spLocks noGrp="1"/>
          </p:cNvSpPr>
          <p:nvPr>
            <p:ph idx="1"/>
          </p:nvPr>
        </p:nvSpPr>
        <p:spPr>
          <a:xfrm>
            <a:off x="4425950" y="1509713"/>
            <a:ext cx="5486400" cy="3840162"/>
          </a:xfrm>
        </p:spPr>
        <p:txBody>
          <a:bodyPr/>
          <a:lstStyle/>
          <a:p>
            <a:pPr marL="0" indent="0" algn="ctr">
              <a:buNone/>
            </a:pPr>
            <a:r>
              <a:rPr lang="en-GB" altLang="en-US" sz="3300" dirty="0"/>
              <a:t>Do negative behaviours really matter? </a:t>
            </a:r>
          </a:p>
        </p:txBody>
      </p:sp>
      <p:pic>
        <p:nvPicPr>
          <p:cNvPr id="183300" name="Picture 4"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45" y="68380"/>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1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IMPACT</a:t>
            </a:r>
            <a:br>
              <a:rPr lang="en-GB" b="1" dirty="0"/>
            </a:br>
            <a:r>
              <a:rPr lang="en-GB" b="1" dirty="0"/>
              <a:t/>
            </a:r>
            <a:br>
              <a:rPr lang="en-GB" b="1" dirty="0"/>
            </a:br>
            <a:r>
              <a:rPr lang="en-GB" b="1" dirty="0"/>
              <a:t>The </a:t>
            </a:r>
            <a:r>
              <a:rPr lang="en-GB" b="1" dirty="0" smtClean="0"/>
              <a:t>Recipient </a:t>
            </a:r>
            <a:r>
              <a:rPr lang="en-GB" b="1" dirty="0"/>
              <a:t/>
            </a:r>
            <a:br>
              <a:rPr lang="en-GB" b="1" dirty="0"/>
            </a:br>
            <a:endParaRPr lang="en-GB" b="1" dirty="0"/>
          </a:p>
        </p:txBody>
      </p:sp>
      <p:sp>
        <p:nvSpPr>
          <p:cNvPr id="5" name="Content Placeholder 4"/>
          <p:cNvSpPr>
            <a:spLocks noGrp="1"/>
          </p:cNvSpPr>
          <p:nvPr>
            <p:ph idx="1"/>
          </p:nvPr>
        </p:nvSpPr>
        <p:spPr/>
        <p:txBody>
          <a:bodyPr/>
          <a:lstStyle/>
          <a:p>
            <a:pPr eaLnBrk="1" hangingPunct="1"/>
            <a:r>
              <a:rPr lang="en-GB" altLang="en-US" sz="2400"/>
              <a:t>80%  lose time worrying</a:t>
            </a:r>
          </a:p>
          <a:p>
            <a:pPr eaLnBrk="1" hangingPunct="1"/>
            <a:r>
              <a:rPr lang="en-GB" altLang="en-US" sz="2400"/>
              <a:t>78% reduce their commitment to work</a:t>
            </a:r>
          </a:p>
          <a:p>
            <a:pPr eaLnBrk="1" hangingPunct="1"/>
            <a:r>
              <a:rPr lang="en-GB" altLang="en-US" sz="2400"/>
              <a:t>63% lose time avoiding the offender</a:t>
            </a:r>
          </a:p>
          <a:p>
            <a:pPr eaLnBrk="1" hangingPunct="1"/>
            <a:r>
              <a:rPr lang="en-GB" altLang="en-US" sz="2400"/>
              <a:t>48% reduce their time at work</a:t>
            </a:r>
          </a:p>
          <a:p>
            <a:pPr eaLnBrk="1" hangingPunct="1"/>
            <a:r>
              <a:rPr lang="en-GB" altLang="en-US" sz="2400"/>
              <a:t>38% reduce the quality of their work</a:t>
            </a:r>
          </a:p>
          <a:p>
            <a:pPr eaLnBrk="1" hangingPunct="1"/>
            <a:r>
              <a:rPr lang="en-GB" altLang="en-US" sz="2400"/>
              <a:t>25% take it out on others</a:t>
            </a:r>
          </a:p>
          <a:p>
            <a:pPr eaLnBrk="1" hangingPunct="1"/>
            <a:r>
              <a:rPr lang="en-GB" altLang="en-US" sz="2400"/>
              <a:t>12% leave</a:t>
            </a:r>
          </a:p>
          <a:p>
            <a:pPr eaLnBrk="1" hangingPunct="1"/>
            <a:endParaRPr lang="en-GB" altLang="en-US" sz="2100"/>
          </a:p>
        </p:txBody>
      </p:sp>
      <p:pic>
        <p:nvPicPr>
          <p:cNvPr id="185348" name="Picture 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98" y="132422"/>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32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IMPACT</a:t>
            </a:r>
            <a:br>
              <a:rPr lang="en-GB" b="1" dirty="0"/>
            </a:br>
            <a:r>
              <a:rPr lang="en-GB" b="1" dirty="0"/>
              <a:t/>
            </a:r>
            <a:br>
              <a:rPr lang="en-GB" b="1" dirty="0"/>
            </a:br>
            <a:r>
              <a:rPr lang="en-GB" b="1" dirty="0"/>
              <a:t>The </a:t>
            </a:r>
            <a:r>
              <a:rPr lang="en-GB" b="1" dirty="0" smtClean="0"/>
              <a:t>Recipient</a:t>
            </a:r>
            <a:r>
              <a:rPr lang="en-GB" dirty="0"/>
              <a:t/>
            </a:r>
            <a:br>
              <a:rPr lang="en-GB" dirty="0"/>
            </a:br>
            <a:endParaRPr lang="en-GB" dirty="0"/>
          </a:p>
        </p:txBody>
      </p:sp>
      <p:sp>
        <p:nvSpPr>
          <p:cNvPr id="5" name="Content Placeholder 4"/>
          <p:cNvSpPr>
            <a:spLocks noGrp="1"/>
          </p:cNvSpPr>
          <p:nvPr>
            <p:ph idx="1"/>
          </p:nvPr>
        </p:nvSpPr>
        <p:spPr>
          <a:xfrm>
            <a:off x="4425950" y="1504951"/>
            <a:ext cx="5943600" cy="3840163"/>
          </a:xfrm>
        </p:spPr>
        <p:txBody>
          <a:bodyPr/>
          <a:lstStyle/>
          <a:p>
            <a:pPr eaLnBrk="1" hangingPunct="1"/>
            <a:r>
              <a:rPr lang="en-GB" altLang="en-US" sz="2700"/>
              <a:t>61% reduction in cognitive function</a:t>
            </a:r>
          </a:p>
          <a:p>
            <a:pPr eaLnBrk="1" hangingPunct="1"/>
            <a:endParaRPr lang="en-GB" altLang="en-US" sz="2700"/>
          </a:p>
          <a:p>
            <a:pPr eaLnBrk="1" hangingPunct="1"/>
            <a:endParaRPr lang="en-GB" altLang="en-US" sz="2700"/>
          </a:p>
          <a:p>
            <a:pPr eaLnBrk="1" hangingPunct="1"/>
            <a:r>
              <a:rPr lang="en-GB" altLang="en-US" sz="2700" b="1"/>
              <a:t>Decrease in patient care = clinical risk</a:t>
            </a:r>
          </a:p>
        </p:txBody>
      </p:sp>
      <p:pic>
        <p:nvPicPr>
          <p:cNvPr id="187396" name="Picture 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6" y="110119"/>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094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IMPACT </a:t>
            </a:r>
            <a:br>
              <a:rPr lang="en-GB" b="1" dirty="0"/>
            </a:br>
            <a:r>
              <a:rPr lang="en-GB" b="1" dirty="0"/>
              <a:t/>
            </a:r>
            <a:br>
              <a:rPr lang="en-GB" b="1" dirty="0"/>
            </a:br>
            <a:r>
              <a:rPr lang="en-GB" b="1" dirty="0"/>
              <a:t>Witness(s)</a:t>
            </a:r>
          </a:p>
        </p:txBody>
      </p:sp>
      <p:sp>
        <p:nvSpPr>
          <p:cNvPr id="3" name="Content Placeholder 2"/>
          <p:cNvSpPr>
            <a:spLocks noGrp="1"/>
          </p:cNvSpPr>
          <p:nvPr>
            <p:ph idx="1"/>
          </p:nvPr>
        </p:nvSpPr>
        <p:spPr>
          <a:xfrm>
            <a:off x="4437064" y="1909764"/>
            <a:ext cx="5908675" cy="3817937"/>
          </a:xfrm>
        </p:spPr>
        <p:txBody>
          <a:bodyPr rtlCol="0">
            <a:normAutofit/>
          </a:bodyPr>
          <a:lstStyle/>
          <a:p>
            <a:pPr marL="137160" indent="-137160">
              <a:defRPr/>
            </a:pPr>
            <a:r>
              <a:rPr lang="en-GB" sz="2400" dirty="0"/>
              <a:t>20% decrease in performance</a:t>
            </a:r>
          </a:p>
          <a:p>
            <a:pPr marL="137160" indent="-137160">
              <a:defRPr/>
            </a:pPr>
            <a:endParaRPr lang="en-GB" sz="2400" dirty="0"/>
          </a:p>
          <a:p>
            <a:pPr marL="137160" indent="-137160">
              <a:defRPr/>
            </a:pPr>
            <a:r>
              <a:rPr lang="en-GB" sz="2400" dirty="0"/>
              <a:t>50% shown to make a drug calculation error</a:t>
            </a:r>
          </a:p>
          <a:p>
            <a:pPr marL="137160" indent="-137160">
              <a:defRPr/>
            </a:pPr>
            <a:endParaRPr lang="en-GB" sz="2400" dirty="0"/>
          </a:p>
          <a:p>
            <a:pPr marL="137160" indent="-137160">
              <a:defRPr/>
            </a:pPr>
            <a:r>
              <a:rPr lang="en-GB" sz="2400" dirty="0"/>
              <a:t>50% reduction in willingness to help others</a:t>
            </a:r>
          </a:p>
          <a:p>
            <a:pPr marL="137160" indent="-137160">
              <a:defRPr/>
            </a:pPr>
            <a:endParaRPr lang="en-GB" sz="2400" dirty="0"/>
          </a:p>
          <a:p>
            <a:pPr marL="0" indent="0" algn="ctr">
              <a:buNone/>
              <a:defRPr/>
            </a:pPr>
            <a:r>
              <a:rPr lang="en-GB" sz="2700" b="1" dirty="0"/>
              <a:t>Decrease in patient care = clinical risk</a:t>
            </a:r>
          </a:p>
          <a:p>
            <a:pPr marL="137160" indent="-137160">
              <a:defRPr/>
            </a:pPr>
            <a:endParaRPr lang="en-GB" sz="2400" dirty="0"/>
          </a:p>
          <a:p>
            <a:pPr marL="137160" indent="-137160">
              <a:defRPr/>
            </a:pPr>
            <a:endParaRPr lang="en-GB" dirty="0">
              <a:solidFill>
                <a:schemeClr val="tx1">
                  <a:lumMod val="65000"/>
                  <a:lumOff val="35000"/>
                </a:schemeClr>
              </a:solidFill>
            </a:endParaRPr>
          </a:p>
        </p:txBody>
      </p:sp>
      <p:pic>
        <p:nvPicPr>
          <p:cNvPr id="189444" name="Picture 5"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6" y="87817"/>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5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IMPACT </a:t>
            </a:r>
            <a:br>
              <a:rPr lang="en-GB" b="1" dirty="0"/>
            </a:br>
            <a:r>
              <a:rPr lang="en-GB" b="1" dirty="0"/>
              <a:t/>
            </a:r>
            <a:br>
              <a:rPr lang="en-GB" b="1" dirty="0"/>
            </a:br>
            <a:r>
              <a:rPr lang="en-GB" b="1" dirty="0"/>
              <a:t>Patients / Relatives</a:t>
            </a:r>
          </a:p>
        </p:txBody>
      </p:sp>
      <p:sp>
        <p:nvSpPr>
          <p:cNvPr id="3" name="Content Placeholder 2"/>
          <p:cNvSpPr>
            <a:spLocks noGrp="1"/>
          </p:cNvSpPr>
          <p:nvPr>
            <p:ph idx="1"/>
          </p:nvPr>
        </p:nvSpPr>
        <p:spPr/>
        <p:txBody>
          <a:bodyPr rtlCol="0">
            <a:normAutofit/>
          </a:bodyPr>
          <a:lstStyle/>
          <a:p>
            <a:pPr marL="137160" indent="-137160">
              <a:defRPr/>
            </a:pPr>
            <a:r>
              <a:rPr lang="en-GB" sz="2400" dirty="0"/>
              <a:t>75% less supportive of the organisation</a:t>
            </a:r>
          </a:p>
          <a:p>
            <a:pPr marL="137160" indent="-137160">
              <a:defRPr/>
            </a:pPr>
            <a:endParaRPr lang="en-GB" sz="2400" dirty="0"/>
          </a:p>
          <a:p>
            <a:pPr marL="137160" indent="-137160">
              <a:defRPr/>
            </a:pPr>
            <a:r>
              <a:rPr lang="en-GB" sz="2400" dirty="0"/>
              <a:t>66% feel anxious dealing with the staff</a:t>
            </a:r>
          </a:p>
          <a:p>
            <a:pPr marL="137160" indent="-137160">
              <a:defRPr/>
            </a:pPr>
            <a:endParaRPr lang="en-GB" sz="2400" dirty="0"/>
          </a:p>
          <a:p>
            <a:pPr marL="137160" indent="-137160">
              <a:defRPr/>
            </a:pPr>
            <a:r>
              <a:rPr lang="en-GB" sz="2400" dirty="0"/>
              <a:t>More likely to complain, litigate, not trust</a:t>
            </a:r>
          </a:p>
          <a:p>
            <a:pPr marL="137160" indent="-137160">
              <a:defRPr/>
            </a:pPr>
            <a:endParaRPr lang="en-GB" sz="2400" dirty="0"/>
          </a:p>
          <a:p>
            <a:pPr marL="0" indent="0" algn="ctr">
              <a:buNone/>
              <a:defRPr/>
            </a:pPr>
            <a:r>
              <a:rPr lang="en-GB" sz="2400" b="1" dirty="0"/>
              <a:t>Organisational reputational risk</a:t>
            </a:r>
            <a:endParaRPr lang="en-GB" b="1" dirty="0">
              <a:solidFill>
                <a:schemeClr val="tx1">
                  <a:lumMod val="65000"/>
                  <a:lumOff val="35000"/>
                </a:schemeClr>
              </a:solidFill>
            </a:endParaRPr>
          </a:p>
        </p:txBody>
      </p:sp>
      <p:pic>
        <p:nvPicPr>
          <p:cNvPr id="191492" name="Picture 4"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47" y="121271"/>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55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A35CBD63-8F8F-47DC-9CE7-159E6161D8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14">
            <a:extLst>
              <a:ext uri="{FF2B5EF4-FFF2-40B4-BE49-F238E27FC236}">
                <a16:creationId xmlns="" xmlns:a16="http://schemas.microsoft.com/office/drawing/2014/main" id="{CA0E3486-FD49-4921-B4F4-E5BB5C88AC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5045" y="2523146"/>
            <a:ext cx="2947482" cy="1038177"/>
          </a:xfrm>
        </p:spPr>
        <p:txBody>
          <a:bodyPr anchor="b">
            <a:noAutofit/>
          </a:bodyPr>
          <a:lstStyle/>
          <a:p>
            <a:r>
              <a:rPr lang="en-GB" b="1" dirty="0"/>
              <a:t>Are we all affected?</a:t>
            </a:r>
          </a:p>
        </p:txBody>
      </p:sp>
      <p:pic>
        <p:nvPicPr>
          <p:cNvPr id="6" name="Content Placeholder 5" descr="A screenshot of a cell phone&#10;&#10;Description automatically generated">
            <a:extLst>
              <a:ext uri="{FF2B5EF4-FFF2-40B4-BE49-F238E27FC236}">
                <a16:creationId xmlns="" xmlns:a16="http://schemas.microsoft.com/office/drawing/2014/main" id="{98364C09-2D47-EA4E-8108-5020DEA63A08}"/>
              </a:ext>
            </a:extLst>
          </p:cNvPr>
          <p:cNvPicPr>
            <a:picLocks noChangeAspect="1"/>
          </p:cNvPicPr>
          <p:nvPr/>
        </p:nvPicPr>
        <p:blipFill>
          <a:blip r:embed="rId3"/>
          <a:stretch>
            <a:fillRect/>
          </a:stretch>
        </p:blipFill>
        <p:spPr>
          <a:xfrm>
            <a:off x="3626848" y="591016"/>
            <a:ext cx="8308425" cy="5765334"/>
          </a:xfrm>
          <a:prstGeom prst="rect">
            <a:avLst/>
          </a:prstGeom>
        </p:spPr>
      </p:pic>
      <p:sp>
        <p:nvSpPr>
          <p:cNvPr id="27" name="Rectangle 16">
            <a:extLst>
              <a:ext uri="{FF2B5EF4-FFF2-40B4-BE49-F238E27FC236}">
                <a16:creationId xmlns="" xmlns:a16="http://schemas.microsoft.com/office/drawing/2014/main" id="{83B4A72C-2924-4CE2-8674-7E02E182ED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3869268" y="6356350"/>
            <a:ext cx="5911517" cy="365125"/>
          </a:xfrm>
        </p:spPr>
        <p:txBody>
          <a:bodyPr>
            <a:normAutofit/>
          </a:bodyPr>
          <a:lstStyle/>
          <a:p>
            <a:pPr>
              <a:spcAft>
                <a:spcPts val="600"/>
              </a:spcAft>
            </a:pPr>
            <a:r>
              <a:rPr lang="da-DK" dirty="0">
                <a:solidFill>
                  <a:srgbClr val="000000">
                    <a:lumMod val="50000"/>
                    <a:lumOff val="50000"/>
                  </a:srgbClr>
                </a:solidFill>
              </a:rPr>
              <a:t>NHSGGC Civility Saves Lives Starter Pack</a:t>
            </a:r>
            <a:endParaRPr lang="en-US" dirty="0">
              <a:solidFill>
                <a:srgbClr val="000000">
                  <a:lumMod val="50000"/>
                  <a:lumOff val="50000"/>
                </a:srgbClr>
              </a:solidFill>
            </a:endParaRPr>
          </a:p>
        </p:txBody>
      </p:sp>
      <p:pic>
        <p:nvPicPr>
          <p:cNvPr id="25" name="Picture 24" descr="A close up of a logo&#10;&#10;Description automatically generated">
            <a:extLst>
              <a:ext uri="{FF2B5EF4-FFF2-40B4-BE49-F238E27FC236}">
                <a16:creationId xmlns="" xmlns:a16="http://schemas.microsoft.com/office/drawing/2014/main" id="{F2487C9D-06C9-B745-A0C1-D81ACF69A25F}"/>
              </a:ext>
            </a:extLst>
          </p:cNvPr>
          <p:cNvPicPr>
            <a:picLocks noChangeAspect="1"/>
          </p:cNvPicPr>
          <p:nvPr/>
        </p:nvPicPr>
        <p:blipFill>
          <a:blip r:embed="rId4"/>
          <a:stretch>
            <a:fillRect/>
          </a:stretch>
        </p:blipFill>
        <p:spPr>
          <a:xfrm>
            <a:off x="0" y="0"/>
            <a:ext cx="639085" cy="731855"/>
          </a:xfrm>
          <a:prstGeom prst="rect">
            <a:avLst/>
          </a:prstGeom>
        </p:spPr>
      </p:pic>
    </p:spTree>
    <p:extLst>
      <p:ext uri="{BB962C8B-B14F-4D97-AF65-F5344CB8AC3E}">
        <p14:creationId xmlns:p14="http://schemas.microsoft.com/office/powerpoint/2010/main" val="390559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Performance</a:t>
            </a:r>
          </a:p>
        </p:txBody>
      </p:sp>
      <p:sp>
        <p:nvSpPr>
          <p:cNvPr id="3" name="Content Placeholder 2"/>
          <p:cNvSpPr>
            <a:spLocks noGrp="1"/>
          </p:cNvSpPr>
          <p:nvPr>
            <p:ph idx="1"/>
          </p:nvPr>
        </p:nvSpPr>
        <p:spPr>
          <a:xfrm>
            <a:off x="4278314" y="1504951"/>
            <a:ext cx="6207125" cy="3840163"/>
          </a:xfrm>
        </p:spPr>
        <p:txBody>
          <a:bodyPr rtlCol="0">
            <a:normAutofit/>
          </a:bodyPr>
          <a:lstStyle/>
          <a:p>
            <a:pPr marL="0" indent="0" algn="ctr">
              <a:buNone/>
              <a:defRPr/>
            </a:pPr>
            <a:r>
              <a:rPr lang="en-GB" sz="3600" b="1" dirty="0"/>
              <a:t>Single biggest factor in how we perform is how we treat each other</a:t>
            </a:r>
          </a:p>
          <a:p>
            <a:pPr marL="137160" indent="-137160">
              <a:defRPr/>
            </a:pPr>
            <a:endParaRPr lang="en-GB" dirty="0">
              <a:solidFill>
                <a:schemeClr val="tx1">
                  <a:lumMod val="65000"/>
                  <a:lumOff val="35000"/>
                </a:schemeClr>
              </a:solidFill>
            </a:endParaRPr>
          </a:p>
        </p:txBody>
      </p:sp>
      <p:pic>
        <p:nvPicPr>
          <p:cNvPr id="194564" name="Picture 4"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44" y="121270"/>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55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Why it’s important</a:t>
            </a:r>
            <a:endParaRPr lang="en-GB" b="1" dirty="0">
              <a:solidFill>
                <a:schemeClr val="bg1"/>
              </a:solidFill>
            </a:endParaRPr>
          </a:p>
        </p:txBody>
      </p:sp>
      <p:sp>
        <p:nvSpPr>
          <p:cNvPr id="3" name="Content Placeholder 2"/>
          <p:cNvSpPr>
            <a:spLocks noGrp="1"/>
          </p:cNvSpPr>
          <p:nvPr>
            <p:ph idx="1"/>
          </p:nvPr>
        </p:nvSpPr>
        <p:spPr/>
        <p:txBody>
          <a:bodyPr/>
          <a:lstStyle/>
          <a:p>
            <a:pPr marL="0" indent="0">
              <a:buNone/>
            </a:pPr>
            <a:r>
              <a:rPr lang="en-GB" sz="2400" dirty="0">
                <a:solidFill>
                  <a:schemeClr val="tx1"/>
                </a:solidFill>
              </a:rPr>
              <a:t>“ The safety of patients is dependent on the members of the staff who interact with them being physically, psychologically and emotionally well, and able to cope with the complexity of their day to day work.</a:t>
            </a:r>
          </a:p>
          <a:p>
            <a:pPr marL="0" indent="0">
              <a:buNone/>
            </a:pPr>
            <a:r>
              <a:rPr lang="en-GB" sz="2400" dirty="0">
                <a:solidFill>
                  <a:schemeClr val="tx1"/>
                </a:solidFill>
              </a:rPr>
              <a:t> </a:t>
            </a:r>
          </a:p>
          <a:p>
            <a:pPr marL="0" indent="0">
              <a:buNone/>
            </a:pPr>
            <a:r>
              <a:rPr lang="en-GB" sz="2400" dirty="0">
                <a:solidFill>
                  <a:schemeClr val="tx1"/>
                </a:solidFill>
              </a:rPr>
              <a:t>Staff wellbeing is increasingly being understood as the most important aspect of preventing error and harm, and the time has come to apply these insights to the way we approach patient safety in the NHS”</a:t>
            </a:r>
          </a:p>
          <a:p>
            <a:pPr marL="1371600" lvl="3" indent="0">
              <a:buNone/>
            </a:pPr>
            <a:r>
              <a:rPr lang="en-GB" dirty="0" smtClean="0">
                <a:solidFill>
                  <a:schemeClr val="tx1"/>
                </a:solidFill>
              </a:rPr>
              <a:t>				Professor Michael West</a:t>
            </a:r>
            <a:endParaRPr lang="en-GB" dirty="0">
              <a:solidFill>
                <a:schemeClr val="tx1"/>
              </a:solidFill>
            </a:endParaRPr>
          </a:p>
        </p:txBody>
      </p:sp>
      <p:sp>
        <p:nvSpPr>
          <p:cNvPr id="4" name="Slide Number Placeholder 3"/>
          <p:cNvSpPr>
            <a:spLocks noGrp="1"/>
          </p:cNvSpPr>
          <p:nvPr>
            <p:ph type="sldNum" sz="quarter" idx="11"/>
          </p:nvPr>
        </p:nvSpPr>
        <p:spPr/>
        <p:txBody>
          <a:bodyPr/>
          <a:lstStyle/>
          <a:p>
            <a:pPr>
              <a:defRPr/>
            </a:pPr>
            <a:fld id="{1F7498A9-3277-4BB3-9225-67AC25F2F5C3}" type="slidenum">
              <a:rPr lang="en-GB" altLang="en-US" smtClean="0"/>
              <a:pPr>
                <a:defRPr/>
              </a:pPr>
              <a:t>18</a:t>
            </a:fld>
            <a:endParaRPr lang="en-GB" altLang="en-US"/>
          </a:p>
        </p:txBody>
      </p:sp>
      <p:pic>
        <p:nvPicPr>
          <p:cNvPr id="5" name="Picture 4"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11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Impact Summary</a:t>
            </a:r>
            <a:endParaRPr lang="en-GB" b="1" dirty="0"/>
          </a:p>
        </p:txBody>
      </p:sp>
      <p:pic>
        <p:nvPicPr>
          <p:cNvPr id="19661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25949" y="301626"/>
            <a:ext cx="5872799" cy="6419849"/>
          </a:xfrm>
        </p:spPr>
      </p:pic>
      <p:sp>
        <p:nvSpPr>
          <p:cNvPr id="4" name="Footer Placeholder 3"/>
          <p:cNvSpPr>
            <a:spLocks noGrp="1"/>
          </p:cNvSpPr>
          <p:nvPr>
            <p:ph type="ftr" sz="quarter" idx="11"/>
          </p:nvPr>
        </p:nvSpPr>
        <p:spPr/>
        <p:txBody>
          <a:bodyPr/>
          <a:lstStyle/>
          <a:p>
            <a:pPr>
              <a:defRPr/>
            </a:pPr>
            <a:r>
              <a:rPr lang="da-DK" smtClean="0"/>
              <a:t>NHSGGC Civility Saves Lives Starter Pack</a:t>
            </a:r>
            <a:endParaRPr lang="en-US"/>
          </a:p>
        </p:txBody>
      </p:sp>
      <p:pic>
        <p:nvPicPr>
          <p:cNvPr id="196613" name="Picture 5"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06" y="121271"/>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07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Civility Saves Lives Scotland - Train the Trainers with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718" b="2"/>
          <a:stretch>
            <a:fillRect/>
          </a:stretch>
        </p:blipFill>
        <p:spPr>
          <a:xfrm>
            <a:off x="3635298" y="858838"/>
            <a:ext cx="7738946" cy="5141912"/>
          </a:xfrm>
          <a:noFill/>
        </p:spPr>
      </p:pic>
    </p:spTree>
    <p:extLst>
      <p:ext uri="{BB962C8B-B14F-4D97-AF65-F5344CB8AC3E}">
        <p14:creationId xmlns:p14="http://schemas.microsoft.com/office/powerpoint/2010/main" val="1633733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Reflect on your experiences</a:t>
            </a:r>
            <a:endParaRPr lang="en-GB" b="1" dirty="0"/>
          </a:p>
        </p:txBody>
      </p:sp>
      <p:sp>
        <p:nvSpPr>
          <p:cNvPr id="198659" name="Content Placeholder 2"/>
          <p:cNvSpPr>
            <a:spLocks noGrp="1"/>
          </p:cNvSpPr>
          <p:nvPr>
            <p:ph idx="1"/>
          </p:nvPr>
        </p:nvSpPr>
        <p:spPr>
          <a:xfrm>
            <a:off x="4425950" y="1504951"/>
            <a:ext cx="5867400" cy="3840163"/>
          </a:xfrm>
        </p:spPr>
        <p:txBody>
          <a:bodyPr/>
          <a:lstStyle/>
          <a:p>
            <a:pPr marL="342900" indent="-342900">
              <a:buFont typeface="Corbel" panose="020B0503020204020204" pitchFamily="34" charset="0"/>
              <a:buAutoNum type="arabicPeriod"/>
            </a:pPr>
            <a:r>
              <a:rPr lang="en-GB" altLang="en-US" sz="2100" b="1"/>
              <a:t>What type of incivility/ rudeness do you encounter (whether intended or not) </a:t>
            </a:r>
          </a:p>
          <a:p>
            <a:pPr marL="342900" indent="-342900">
              <a:buFont typeface="Corbel" panose="020B0503020204020204" pitchFamily="34" charset="0"/>
              <a:buAutoNum type="arabicPeriod"/>
            </a:pPr>
            <a:r>
              <a:rPr lang="en-GB" altLang="en-US" sz="2100" b="1"/>
              <a:t>Is it allowed to go unchecked in your department?</a:t>
            </a:r>
          </a:p>
          <a:p>
            <a:pPr marL="342900" indent="-342900">
              <a:buFont typeface="Corbel" panose="020B0503020204020204" pitchFamily="34" charset="0"/>
              <a:buAutoNum type="arabicPeriod"/>
            </a:pPr>
            <a:r>
              <a:rPr lang="en-GB" altLang="en-US" sz="2100" b="1"/>
              <a:t>Do you think colleagues know the impact that being subjected to rudeness has on performance and service?</a:t>
            </a:r>
          </a:p>
          <a:p>
            <a:pPr marL="342900" indent="-342900">
              <a:buFont typeface="Corbel" panose="020B0503020204020204" pitchFamily="34" charset="0"/>
              <a:buAutoNum type="arabicPeriod"/>
            </a:pPr>
            <a:r>
              <a:rPr lang="en-GB" altLang="en-US" sz="2100" b="1"/>
              <a:t>What is done to tackle it, or what do you think should happen? (In a way that ensures trust and relationships stay healthy).  </a:t>
            </a:r>
          </a:p>
        </p:txBody>
      </p:sp>
      <p:pic>
        <p:nvPicPr>
          <p:cNvPr id="198660"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6" y="121271"/>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1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How can we take Civility forward?</a:t>
            </a:r>
            <a:endParaRPr lang="en-GB" b="1" dirty="0"/>
          </a:p>
        </p:txBody>
      </p:sp>
      <p:sp>
        <p:nvSpPr>
          <p:cNvPr id="3" name="Content Placeholder 2"/>
          <p:cNvSpPr>
            <a:spLocks noGrp="1"/>
          </p:cNvSpPr>
          <p:nvPr>
            <p:ph idx="1"/>
          </p:nvPr>
        </p:nvSpPr>
        <p:spPr>
          <a:xfrm>
            <a:off x="4259263" y="1504951"/>
            <a:ext cx="6102350" cy="3840163"/>
          </a:xfrm>
        </p:spPr>
        <p:txBody>
          <a:bodyPr rtlCol="0">
            <a:normAutofit/>
          </a:bodyPr>
          <a:lstStyle/>
          <a:p>
            <a:pPr marL="342900" indent="-342900">
              <a:buFont typeface="+mj-lt"/>
              <a:buAutoNum type="arabicPeriod"/>
              <a:defRPr/>
            </a:pPr>
            <a:r>
              <a:rPr lang="en-GB" sz="2400" b="1" dirty="0"/>
              <a:t>What would good look like in your area; How might this model work if applied in your own department?</a:t>
            </a:r>
          </a:p>
          <a:p>
            <a:pPr marL="257175" indent="-257175">
              <a:buFont typeface="+mj-lt"/>
              <a:buAutoNum type="arabicPeriod"/>
              <a:defRPr/>
            </a:pPr>
            <a:endParaRPr lang="en-GB" sz="1050" b="1" dirty="0"/>
          </a:p>
          <a:p>
            <a:pPr marL="342900" indent="-342900">
              <a:buFont typeface="+mj-lt"/>
              <a:buAutoNum type="arabicPeriod"/>
              <a:defRPr/>
            </a:pPr>
            <a:r>
              <a:rPr lang="en-GB" sz="2400" b="1" dirty="0"/>
              <a:t>How will you start to set the scene for civility </a:t>
            </a:r>
            <a:r>
              <a:rPr lang="en-GB" sz="2400" b="1" dirty="0" smtClean="0"/>
              <a:t>and spread awareness in </a:t>
            </a:r>
            <a:r>
              <a:rPr lang="en-GB" sz="2400" b="1" dirty="0"/>
              <a:t>your area? Who would you involve?</a:t>
            </a:r>
          </a:p>
          <a:p>
            <a:pPr marL="171450" indent="-171450">
              <a:buFont typeface="+mj-lt"/>
              <a:buAutoNum type="arabicPeriod"/>
              <a:defRPr/>
            </a:pPr>
            <a:endParaRPr lang="en-GB" sz="825" b="1" dirty="0"/>
          </a:p>
          <a:p>
            <a:pPr marL="342900" indent="-342900">
              <a:buFont typeface="+mj-lt"/>
              <a:buAutoNum type="arabicPeriod"/>
              <a:defRPr/>
            </a:pPr>
            <a:r>
              <a:rPr lang="en-GB" sz="2400" b="1" dirty="0"/>
              <a:t>What support might you need?  </a:t>
            </a:r>
          </a:p>
        </p:txBody>
      </p:sp>
      <p:pic>
        <p:nvPicPr>
          <p:cNvPr id="200708"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6" y="98968"/>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735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Promoting Positive Workplace Cultures</a:t>
            </a:r>
            <a:endParaRPr lang="en-GB" b="1" dirty="0"/>
          </a:p>
        </p:txBody>
      </p:sp>
      <p:sp>
        <p:nvSpPr>
          <p:cNvPr id="3" name="Content Placeholder 2"/>
          <p:cNvSpPr>
            <a:spLocks noGrp="1"/>
          </p:cNvSpPr>
          <p:nvPr>
            <p:ph idx="1"/>
          </p:nvPr>
        </p:nvSpPr>
        <p:spPr>
          <a:xfrm>
            <a:off x="3780263" y="356840"/>
            <a:ext cx="7817005" cy="5999510"/>
          </a:xfrm>
        </p:spPr>
        <p:txBody>
          <a:bodyPr>
            <a:normAutofit lnSpcReduction="10000"/>
          </a:bodyPr>
          <a:lstStyle/>
          <a:p>
            <a:endParaRPr lang="en-GB" dirty="0" smtClean="0"/>
          </a:p>
          <a:p>
            <a:pPr marL="0" indent="0">
              <a:buNone/>
            </a:pPr>
            <a:r>
              <a:rPr lang="en-GB" sz="1800" i="1" dirty="0" smtClean="0"/>
              <a:t>Exploring what teams</a:t>
            </a:r>
            <a:r>
              <a:rPr lang="en-GB" sz="1800" i="1" dirty="0"/>
              <a:t>/ departments </a:t>
            </a:r>
            <a:r>
              <a:rPr lang="en-GB" sz="1800" i="1" dirty="0" smtClean="0"/>
              <a:t>can do </a:t>
            </a:r>
            <a:r>
              <a:rPr lang="en-GB" sz="1800" i="1" dirty="0"/>
              <a:t>to make things better, less stressful, create positive experiences</a:t>
            </a:r>
          </a:p>
          <a:p>
            <a:pPr marL="0" indent="0">
              <a:buNone/>
            </a:pPr>
            <a:endParaRPr lang="en-GB" sz="1800" dirty="0"/>
          </a:p>
          <a:p>
            <a:r>
              <a:rPr lang="en-GB" sz="1800" dirty="0"/>
              <a:t>Focus on the positives, not just the things that go wrong</a:t>
            </a:r>
          </a:p>
          <a:p>
            <a:r>
              <a:rPr lang="en-GB" sz="1800" dirty="0"/>
              <a:t>Encourage ideas from </a:t>
            </a:r>
            <a:r>
              <a:rPr lang="en-GB" sz="1800" dirty="0" smtClean="0"/>
              <a:t>colleagues – boost morale</a:t>
            </a:r>
            <a:r>
              <a:rPr lang="en-GB" sz="1800" smtClean="0"/>
              <a:t>, motivation</a:t>
            </a:r>
            <a:endParaRPr lang="en-GB" sz="1800" dirty="0"/>
          </a:p>
          <a:p>
            <a:r>
              <a:rPr lang="en-GB" sz="1800" dirty="0"/>
              <a:t>Awareness of mental health &amp; wellbeing and access to resources</a:t>
            </a:r>
          </a:p>
          <a:p>
            <a:r>
              <a:rPr lang="en-GB" sz="1800" dirty="0"/>
              <a:t>Acts of Kindness, Compassion</a:t>
            </a:r>
          </a:p>
          <a:p>
            <a:r>
              <a:rPr lang="en-GB" sz="1800" dirty="0"/>
              <a:t>Low or no cost positive actions</a:t>
            </a:r>
          </a:p>
          <a:p>
            <a:r>
              <a:rPr lang="en-GB" sz="1800" dirty="0"/>
              <a:t>Express gratitude, smile, say hello, make people feel good</a:t>
            </a:r>
          </a:p>
          <a:p>
            <a:r>
              <a:rPr lang="en-GB" sz="1800" dirty="0"/>
              <a:t>Ensuring everyone </a:t>
            </a:r>
            <a:r>
              <a:rPr lang="en-GB" sz="1800" dirty="0" smtClean="0"/>
              <a:t>has </a:t>
            </a:r>
            <a:r>
              <a:rPr lang="en-GB" sz="1800" dirty="0"/>
              <a:t>breaks, food, </a:t>
            </a:r>
            <a:r>
              <a:rPr lang="en-GB" sz="1800" dirty="0" smtClean="0"/>
              <a:t>hydration, fresh air</a:t>
            </a:r>
            <a:endParaRPr lang="en-GB" sz="1800" dirty="0"/>
          </a:p>
          <a:p>
            <a:r>
              <a:rPr lang="en-GB" sz="1800" dirty="0"/>
              <a:t>Welcome pack for new staff</a:t>
            </a:r>
          </a:p>
          <a:p>
            <a:r>
              <a:rPr lang="en-GB" sz="1800" dirty="0"/>
              <a:t>Cake/ sweetie Fridays</a:t>
            </a:r>
          </a:p>
          <a:p>
            <a:r>
              <a:rPr lang="en-GB" sz="1800" dirty="0"/>
              <a:t>Staff recognition &amp; appreciation – </a:t>
            </a:r>
            <a:r>
              <a:rPr lang="en-GB" sz="1800" dirty="0" err="1"/>
              <a:t>eg</a:t>
            </a:r>
            <a:r>
              <a:rPr lang="en-GB" sz="1800" dirty="0"/>
              <a:t> ‘Mug of the month’, </a:t>
            </a:r>
            <a:r>
              <a:rPr lang="en-GB" sz="1800" dirty="0" err="1"/>
              <a:t>Greatix</a:t>
            </a:r>
            <a:r>
              <a:rPr lang="en-GB" sz="1800" dirty="0"/>
              <a:t>, Thank you cards, Praise app</a:t>
            </a:r>
          </a:p>
          <a:p>
            <a:r>
              <a:rPr lang="en-GB" sz="1800" dirty="0"/>
              <a:t>Bring a bit of fun, </a:t>
            </a:r>
            <a:r>
              <a:rPr lang="en-GB" sz="1800" dirty="0" err="1"/>
              <a:t>eg</a:t>
            </a:r>
            <a:r>
              <a:rPr lang="en-GB" sz="1800" dirty="0"/>
              <a:t> Photoboards (people, pets, holidays)</a:t>
            </a:r>
          </a:p>
          <a:p>
            <a:endParaRPr lang="en-GB" sz="1800" dirty="0"/>
          </a:p>
        </p:txBody>
      </p:sp>
      <p:pic>
        <p:nvPicPr>
          <p:cNvPr id="5"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6" y="98968"/>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5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Calling it        out with Compassion</a:t>
            </a:r>
            <a:endParaRPr lang="en-GB" b="1" dirty="0"/>
          </a:p>
        </p:txBody>
      </p:sp>
      <p:sp>
        <p:nvSpPr>
          <p:cNvPr id="3" name="Content Placeholder 2"/>
          <p:cNvSpPr>
            <a:spLocks noGrp="1"/>
          </p:cNvSpPr>
          <p:nvPr>
            <p:ph idx="1"/>
          </p:nvPr>
        </p:nvSpPr>
        <p:spPr>
          <a:xfrm>
            <a:off x="3757960" y="847493"/>
            <a:ext cx="7638585" cy="5241073"/>
          </a:xfrm>
        </p:spPr>
        <p:txBody>
          <a:bodyPr rtlCol="0">
            <a:normAutofit/>
          </a:bodyPr>
          <a:lstStyle/>
          <a:p>
            <a:pPr marL="0" indent="0">
              <a:buNone/>
              <a:defRPr/>
            </a:pPr>
            <a:r>
              <a:rPr lang="en-GB" sz="2400" b="1" dirty="0" smtClean="0"/>
              <a:t>What can we do when there is rude/ uncivil behaviour?</a:t>
            </a:r>
          </a:p>
          <a:p>
            <a:pPr marL="0" indent="0">
              <a:buNone/>
              <a:defRPr/>
            </a:pPr>
            <a:endParaRPr lang="en-GB" sz="2400" b="1" dirty="0" smtClean="0"/>
          </a:p>
          <a:p>
            <a:pPr>
              <a:defRPr/>
            </a:pPr>
            <a:r>
              <a:rPr lang="en-GB" sz="2400" dirty="0" smtClean="0"/>
              <a:t> Pilot areas – specific needs &amp; targeted support</a:t>
            </a:r>
          </a:p>
          <a:p>
            <a:pPr>
              <a:defRPr/>
            </a:pPr>
            <a:r>
              <a:rPr lang="en-GB" sz="2400" dirty="0" smtClean="0"/>
              <a:t> Potential for teams to nominate local Civility Leads</a:t>
            </a:r>
          </a:p>
          <a:p>
            <a:pPr>
              <a:defRPr/>
            </a:pPr>
            <a:r>
              <a:rPr lang="en-GB" sz="2400" dirty="0" smtClean="0"/>
              <a:t> Training for Civility Leads</a:t>
            </a:r>
          </a:p>
          <a:p>
            <a:pPr>
              <a:defRPr/>
            </a:pPr>
            <a:r>
              <a:rPr lang="en-GB" sz="2400" dirty="0" smtClean="0"/>
              <a:t> Civility Leads Principles and role</a:t>
            </a:r>
          </a:p>
          <a:p>
            <a:pPr>
              <a:defRPr/>
            </a:pPr>
            <a:r>
              <a:rPr lang="en-GB" sz="2400" dirty="0" smtClean="0"/>
              <a:t>Calling out rude/ </a:t>
            </a:r>
            <a:r>
              <a:rPr lang="en-GB" sz="2400" dirty="0"/>
              <a:t>u</a:t>
            </a:r>
            <a:r>
              <a:rPr lang="en-GB" sz="2400" dirty="0" smtClean="0"/>
              <a:t>ncivil behaviours with compassion</a:t>
            </a:r>
          </a:p>
        </p:txBody>
      </p:sp>
      <p:pic>
        <p:nvPicPr>
          <p:cNvPr id="200708"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6" y="98968"/>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837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our approach to support Civility</a:t>
            </a:r>
            <a:endParaRPr lang="en-GB" dirty="0"/>
          </a:p>
        </p:txBody>
      </p:sp>
      <p:sp>
        <p:nvSpPr>
          <p:cNvPr id="3" name="Content Placeholder 2"/>
          <p:cNvSpPr>
            <a:spLocks noGrp="1"/>
          </p:cNvSpPr>
          <p:nvPr>
            <p:ph idx="1"/>
          </p:nvPr>
        </p:nvSpPr>
        <p:spPr>
          <a:xfrm>
            <a:off x="3669030" y="731855"/>
            <a:ext cx="7898130" cy="5394625"/>
          </a:xfrm>
        </p:spPr>
        <p:txBody>
          <a:bodyPr>
            <a:normAutofit fontScale="92500" lnSpcReduction="10000"/>
          </a:bodyPr>
          <a:lstStyle/>
          <a:p>
            <a:pPr marL="0" indent="0">
              <a:buNone/>
            </a:pPr>
            <a:r>
              <a:rPr lang="en-GB" sz="2400" dirty="0" smtClean="0"/>
              <a:t>An Approach that…</a:t>
            </a:r>
          </a:p>
          <a:p>
            <a:r>
              <a:rPr lang="en-GB" sz="2400" dirty="0" smtClean="0"/>
              <a:t>Works in both clinical and non-clinical settings.</a:t>
            </a:r>
          </a:p>
          <a:p>
            <a:r>
              <a:rPr lang="en-GB" sz="2400" dirty="0" smtClean="0"/>
              <a:t>Engages all staff and is developed with wide input and commitment.</a:t>
            </a:r>
          </a:p>
          <a:p>
            <a:r>
              <a:rPr lang="en-GB" sz="2400" dirty="0"/>
              <a:t>Develops a language that people can use and relate to that encourages awareness and confidence.</a:t>
            </a:r>
          </a:p>
          <a:p>
            <a:r>
              <a:rPr lang="en-GB" sz="2400" dirty="0" smtClean="0"/>
              <a:t>Builds momentum naturally and grows in a sustainable way that really works.</a:t>
            </a:r>
          </a:p>
          <a:p>
            <a:r>
              <a:rPr lang="en-GB" sz="2400" dirty="0" smtClean="0"/>
              <a:t>Helps us all to maintain civility but also to be proactive and compassionate when things do go wrong, in a way that is helpful and supportive to colleagues.</a:t>
            </a:r>
          </a:p>
          <a:p>
            <a:r>
              <a:rPr lang="en-GB" sz="2400" dirty="0" smtClean="0"/>
              <a:t>Resolves most issues informally, more effectively and avoids formal HR process whenever possible.</a:t>
            </a:r>
          </a:p>
          <a:p>
            <a:r>
              <a:rPr lang="en-GB" sz="2400" dirty="0" smtClean="0"/>
              <a:t>Helps us maintain a positive work environment where people can be at their best, to the benefit of patient safety and care. </a:t>
            </a:r>
            <a:endParaRPr lang="en-GB" dirty="0"/>
          </a:p>
        </p:txBody>
      </p:sp>
      <p:pic>
        <p:nvPicPr>
          <p:cNvPr id="4" name="Picture 3" descr="A close up of a logo&#10;&#10;Description automatically generated">
            <a:extLst>
              <a:ext uri="{FF2B5EF4-FFF2-40B4-BE49-F238E27FC236}">
                <a16:creationId xmlns="" xmlns:a16="http://schemas.microsoft.com/office/drawing/2014/main" id="{465D77E5-4F9B-3046-A95F-337443FC3BAF}"/>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997666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altLang="en-US" b="1" dirty="0" smtClean="0">
                <a:solidFill>
                  <a:schemeClr val="bg1"/>
                </a:solidFill>
              </a:rPr>
              <a:t>Resource Links</a:t>
            </a:r>
          </a:p>
        </p:txBody>
      </p:sp>
      <p:sp>
        <p:nvSpPr>
          <p:cNvPr id="210947" name="Content Placeholder 2"/>
          <p:cNvSpPr>
            <a:spLocks noGrp="1"/>
          </p:cNvSpPr>
          <p:nvPr>
            <p:ph idx="1"/>
          </p:nvPr>
        </p:nvSpPr>
        <p:spPr>
          <a:xfrm>
            <a:off x="4244897" y="1298765"/>
            <a:ext cx="5965902" cy="4251325"/>
          </a:xfrm>
        </p:spPr>
        <p:txBody>
          <a:bodyPr/>
          <a:lstStyle/>
          <a:p>
            <a:r>
              <a:rPr lang="en-GB" altLang="en-US" sz="2400" dirty="0"/>
              <a:t>CSL website  :     </a:t>
            </a:r>
            <a:r>
              <a:rPr lang="en-GB" sz="2400" dirty="0">
                <a:hlinkClick r:id="rId3"/>
              </a:rPr>
              <a:t>Home | Civility Saves Lives</a:t>
            </a:r>
            <a:endParaRPr lang="en-GB" altLang="en-US" sz="2400" dirty="0"/>
          </a:p>
          <a:p>
            <a:r>
              <a:rPr lang="en-GB" altLang="en-US" sz="2400" dirty="0"/>
              <a:t>Ted talks – Chris Turner  :  </a:t>
            </a:r>
            <a:r>
              <a:rPr lang="en-GB" altLang="en-US" sz="2400" dirty="0">
                <a:hlinkClick r:id="rId4"/>
              </a:rPr>
              <a:t>https://www.youtube.com/watch?v=4RUIhjwCDO0</a:t>
            </a:r>
            <a:endParaRPr lang="en-GB" altLang="en-US" sz="2400" dirty="0"/>
          </a:p>
          <a:p>
            <a:endParaRPr lang="en-GB" altLang="en-US" sz="2400" dirty="0"/>
          </a:p>
          <a:p>
            <a:endParaRPr lang="en-GB" altLang="en-US" dirty="0" smtClean="0"/>
          </a:p>
        </p:txBody>
      </p:sp>
      <p:sp>
        <p:nvSpPr>
          <p:cNvPr id="2109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GB" altLang="en-US" dirty="0" smtClean="0">
              <a:solidFill>
                <a:srgbClr val="000000"/>
              </a:solidFill>
            </a:endParaRPr>
          </a:p>
        </p:txBody>
      </p:sp>
      <p:pic>
        <p:nvPicPr>
          <p:cNvPr id="5" name="Picture 3" descr="A close up of a logo&#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06" y="98968"/>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59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1587032" cy="4601183"/>
          </a:xfrm>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78059" y="457200"/>
            <a:ext cx="11719931" cy="5787483"/>
          </a:xfrm>
          <a:prstGeom prst="rect">
            <a:avLst/>
          </a:prstGeom>
        </p:spPr>
      </p:pic>
      <p:sp>
        <p:nvSpPr>
          <p:cNvPr id="4" name="Footer Placeholder 3"/>
          <p:cNvSpPr>
            <a:spLocks noGrp="1"/>
          </p:cNvSpPr>
          <p:nvPr>
            <p:ph type="ftr" sz="quarter" idx="11"/>
          </p:nvPr>
        </p:nvSpPr>
        <p:spPr/>
        <p:txBody>
          <a:bodyPr/>
          <a:lstStyle/>
          <a:p>
            <a:r>
              <a:rPr lang="da-DK" smtClean="0"/>
              <a:t>NHSGGC Civility Saves Lives Starter Pack</a:t>
            </a:r>
            <a:endParaRPr lang="en-US" dirty="0"/>
          </a:p>
        </p:txBody>
      </p:sp>
    </p:spTree>
    <p:extLst>
      <p:ext uri="{BB962C8B-B14F-4D97-AF65-F5344CB8AC3E}">
        <p14:creationId xmlns:p14="http://schemas.microsoft.com/office/powerpoint/2010/main" val="187637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222652" cy="4601183"/>
          </a:xfrm>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1" y="312234"/>
            <a:ext cx="11797990" cy="6044116"/>
          </a:xfrm>
          <a:prstGeom prst="rect">
            <a:avLst/>
          </a:prstGeom>
        </p:spPr>
      </p:pic>
      <p:sp>
        <p:nvSpPr>
          <p:cNvPr id="4" name="Footer Placeholder 3"/>
          <p:cNvSpPr>
            <a:spLocks noGrp="1"/>
          </p:cNvSpPr>
          <p:nvPr>
            <p:ph type="ftr" sz="quarter" idx="11"/>
          </p:nvPr>
        </p:nvSpPr>
        <p:spPr/>
        <p:txBody>
          <a:bodyPr/>
          <a:lstStyle/>
          <a:p>
            <a:r>
              <a:rPr lang="da-DK" smtClean="0"/>
              <a:t>NHSGGC Civility Saves Lives Starter Pack</a:t>
            </a:r>
            <a:endParaRPr lang="en-US" dirty="0"/>
          </a:p>
        </p:txBody>
      </p:sp>
    </p:spTree>
    <p:extLst>
      <p:ext uri="{BB962C8B-B14F-4D97-AF65-F5344CB8AC3E}">
        <p14:creationId xmlns:p14="http://schemas.microsoft.com/office/powerpoint/2010/main" val="142672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Introduction and Aims </a:t>
            </a:r>
            <a:endParaRPr lang="en-GB" dirty="0"/>
          </a:p>
        </p:txBody>
      </p:sp>
      <p:sp>
        <p:nvSpPr>
          <p:cNvPr id="3" name="Content Placeholder 2"/>
          <p:cNvSpPr>
            <a:spLocks noGrp="1"/>
          </p:cNvSpPr>
          <p:nvPr>
            <p:ph idx="1"/>
          </p:nvPr>
        </p:nvSpPr>
        <p:spPr>
          <a:xfrm>
            <a:off x="3646170" y="731855"/>
            <a:ext cx="7943850" cy="5252893"/>
          </a:xfrm>
        </p:spPr>
        <p:txBody>
          <a:bodyPr/>
          <a:lstStyle/>
          <a:p>
            <a:pPr lvl="0"/>
            <a:r>
              <a:rPr lang="en-GB" sz="2400" dirty="0"/>
              <a:t>Introduce </a:t>
            </a:r>
            <a:r>
              <a:rPr lang="en-GB" sz="2400" b="1" i="1" dirty="0"/>
              <a:t>Civility Saves Lives</a:t>
            </a:r>
            <a:r>
              <a:rPr lang="en-GB" sz="2400" dirty="0"/>
              <a:t> and the impact of incivility on patient safety as well as day to day performance and culture in the workplace.</a:t>
            </a:r>
          </a:p>
          <a:p>
            <a:r>
              <a:rPr lang="en-GB" sz="2400" dirty="0" smtClean="0"/>
              <a:t>Engaging, discussing </a:t>
            </a:r>
            <a:r>
              <a:rPr lang="en-GB" sz="2400" dirty="0"/>
              <a:t>and </a:t>
            </a:r>
            <a:r>
              <a:rPr lang="en-GB" sz="2400" dirty="0" smtClean="0"/>
              <a:t>getting </a:t>
            </a:r>
            <a:r>
              <a:rPr lang="en-GB" sz="2400" dirty="0"/>
              <a:t>commitment to the approach in your own service</a:t>
            </a:r>
            <a:r>
              <a:rPr lang="en-GB" sz="2400" dirty="0" smtClean="0"/>
              <a:t>.</a:t>
            </a:r>
          </a:p>
          <a:p>
            <a:r>
              <a:rPr lang="en-GB" sz="2400" dirty="0" smtClean="0"/>
              <a:t>Cascading the key messages &amp; learning</a:t>
            </a:r>
          </a:p>
          <a:p>
            <a:r>
              <a:rPr lang="en-GB" sz="2400" dirty="0" smtClean="0"/>
              <a:t>Identifying ways of creating and promoting positive workplaces and experiences</a:t>
            </a:r>
            <a:endParaRPr lang="en-GB" sz="2400" dirty="0"/>
          </a:p>
          <a:p>
            <a:pPr lvl="0"/>
            <a:r>
              <a:rPr lang="en-GB" sz="2400" dirty="0" smtClean="0"/>
              <a:t>To explore </a:t>
            </a:r>
            <a:r>
              <a:rPr lang="en-GB" sz="2400" dirty="0"/>
              <a:t>the nature of </a:t>
            </a:r>
            <a:r>
              <a:rPr lang="en-GB" sz="2400" dirty="0" smtClean="0"/>
              <a:t>informal </a:t>
            </a:r>
            <a:r>
              <a:rPr lang="en-GB" sz="2400" dirty="0"/>
              <a:t>one-to-one 'calling it out with compassion' conversations, aimed at reducing rude and damaging behaviour in the workplace and clarifying the wider processes in which these conversations sit. </a:t>
            </a:r>
          </a:p>
          <a:p>
            <a:endParaRPr lang="en-GB" dirty="0"/>
          </a:p>
        </p:txBody>
      </p:sp>
      <p:pic>
        <p:nvPicPr>
          <p:cNvPr id="4" name="Picture 3" descr="A close up of a logo&#10;&#10;Description automatically generated">
            <a:extLst>
              <a:ext uri="{FF2B5EF4-FFF2-40B4-BE49-F238E27FC236}">
                <a16:creationId xmlns="" xmlns:a16="http://schemas.microsoft.com/office/drawing/2014/main" id="{465D77E5-4F9B-3046-A95F-337443FC3BAF}"/>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28907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Background</a:t>
            </a:r>
            <a:br>
              <a:rPr lang="en-GB" b="1" dirty="0" smtClean="0"/>
            </a:br>
            <a:r>
              <a:rPr lang="en-GB" dirty="0" smtClean="0"/>
              <a:t/>
            </a:r>
            <a:br>
              <a:rPr lang="en-GB" dirty="0" smtClean="0"/>
            </a:br>
            <a:endParaRPr lang="en-GB" dirty="0"/>
          </a:p>
        </p:txBody>
      </p:sp>
      <p:sp>
        <p:nvSpPr>
          <p:cNvPr id="3" name="Content Placeholder 2"/>
          <p:cNvSpPr>
            <a:spLocks noGrp="1"/>
          </p:cNvSpPr>
          <p:nvPr>
            <p:ph idx="1"/>
          </p:nvPr>
        </p:nvSpPr>
        <p:spPr>
          <a:xfrm>
            <a:off x="3802567" y="1123838"/>
            <a:ext cx="7304048" cy="4601182"/>
          </a:xfrm>
        </p:spPr>
        <p:txBody>
          <a:bodyPr rtlCol="0" anchor="t">
            <a:normAutofit/>
          </a:bodyPr>
          <a:lstStyle/>
          <a:p>
            <a:pPr marL="137160" indent="-137160">
              <a:defRPr/>
            </a:pPr>
            <a:r>
              <a:rPr lang="en-GB" sz="2100" dirty="0"/>
              <a:t>CSL Founder - Dr Chris Turner, Consultant, Emergency Med, West Midlands</a:t>
            </a:r>
          </a:p>
          <a:p>
            <a:pPr marL="137160" indent="-137160">
              <a:defRPr/>
            </a:pPr>
            <a:r>
              <a:rPr lang="en-GB" sz="2100" dirty="0"/>
              <a:t>CSL – self-funded collaborative project, promoting positive behaviours &amp; sharing the evidence </a:t>
            </a:r>
          </a:p>
          <a:p>
            <a:pPr marL="137160" indent="-137160">
              <a:defRPr/>
            </a:pPr>
            <a:r>
              <a:rPr lang="en-GB" sz="2100" dirty="0"/>
              <a:t>Raising the power of civility in healthcare</a:t>
            </a:r>
          </a:p>
          <a:p>
            <a:pPr marL="137160" indent="-137160">
              <a:defRPr/>
            </a:pPr>
            <a:r>
              <a:rPr lang="en-GB" sz="2100" dirty="0"/>
              <a:t>Importance of respect, professional courtesy, valuing others; and calling out rude behaviours with compassion and respect</a:t>
            </a:r>
          </a:p>
          <a:p>
            <a:pPr marL="137160" indent="-137160">
              <a:defRPr/>
            </a:pPr>
            <a:r>
              <a:rPr lang="en-GB" sz="2100" dirty="0"/>
              <a:t>Growing the movement &amp; ethos</a:t>
            </a:r>
          </a:p>
          <a:p>
            <a:pPr marL="137160" indent="-137160">
              <a:defRPr/>
            </a:pPr>
            <a:r>
              <a:rPr lang="en-GB" sz="2100" dirty="0"/>
              <a:t>Origins in clinical settings, but </a:t>
            </a:r>
            <a:r>
              <a:rPr lang="en-GB" sz="2100" u="sng" dirty="0"/>
              <a:t>relevant to all settings and staff </a:t>
            </a:r>
            <a:r>
              <a:rPr lang="en-GB" sz="2100" dirty="0"/>
              <a:t>groups</a:t>
            </a:r>
          </a:p>
          <a:p>
            <a:pPr marL="137160" indent="-137160">
              <a:defRPr/>
            </a:pPr>
            <a:r>
              <a:rPr lang="en-GB" sz="2100" dirty="0"/>
              <a:t>CSL website : </a:t>
            </a:r>
            <a:r>
              <a:rPr lang="en-GB" sz="2100" dirty="0">
                <a:hlinkClick r:id="rId3"/>
              </a:rPr>
              <a:t>https://www.civilitysaveslives.com/</a:t>
            </a:r>
            <a:endParaRPr lang="en-GB" sz="2100" dirty="0"/>
          </a:p>
          <a:p>
            <a:pPr marL="137160" indent="-137160">
              <a:defRPr/>
            </a:pPr>
            <a:endParaRPr lang="en-GB" sz="2100" dirty="0"/>
          </a:p>
        </p:txBody>
      </p:sp>
      <p:pic>
        <p:nvPicPr>
          <p:cNvPr id="175108" name="Picture 4"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05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09615" y="2307646"/>
            <a:ext cx="2151062" cy="1717675"/>
          </a:xfrm>
        </p:spPr>
        <p:txBody>
          <a:bodyPr>
            <a:normAutofit/>
          </a:bodyPr>
          <a:lstStyle/>
          <a:p>
            <a:pPr eaLnBrk="1" hangingPunct="1">
              <a:defRPr/>
            </a:pPr>
            <a:r>
              <a:rPr lang="en-GB" altLang="en-GB" sz="2800" b="1" dirty="0"/>
              <a:t>Civility in NHSGGC</a:t>
            </a:r>
          </a:p>
        </p:txBody>
      </p:sp>
      <p:sp>
        <p:nvSpPr>
          <p:cNvPr id="15362" name="Content Placeholder 2"/>
          <p:cNvSpPr>
            <a:spLocks noGrp="1"/>
          </p:cNvSpPr>
          <p:nvPr>
            <p:ph idx="1"/>
          </p:nvPr>
        </p:nvSpPr>
        <p:spPr>
          <a:xfrm>
            <a:off x="4425950" y="863601"/>
            <a:ext cx="5862638" cy="5121275"/>
          </a:xfrm>
        </p:spPr>
        <p:txBody>
          <a:bodyPr rtlCol="0">
            <a:normAutofit/>
          </a:bodyPr>
          <a:lstStyle/>
          <a:p>
            <a:pPr eaLnBrk="1" hangingPunct="1">
              <a:defRPr/>
            </a:pPr>
            <a:r>
              <a:rPr lang="en-GB" altLang="en-GB" sz="1800" dirty="0"/>
              <a:t>A deliverable on Workforce Strategy Action Plan</a:t>
            </a:r>
          </a:p>
          <a:p>
            <a:pPr marL="0" indent="0">
              <a:buNone/>
              <a:defRPr/>
            </a:pPr>
            <a:endParaRPr lang="en-GB" altLang="en-GB" sz="1800" dirty="0"/>
          </a:p>
          <a:p>
            <a:pPr eaLnBrk="1" hangingPunct="1">
              <a:defRPr/>
            </a:pPr>
            <a:r>
              <a:rPr lang="en-GB" altLang="en-GB" sz="1800" dirty="0"/>
              <a:t>Two part Vision:</a:t>
            </a:r>
          </a:p>
          <a:p>
            <a:pPr marL="0" indent="0">
              <a:buNone/>
              <a:defRPr/>
            </a:pPr>
            <a:r>
              <a:rPr lang="en-GB" sz="1800" b="1" i="1" dirty="0"/>
              <a:t>Awareness</a:t>
            </a:r>
            <a:r>
              <a:rPr lang="en-GB" sz="1800" dirty="0"/>
              <a:t> - That all staff are aware of the benefits and initiatives they can agree in their own departments that promote encouragement and support between colleagues, and that they are also aware of the impact of incivility on patient safety, staff wellbeing and performance.</a:t>
            </a:r>
          </a:p>
          <a:p>
            <a:pPr marL="0" indent="0">
              <a:buNone/>
              <a:defRPr/>
            </a:pPr>
            <a:endParaRPr lang="en-GB" sz="1800" dirty="0"/>
          </a:p>
          <a:p>
            <a:pPr marL="0" indent="0">
              <a:buNone/>
              <a:defRPr/>
            </a:pPr>
            <a:r>
              <a:rPr lang="en-GB" sz="1800" b="1" i="1" dirty="0"/>
              <a:t>Agency</a:t>
            </a:r>
            <a:r>
              <a:rPr lang="en-GB" sz="1800" dirty="0"/>
              <a:t> - That we have an established approach (completely independent of formal HR process) to address incivility when it happens, that is available to all staff and is compassionate and positive, recognising we are all human and can make mistakes with our behaviour.</a:t>
            </a:r>
          </a:p>
          <a:p>
            <a:pPr marL="0" indent="0">
              <a:buNone/>
              <a:defRPr/>
            </a:pPr>
            <a:endParaRPr lang="en-GB" altLang="en-GB" dirty="0" smtClean="0"/>
          </a:p>
        </p:txBody>
      </p:sp>
      <p:pic>
        <p:nvPicPr>
          <p:cNvPr id="4" name="Picture 4"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57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626327" y="2480410"/>
            <a:ext cx="2016511" cy="1355608"/>
          </a:xfrm>
        </p:spPr>
        <p:txBody>
          <a:bodyPr>
            <a:normAutofit/>
          </a:bodyPr>
          <a:lstStyle/>
          <a:p>
            <a:r>
              <a:rPr lang="en-GB" altLang="en-US" b="1" dirty="0" smtClean="0"/>
              <a:t>Delivered so far…</a:t>
            </a:r>
          </a:p>
        </p:txBody>
      </p:sp>
      <p:sp>
        <p:nvSpPr>
          <p:cNvPr id="204803" name="Content Placeholder 2"/>
          <p:cNvSpPr>
            <a:spLocks noGrp="1"/>
          </p:cNvSpPr>
          <p:nvPr>
            <p:ph idx="1"/>
          </p:nvPr>
        </p:nvSpPr>
        <p:spPr>
          <a:xfrm>
            <a:off x="4307585" y="1572323"/>
            <a:ext cx="6419887" cy="4028764"/>
          </a:xfrm>
        </p:spPr>
        <p:txBody>
          <a:bodyPr>
            <a:normAutofit lnSpcReduction="10000"/>
          </a:bodyPr>
          <a:lstStyle/>
          <a:p>
            <a:r>
              <a:rPr lang="en-GB" altLang="en-US" sz="2400" dirty="0"/>
              <a:t> NHS Civility Scotland event</a:t>
            </a:r>
          </a:p>
          <a:p>
            <a:r>
              <a:rPr lang="en-GB" altLang="en-US" sz="2400" dirty="0"/>
              <a:t> Presentations to SMTs</a:t>
            </a:r>
          </a:p>
          <a:p>
            <a:r>
              <a:rPr lang="en-GB" altLang="en-US" sz="2400" dirty="0"/>
              <a:t> Staff engagement workshops</a:t>
            </a:r>
          </a:p>
          <a:p>
            <a:r>
              <a:rPr lang="en-GB" altLang="en-US" sz="2400" dirty="0"/>
              <a:t> Support to particular teams</a:t>
            </a:r>
          </a:p>
          <a:p>
            <a:r>
              <a:rPr lang="en-GB" altLang="en-US" sz="2400" dirty="0"/>
              <a:t> Part of </a:t>
            </a:r>
            <a:r>
              <a:rPr lang="en-GB" altLang="en-US" sz="2400" dirty="0" smtClean="0"/>
              <a:t>Leadership </a:t>
            </a:r>
            <a:r>
              <a:rPr lang="en-GB" altLang="en-US" sz="2400" dirty="0"/>
              <a:t>programmes and FY1 induction.</a:t>
            </a:r>
          </a:p>
          <a:p>
            <a:r>
              <a:rPr lang="en-GB" altLang="en-US" sz="2400" dirty="0"/>
              <a:t> Part of </a:t>
            </a:r>
            <a:r>
              <a:rPr lang="en-GB" altLang="en-US" sz="2400" dirty="0" smtClean="0"/>
              <a:t>Investors in People (</a:t>
            </a:r>
            <a:r>
              <a:rPr lang="en-GB" altLang="en-US" sz="2400" dirty="0" err="1" smtClean="0"/>
              <a:t>IiP</a:t>
            </a:r>
            <a:r>
              <a:rPr lang="en-GB" altLang="en-US" sz="2400" dirty="0" smtClean="0"/>
              <a:t>) </a:t>
            </a:r>
            <a:r>
              <a:rPr lang="en-GB" altLang="en-US" sz="2400" dirty="0"/>
              <a:t>cluster development plans</a:t>
            </a:r>
          </a:p>
          <a:p>
            <a:r>
              <a:rPr lang="en-GB" altLang="en-US" sz="2400" dirty="0"/>
              <a:t> Civility Saves Lives webpage and links to materials.  </a:t>
            </a:r>
          </a:p>
        </p:txBody>
      </p:sp>
      <p:pic>
        <p:nvPicPr>
          <p:cNvPr id="4" name="Picture 4"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2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a:p>
        </p:txBody>
      </p:sp>
      <p:sp>
        <p:nvSpPr>
          <p:cNvPr id="5" name="Footer Placeholder 4"/>
          <p:cNvSpPr>
            <a:spLocks noGrp="1"/>
          </p:cNvSpPr>
          <p:nvPr>
            <p:ph type="ftr" sz="quarter" idx="11"/>
          </p:nvPr>
        </p:nvSpPr>
        <p:spPr/>
        <p:txBody>
          <a:bodyPr/>
          <a:lstStyle/>
          <a:p>
            <a:pPr>
              <a:defRPr/>
            </a:pPr>
            <a:r>
              <a:rPr lang="da-DK" smtClean="0"/>
              <a:t>NHSGGC Civility Saves Lives Starter Pack</a:t>
            </a:r>
            <a:endParaRPr lang="en-US"/>
          </a:p>
        </p:txBody>
      </p:sp>
      <p:sp>
        <p:nvSpPr>
          <p:cNvPr id="6" name="Oval 5"/>
          <p:cNvSpPr/>
          <p:nvPr/>
        </p:nvSpPr>
        <p:spPr>
          <a:xfrm>
            <a:off x="4476028" y="345031"/>
            <a:ext cx="2792605" cy="254632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Oval 11"/>
          <p:cNvSpPr/>
          <p:nvPr/>
        </p:nvSpPr>
        <p:spPr>
          <a:xfrm>
            <a:off x="6809679" y="557626"/>
            <a:ext cx="2950105" cy="254632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Oval 12"/>
          <p:cNvSpPr/>
          <p:nvPr/>
        </p:nvSpPr>
        <p:spPr>
          <a:xfrm>
            <a:off x="3629808" y="2704831"/>
            <a:ext cx="2830840" cy="257251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Oval 13"/>
          <p:cNvSpPr/>
          <p:nvPr/>
        </p:nvSpPr>
        <p:spPr>
          <a:xfrm>
            <a:off x="5740465" y="2318487"/>
            <a:ext cx="2841806" cy="261310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TextBox 14"/>
          <p:cNvSpPr txBox="1"/>
          <p:nvPr/>
        </p:nvSpPr>
        <p:spPr>
          <a:xfrm>
            <a:off x="4861932" y="969219"/>
            <a:ext cx="1947747" cy="1477328"/>
          </a:xfrm>
          <a:prstGeom prst="rect">
            <a:avLst/>
          </a:prstGeom>
          <a:noFill/>
        </p:spPr>
        <p:txBody>
          <a:bodyPr wrap="square" rtlCol="0">
            <a:spAutoFit/>
          </a:bodyPr>
          <a:lstStyle/>
          <a:p>
            <a:r>
              <a:rPr lang="en-GB" dirty="0"/>
              <a:t>GGC CSL Group &amp; board-wide campaign </a:t>
            </a:r>
            <a:r>
              <a:rPr lang="en-GB" dirty="0" smtClean="0"/>
              <a:t>&amp; promotion activities</a:t>
            </a:r>
            <a:endParaRPr lang="en-GB" dirty="0"/>
          </a:p>
        </p:txBody>
      </p:sp>
      <p:sp>
        <p:nvSpPr>
          <p:cNvPr id="17" name="TextBox 16"/>
          <p:cNvSpPr txBox="1"/>
          <p:nvPr/>
        </p:nvSpPr>
        <p:spPr>
          <a:xfrm>
            <a:off x="7536769" y="1208527"/>
            <a:ext cx="2028570" cy="1200329"/>
          </a:xfrm>
          <a:prstGeom prst="rect">
            <a:avLst/>
          </a:prstGeom>
          <a:noFill/>
        </p:spPr>
        <p:txBody>
          <a:bodyPr wrap="square" rtlCol="0">
            <a:spAutoFit/>
          </a:bodyPr>
          <a:lstStyle/>
          <a:p>
            <a:r>
              <a:rPr lang="en-GB" dirty="0"/>
              <a:t>Local Champions Groups – Awareness raising &amp; campaigns</a:t>
            </a:r>
          </a:p>
        </p:txBody>
      </p:sp>
      <p:sp>
        <p:nvSpPr>
          <p:cNvPr id="19" name="TextBox 18"/>
          <p:cNvSpPr txBox="1"/>
          <p:nvPr/>
        </p:nvSpPr>
        <p:spPr>
          <a:xfrm>
            <a:off x="6141555" y="2838785"/>
            <a:ext cx="2028570" cy="1477328"/>
          </a:xfrm>
          <a:prstGeom prst="rect">
            <a:avLst/>
          </a:prstGeom>
          <a:noFill/>
        </p:spPr>
        <p:txBody>
          <a:bodyPr wrap="square" rtlCol="0">
            <a:spAutoFit/>
          </a:bodyPr>
          <a:lstStyle/>
          <a:p>
            <a:r>
              <a:rPr lang="en-GB" dirty="0"/>
              <a:t>Teams focus on positive actions to create kind, compassionate workplaces</a:t>
            </a:r>
          </a:p>
        </p:txBody>
      </p:sp>
      <p:sp>
        <p:nvSpPr>
          <p:cNvPr id="20" name="TextBox 19"/>
          <p:cNvSpPr txBox="1"/>
          <p:nvPr/>
        </p:nvSpPr>
        <p:spPr>
          <a:xfrm>
            <a:off x="3855628" y="3110198"/>
            <a:ext cx="2028570" cy="1631216"/>
          </a:xfrm>
          <a:prstGeom prst="rect">
            <a:avLst/>
          </a:prstGeom>
          <a:noFill/>
        </p:spPr>
        <p:txBody>
          <a:bodyPr wrap="square" rtlCol="0">
            <a:spAutoFit/>
          </a:bodyPr>
          <a:lstStyle/>
          <a:p>
            <a:r>
              <a:rPr lang="en-GB" dirty="0"/>
              <a:t>Calling it out with Compassion</a:t>
            </a:r>
          </a:p>
          <a:p>
            <a:endParaRPr lang="en-GB" sz="1000" dirty="0"/>
          </a:p>
          <a:p>
            <a:r>
              <a:rPr lang="en-GB" dirty="0"/>
              <a:t>Civility Leads identification &amp; training</a:t>
            </a:r>
          </a:p>
        </p:txBody>
      </p:sp>
      <p:pic>
        <p:nvPicPr>
          <p:cNvPr id="16" name="Picture 4"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7984869" y="2845021"/>
            <a:ext cx="2830840" cy="257251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TextBox 22"/>
          <p:cNvSpPr txBox="1"/>
          <p:nvPr/>
        </p:nvSpPr>
        <p:spPr>
          <a:xfrm>
            <a:off x="8519156" y="3115615"/>
            <a:ext cx="2170922" cy="2031325"/>
          </a:xfrm>
          <a:prstGeom prst="rect">
            <a:avLst/>
          </a:prstGeom>
          <a:noFill/>
        </p:spPr>
        <p:txBody>
          <a:bodyPr wrap="square" rtlCol="0">
            <a:spAutoFit/>
          </a:bodyPr>
          <a:lstStyle/>
          <a:p>
            <a:r>
              <a:rPr lang="en-GB" dirty="0" smtClean="0"/>
              <a:t>Tie in to other priorities/ initiatives </a:t>
            </a:r>
            <a:r>
              <a:rPr lang="en-GB" dirty="0" err="1" smtClean="0"/>
              <a:t>eg</a:t>
            </a:r>
            <a:r>
              <a:rPr lang="en-GB" dirty="0" smtClean="0"/>
              <a:t> GGC objectives/ strategies, Investors in People, team effectiveness, Peer support</a:t>
            </a:r>
            <a:endParaRPr lang="en-GB" dirty="0"/>
          </a:p>
        </p:txBody>
      </p:sp>
    </p:spTree>
    <p:extLst>
      <p:ext uri="{BB962C8B-B14F-4D97-AF65-F5344CB8AC3E}">
        <p14:creationId xmlns:p14="http://schemas.microsoft.com/office/powerpoint/2010/main" val="189742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336396" y="2600751"/>
            <a:ext cx="2224668" cy="1003765"/>
          </a:xfrm>
        </p:spPr>
        <p:txBody>
          <a:bodyPr/>
          <a:lstStyle/>
          <a:p>
            <a:r>
              <a:rPr lang="en-GB" altLang="en-GB" sz="2800" b="1" dirty="0"/>
              <a:t>Approach</a:t>
            </a:r>
            <a:r>
              <a:rPr lang="en-GB" altLang="en-GB" sz="2400" b="1" dirty="0"/>
              <a:t> for 2023-24 </a:t>
            </a:r>
          </a:p>
        </p:txBody>
      </p:sp>
      <p:sp>
        <p:nvSpPr>
          <p:cNvPr id="205827" name="Content Placeholder 2"/>
          <p:cNvSpPr>
            <a:spLocks noGrp="1"/>
          </p:cNvSpPr>
          <p:nvPr>
            <p:ph idx="1"/>
          </p:nvPr>
        </p:nvSpPr>
        <p:spPr>
          <a:xfrm>
            <a:off x="3657600" y="981307"/>
            <a:ext cx="7794701" cy="5229922"/>
          </a:xfrm>
        </p:spPr>
        <p:txBody>
          <a:bodyPr>
            <a:normAutofit/>
          </a:bodyPr>
          <a:lstStyle/>
          <a:p>
            <a:pPr marL="342900" indent="-342900">
              <a:spcBef>
                <a:spcPts val="1350"/>
              </a:spcBef>
              <a:buFont typeface="Calibri Light" panose="020F0302020204030204" pitchFamily="34" charset="0"/>
              <a:buAutoNum type="arabicPeriod"/>
            </a:pPr>
            <a:r>
              <a:rPr lang="en-GB" altLang="en-GB" dirty="0"/>
              <a:t>Further communications and engagement to raise general </a:t>
            </a:r>
            <a:r>
              <a:rPr lang="en-GB" altLang="en-GB" dirty="0" smtClean="0"/>
              <a:t>awareness across GGC</a:t>
            </a:r>
            <a:endParaRPr lang="en-GB" altLang="en-GB" dirty="0"/>
          </a:p>
          <a:p>
            <a:pPr marL="342900" indent="-342900">
              <a:spcBef>
                <a:spcPts val="1350"/>
              </a:spcBef>
              <a:buFont typeface="Calibri Light" panose="020F0302020204030204" pitchFamily="34" charset="0"/>
              <a:buAutoNum type="arabicPeriod"/>
            </a:pPr>
            <a:r>
              <a:rPr lang="en-GB" altLang="en-GB" dirty="0"/>
              <a:t>Champions Groups in each </a:t>
            </a:r>
            <a:r>
              <a:rPr lang="en-GB" altLang="en-GB" dirty="0" err="1"/>
              <a:t>IiP</a:t>
            </a:r>
            <a:r>
              <a:rPr lang="en-GB" altLang="en-GB" dirty="0"/>
              <a:t> Cluster – for sharing practice, learning and input from across different levels and professions on each location. All areas, clinical and non-clinical. </a:t>
            </a:r>
          </a:p>
          <a:p>
            <a:pPr marL="342900" indent="-342900">
              <a:spcBef>
                <a:spcPts val="1350"/>
              </a:spcBef>
              <a:buFont typeface="Calibri Light" panose="020F0302020204030204" pitchFamily="34" charset="0"/>
              <a:buAutoNum type="arabicPeriod"/>
            </a:pPr>
            <a:r>
              <a:rPr lang="en-GB" altLang="en-GB" dirty="0"/>
              <a:t>Test and develop Civility Leads role and approach and design the training </a:t>
            </a:r>
          </a:p>
          <a:p>
            <a:pPr marL="342900" indent="-342900">
              <a:spcBef>
                <a:spcPts val="1350"/>
              </a:spcBef>
              <a:buFont typeface="Calibri Light" panose="020F0302020204030204" pitchFamily="34" charset="0"/>
              <a:buAutoNum type="arabicPeriod"/>
            </a:pPr>
            <a:r>
              <a:rPr lang="en-GB" altLang="en-GB" dirty="0"/>
              <a:t>Start small - referrals/pilot areas that would benefit </a:t>
            </a:r>
            <a:r>
              <a:rPr lang="en-GB" altLang="en-GB" dirty="0" smtClean="0"/>
              <a:t>now</a:t>
            </a:r>
            <a:endParaRPr lang="en-GB" altLang="en-GB" dirty="0"/>
          </a:p>
          <a:p>
            <a:pPr marL="342900" indent="-342900">
              <a:spcBef>
                <a:spcPts val="1350"/>
              </a:spcBef>
              <a:buFont typeface="Calibri Light" panose="020F0302020204030204" pitchFamily="34" charset="0"/>
              <a:buAutoNum type="arabicPeriod"/>
            </a:pPr>
            <a:r>
              <a:rPr lang="en-GB" altLang="en-GB" dirty="0"/>
              <a:t>Engage staff in these areas, explore and agree development actions and if appropriate identify and train Civility </a:t>
            </a:r>
            <a:r>
              <a:rPr lang="en-GB" altLang="en-GB" dirty="0" smtClean="0"/>
              <a:t>Leads</a:t>
            </a:r>
            <a:endParaRPr lang="en-GB" altLang="en-GB" dirty="0"/>
          </a:p>
          <a:p>
            <a:pPr marL="342900" indent="-342900">
              <a:spcBef>
                <a:spcPts val="1350"/>
              </a:spcBef>
              <a:buFont typeface="Calibri Light" panose="020F0302020204030204" pitchFamily="34" charset="0"/>
              <a:buAutoNum type="arabicPeriod"/>
            </a:pPr>
            <a:r>
              <a:rPr lang="en-GB" altLang="en-GB" dirty="0"/>
              <a:t>Evaluate, learn and grow the approach based on </a:t>
            </a:r>
            <a:r>
              <a:rPr lang="en-GB" altLang="en-GB" dirty="0" smtClean="0"/>
              <a:t>results</a:t>
            </a:r>
            <a:endParaRPr lang="en-GB" altLang="en-GB" dirty="0"/>
          </a:p>
        </p:txBody>
      </p:sp>
      <p:pic>
        <p:nvPicPr>
          <p:cNvPr id="4" name="Picture 4"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r="2" b="9451"/>
          <a:stretch>
            <a:fillRect/>
          </a:stretch>
        </p:blipFill>
        <p:spPr bwMode="auto">
          <a:xfrm>
            <a:off x="104350" y="177027"/>
            <a:ext cx="474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78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a:t>Civility – </a:t>
            </a:r>
            <a:br>
              <a:rPr lang="en-GB" b="1" dirty="0"/>
            </a:br>
            <a:r>
              <a:rPr lang="en-GB" b="1" dirty="0"/>
              <a:t>definition</a:t>
            </a:r>
            <a:r>
              <a:rPr lang="en-GB" b="1" dirty="0" smtClean="0"/>
              <a:t> </a:t>
            </a:r>
            <a:endParaRPr lang="en-GB" b="1" dirty="0"/>
          </a:p>
        </p:txBody>
      </p:sp>
      <p:sp>
        <p:nvSpPr>
          <p:cNvPr id="3" name="Content Placeholder 2"/>
          <p:cNvSpPr>
            <a:spLocks noGrp="1"/>
          </p:cNvSpPr>
          <p:nvPr>
            <p:ph idx="1"/>
          </p:nvPr>
        </p:nvSpPr>
        <p:spPr>
          <a:xfrm>
            <a:off x="4116389" y="1100698"/>
            <a:ext cx="6218237" cy="5063491"/>
          </a:xfrm>
        </p:spPr>
        <p:txBody>
          <a:bodyPr rtlCol="0">
            <a:normAutofit fontScale="85000" lnSpcReduction="20000"/>
          </a:bodyPr>
          <a:lstStyle/>
          <a:p>
            <a:pPr marL="137160" indent="-137160">
              <a:defRPr/>
            </a:pPr>
            <a:r>
              <a:rPr lang="en-GB" sz="2475" dirty="0" smtClean="0"/>
              <a:t>Civility is demonstrating respect, care, kindness, compassion, positive behaviours and awareness</a:t>
            </a:r>
          </a:p>
          <a:p>
            <a:pPr marL="137160" indent="-137160">
              <a:defRPr/>
            </a:pPr>
            <a:endParaRPr lang="en-GB" sz="2475" dirty="0" smtClean="0"/>
          </a:p>
          <a:p>
            <a:pPr marL="137160" indent="-137160">
              <a:defRPr/>
            </a:pPr>
            <a:r>
              <a:rPr lang="en-GB" sz="2475" dirty="0" smtClean="0"/>
              <a:t>The </a:t>
            </a:r>
            <a:r>
              <a:rPr lang="en-GB" sz="2475" dirty="0"/>
              <a:t>sum of the many sacrifices we make for the sake of living together </a:t>
            </a:r>
          </a:p>
          <a:p>
            <a:pPr marL="137160" indent="-137160">
              <a:defRPr/>
            </a:pPr>
            <a:endParaRPr lang="en-GB" sz="2475" dirty="0"/>
          </a:p>
          <a:p>
            <a:pPr marL="137160" indent="-137160">
              <a:defRPr/>
            </a:pPr>
            <a:r>
              <a:rPr lang="en-GB" sz="2475" dirty="0"/>
              <a:t>The sum of the many sacrifices we make for the sake of </a:t>
            </a:r>
            <a:r>
              <a:rPr lang="en-GB" sz="2475" b="1" u="sng" dirty="0"/>
              <a:t>working</a:t>
            </a:r>
            <a:r>
              <a:rPr lang="en-GB" sz="2475" dirty="0"/>
              <a:t> together </a:t>
            </a:r>
          </a:p>
          <a:p>
            <a:pPr marL="137160" indent="-137160">
              <a:defRPr/>
            </a:pPr>
            <a:endParaRPr lang="en-GB" sz="2475" dirty="0"/>
          </a:p>
          <a:p>
            <a:pPr marL="137160" indent="-137160">
              <a:defRPr/>
            </a:pPr>
            <a:r>
              <a:rPr lang="en-GB" sz="2475" dirty="0"/>
              <a:t>The requirement for civility increases when the interactions amongst people increase in complexity and frequency </a:t>
            </a:r>
          </a:p>
          <a:p>
            <a:pPr marL="137160" indent="-137160">
              <a:defRPr/>
            </a:pPr>
            <a:endParaRPr lang="en-GB" sz="2475" dirty="0"/>
          </a:p>
          <a:p>
            <a:pPr marL="137160" indent="-137160">
              <a:defRPr/>
            </a:pPr>
            <a:r>
              <a:rPr lang="en-GB" sz="2475" dirty="0"/>
              <a:t>Is incivility a precursor to undermining and bullying behaviours?</a:t>
            </a:r>
          </a:p>
          <a:p>
            <a:pPr marL="137160" indent="-137160">
              <a:defRPr/>
            </a:pPr>
            <a:endParaRPr lang="en-GB" dirty="0">
              <a:solidFill>
                <a:schemeClr val="tx1">
                  <a:lumMod val="65000"/>
                  <a:lumOff val="35000"/>
                </a:schemeClr>
              </a:solidFill>
            </a:endParaRPr>
          </a:p>
        </p:txBody>
      </p:sp>
      <p:pic>
        <p:nvPicPr>
          <p:cNvPr id="179204"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77026"/>
            <a:ext cx="47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2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7403</TotalTime>
  <Words>3798</Words>
  <Application>Microsoft Office PowerPoint</Application>
  <PresentationFormat>Widescreen</PresentationFormat>
  <Paragraphs>414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Arial</vt:lpstr>
      <vt:lpstr>Calibri</vt:lpstr>
      <vt:lpstr>Calibri Light</vt:lpstr>
      <vt:lpstr>Corbel</vt:lpstr>
      <vt:lpstr>Wingdings 2</vt:lpstr>
      <vt:lpstr>Frame</vt:lpstr>
      <vt:lpstr>Civility Saves Lives  Setting the Scene for Civility… in your Department</vt:lpstr>
      <vt:lpstr>PowerPoint Presentation</vt:lpstr>
      <vt:lpstr>Welcome, Introduction and Aims </vt:lpstr>
      <vt:lpstr>Background  </vt:lpstr>
      <vt:lpstr>Civility in NHSGGC</vt:lpstr>
      <vt:lpstr>Delivered so far…</vt:lpstr>
      <vt:lpstr>PowerPoint Presentation</vt:lpstr>
      <vt:lpstr>Approach for 2023-24 </vt:lpstr>
      <vt:lpstr>Civility –  definition </vt:lpstr>
      <vt:lpstr>Unprofessional behaviours</vt:lpstr>
      <vt:lpstr>IMPACT</vt:lpstr>
      <vt:lpstr>IMPACT  The Recipient  </vt:lpstr>
      <vt:lpstr>IMPACT  The Recipient </vt:lpstr>
      <vt:lpstr>IMPACT   Witness(s)</vt:lpstr>
      <vt:lpstr>IMPACT   Patients / Relatives</vt:lpstr>
      <vt:lpstr>Are we all affected?</vt:lpstr>
      <vt:lpstr>Performance</vt:lpstr>
      <vt:lpstr>Why it’s important</vt:lpstr>
      <vt:lpstr>Impact Summary</vt:lpstr>
      <vt:lpstr>Reflect on your experiences</vt:lpstr>
      <vt:lpstr>How can we take Civility forward?</vt:lpstr>
      <vt:lpstr>Promoting Positive Workplace Cultures</vt:lpstr>
      <vt:lpstr>Calling it        out with Compassion</vt:lpstr>
      <vt:lpstr>Developing our approach to support Civility</vt:lpstr>
      <vt:lpstr>Resource Links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Civility Saves Lives</dc:title>
  <dc:creator>Fiona Burton (student)</dc:creator>
  <cp:lastModifiedBy>Donnelly, Lisa</cp:lastModifiedBy>
  <cp:revision>155</cp:revision>
  <cp:lastPrinted>2023-04-24T10:32:09Z</cp:lastPrinted>
  <dcterms:created xsi:type="dcterms:W3CDTF">2020-02-13T19:31:48Z</dcterms:created>
  <dcterms:modified xsi:type="dcterms:W3CDTF">2023-07-11T10:49:56Z</dcterms:modified>
</cp:coreProperties>
</file>