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56" r:id="rId3"/>
  </p:sldIdLst>
  <p:sldSz cx="30275213" cy="42803763"/>
  <p:notesSz cx="6858000" cy="9144000"/>
  <p:defaultTextStyle>
    <a:defPPr>
      <a:defRPr lang="en-US"/>
    </a:defPPr>
    <a:lvl1pPr algn="l" defTabSz="3506788" rtl="0" eaLnBrk="0" fontAlgn="base" hangingPunct="0">
      <a:spcBef>
        <a:spcPct val="0"/>
      </a:spcBef>
      <a:spcAft>
        <a:spcPct val="0"/>
      </a:spcAft>
      <a:defRPr sz="6900" kern="1200">
        <a:solidFill>
          <a:schemeClr val="tx1"/>
        </a:solidFill>
        <a:latin typeface="Calibri" panose="020F0502020204030204" pitchFamily="34" charset="0"/>
        <a:ea typeface="+mn-ea"/>
        <a:cs typeface="+mn-cs"/>
      </a:defRPr>
    </a:lvl1pPr>
    <a:lvl2pPr marL="1752600" indent="-1295400" algn="l" defTabSz="3506788" rtl="0" eaLnBrk="0" fontAlgn="base" hangingPunct="0">
      <a:spcBef>
        <a:spcPct val="0"/>
      </a:spcBef>
      <a:spcAft>
        <a:spcPct val="0"/>
      </a:spcAft>
      <a:defRPr sz="6900" kern="1200">
        <a:solidFill>
          <a:schemeClr val="tx1"/>
        </a:solidFill>
        <a:latin typeface="Calibri" panose="020F0502020204030204" pitchFamily="34" charset="0"/>
        <a:ea typeface="+mn-ea"/>
        <a:cs typeface="+mn-cs"/>
      </a:defRPr>
    </a:lvl2pPr>
    <a:lvl3pPr marL="3506788" indent="-2592388" algn="l" defTabSz="3506788" rtl="0" eaLnBrk="0" fontAlgn="base" hangingPunct="0">
      <a:spcBef>
        <a:spcPct val="0"/>
      </a:spcBef>
      <a:spcAft>
        <a:spcPct val="0"/>
      </a:spcAft>
      <a:defRPr sz="6900" kern="1200">
        <a:solidFill>
          <a:schemeClr val="tx1"/>
        </a:solidFill>
        <a:latin typeface="Calibri" panose="020F0502020204030204" pitchFamily="34" charset="0"/>
        <a:ea typeface="+mn-ea"/>
        <a:cs typeface="+mn-cs"/>
      </a:defRPr>
    </a:lvl3pPr>
    <a:lvl4pPr marL="5260975" indent="-3889375" algn="l" defTabSz="3506788" rtl="0" eaLnBrk="0" fontAlgn="base" hangingPunct="0">
      <a:spcBef>
        <a:spcPct val="0"/>
      </a:spcBef>
      <a:spcAft>
        <a:spcPct val="0"/>
      </a:spcAft>
      <a:defRPr sz="6900" kern="1200">
        <a:solidFill>
          <a:schemeClr val="tx1"/>
        </a:solidFill>
        <a:latin typeface="Calibri" panose="020F0502020204030204" pitchFamily="34" charset="0"/>
        <a:ea typeface="+mn-ea"/>
        <a:cs typeface="+mn-cs"/>
      </a:defRPr>
    </a:lvl4pPr>
    <a:lvl5pPr marL="7015163" indent="-5186363" algn="l" defTabSz="3506788" rtl="0" eaLnBrk="0" fontAlgn="base" hangingPunct="0">
      <a:spcBef>
        <a:spcPct val="0"/>
      </a:spcBef>
      <a:spcAft>
        <a:spcPct val="0"/>
      </a:spcAft>
      <a:defRPr sz="6900" kern="1200">
        <a:solidFill>
          <a:schemeClr val="tx1"/>
        </a:solidFill>
        <a:latin typeface="Calibri" panose="020F0502020204030204" pitchFamily="34" charset="0"/>
        <a:ea typeface="+mn-ea"/>
        <a:cs typeface="+mn-cs"/>
      </a:defRPr>
    </a:lvl5pPr>
    <a:lvl6pPr marL="2286000" algn="l" defTabSz="914400" rtl="0" eaLnBrk="1" latinLnBrk="0" hangingPunct="1">
      <a:defRPr sz="6900" kern="1200">
        <a:solidFill>
          <a:schemeClr val="tx1"/>
        </a:solidFill>
        <a:latin typeface="Calibri" panose="020F0502020204030204" pitchFamily="34" charset="0"/>
        <a:ea typeface="+mn-ea"/>
        <a:cs typeface="+mn-cs"/>
      </a:defRPr>
    </a:lvl6pPr>
    <a:lvl7pPr marL="2743200" algn="l" defTabSz="914400" rtl="0" eaLnBrk="1" latinLnBrk="0" hangingPunct="1">
      <a:defRPr sz="6900" kern="1200">
        <a:solidFill>
          <a:schemeClr val="tx1"/>
        </a:solidFill>
        <a:latin typeface="Calibri" panose="020F0502020204030204" pitchFamily="34" charset="0"/>
        <a:ea typeface="+mn-ea"/>
        <a:cs typeface="+mn-cs"/>
      </a:defRPr>
    </a:lvl7pPr>
    <a:lvl8pPr marL="3200400" algn="l" defTabSz="914400" rtl="0" eaLnBrk="1" latinLnBrk="0" hangingPunct="1">
      <a:defRPr sz="6900" kern="1200">
        <a:solidFill>
          <a:schemeClr val="tx1"/>
        </a:solidFill>
        <a:latin typeface="Calibri" panose="020F0502020204030204" pitchFamily="34" charset="0"/>
        <a:ea typeface="+mn-ea"/>
        <a:cs typeface="+mn-cs"/>
      </a:defRPr>
    </a:lvl8pPr>
    <a:lvl9pPr marL="3657600" algn="l" defTabSz="914400" rtl="0" eaLnBrk="1" latinLnBrk="0" hangingPunct="1">
      <a:defRPr sz="6900"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2FC9FF"/>
    <a:srgbClr val="FF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515" autoAdjust="0"/>
  </p:normalViewPr>
  <p:slideViewPr>
    <p:cSldViewPr snapToGrid="0">
      <p:cViewPr varScale="1">
        <p:scale>
          <a:sx n="10" d="100"/>
          <a:sy n="10" d="100"/>
        </p:scale>
        <p:origin x="227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0ABCFC40-4A0B-806E-1176-CCE9E821922F}"/>
              </a:ext>
            </a:extLst>
          </p:cNvPr>
          <p:cNvSpPr>
            <a:spLocks noGrp="1"/>
          </p:cNvSpPr>
          <p:nvPr>
            <p:ph type="dt" sz="half" idx="10"/>
          </p:nvPr>
        </p:nvSpPr>
        <p:spPr/>
        <p:txBody>
          <a:bodyPr/>
          <a:lstStyle>
            <a:lvl1pPr>
              <a:defRPr/>
            </a:lvl1pPr>
          </a:lstStyle>
          <a:p>
            <a:pPr>
              <a:defRPr/>
            </a:pPr>
            <a:fld id="{61F617FA-70B7-491B-9D0E-DE1211C6524A}"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C9B53D4C-DBC4-196D-DA3E-F9042B549E4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xmlns="" id="{E04392AC-8AAF-00DB-2856-E57289A58D3E}"/>
              </a:ext>
            </a:extLst>
          </p:cNvPr>
          <p:cNvSpPr>
            <a:spLocks noGrp="1"/>
          </p:cNvSpPr>
          <p:nvPr>
            <p:ph type="sldNum" sz="quarter" idx="12"/>
          </p:nvPr>
        </p:nvSpPr>
        <p:spPr/>
        <p:txBody>
          <a:bodyPr/>
          <a:lstStyle>
            <a:lvl1pPr>
              <a:defRPr/>
            </a:lvl1pPr>
          </a:lstStyle>
          <a:p>
            <a:fld id="{B242CA25-7203-426C-888B-F92A3019847A}" type="slidenum">
              <a:rPr lang="en-GB" altLang="en-US"/>
              <a:pPr/>
              <a:t>‹#›</a:t>
            </a:fld>
            <a:endParaRPr lang="en-GB" altLang="en-US"/>
          </a:p>
        </p:txBody>
      </p:sp>
    </p:spTree>
    <p:extLst>
      <p:ext uri="{BB962C8B-B14F-4D97-AF65-F5344CB8AC3E}">
        <p14:creationId xmlns:p14="http://schemas.microsoft.com/office/powerpoint/2010/main" val="3039794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D3F55CC8-600B-B942-A50C-5DAA715393F2}"/>
              </a:ext>
            </a:extLst>
          </p:cNvPr>
          <p:cNvSpPr>
            <a:spLocks noGrp="1"/>
          </p:cNvSpPr>
          <p:nvPr>
            <p:ph type="dt" sz="half" idx="10"/>
          </p:nvPr>
        </p:nvSpPr>
        <p:spPr/>
        <p:txBody>
          <a:bodyPr/>
          <a:lstStyle>
            <a:lvl1pPr>
              <a:defRPr/>
            </a:lvl1pPr>
          </a:lstStyle>
          <a:p>
            <a:pPr>
              <a:defRPr/>
            </a:pPr>
            <a:fld id="{D0C82878-FB38-4908-90A2-0C88FC96E99F}"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0A3A62FD-3E65-96D1-5E5B-5674DC4319C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xmlns="" id="{05B4C364-9846-0DF2-6831-DBD450BAE901}"/>
              </a:ext>
            </a:extLst>
          </p:cNvPr>
          <p:cNvSpPr>
            <a:spLocks noGrp="1"/>
          </p:cNvSpPr>
          <p:nvPr>
            <p:ph type="sldNum" sz="quarter" idx="12"/>
          </p:nvPr>
        </p:nvSpPr>
        <p:spPr/>
        <p:txBody>
          <a:bodyPr/>
          <a:lstStyle>
            <a:lvl1pPr>
              <a:defRPr/>
            </a:lvl1pPr>
          </a:lstStyle>
          <a:p>
            <a:fld id="{1E494071-8E10-4EC2-BF0A-63C55F4A49A8}" type="slidenum">
              <a:rPr lang="en-GB" altLang="en-US"/>
              <a:pPr/>
              <a:t>‹#›</a:t>
            </a:fld>
            <a:endParaRPr lang="en-GB" altLang="en-US"/>
          </a:p>
        </p:txBody>
      </p:sp>
    </p:spTree>
    <p:extLst>
      <p:ext uri="{BB962C8B-B14F-4D97-AF65-F5344CB8AC3E}">
        <p14:creationId xmlns:p14="http://schemas.microsoft.com/office/powerpoint/2010/main" val="37803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B45837FD-69FC-9BF0-D591-3073FC009F24}"/>
              </a:ext>
            </a:extLst>
          </p:cNvPr>
          <p:cNvSpPr>
            <a:spLocks noGrp="1"/>
          </p:cNvSpPr>
          <p:nvPr>
            <p:ph type="dt" sz="half" idx="10"/>
          </p:nvPr>
        </p:nvSpPr>
        <p:spPr/>
        <p:txBody>
          <a:bodyPr/>
          <a:lstStyle>
            <a:lvl1pPr>
              <a:defRPr/>
            </a:lvl1pPr>
          </a:lstStyle>
          <a:p>
            <a:pPr>
              <a:defRPr/>
            </a:pPr>
            <a:fld id="{E6510DBF-EC43-4B7C-BA4F-FE80DE8DD7B4}"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76E026EB-68FA-ABE2-CFED-208326E2B9D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xmlns="" id="{FD6C1116-9ECB-39B2-D6BF-39BE02F2FAB6}"/>
              </a:ext>
            </a:extLst>
          </p:cNvPr>
          <p:cNvSpPr>
            <a:spLocks noGrp="1"/>
          </p:cNvSpPr>
          <p:nvPr>
            <p:ph type="sldNum" sz="quarter" idx="12"/>
          </p:nvPr>
        </p:nvSpPr>
        <p:spPr/>
        <p:txBody>
          <a:bodyPr/>
          <a:lstStyle>
            <a:lvl1pPr>
              <a:defRPr/>
            </a:lvl1pPr>
          </a:lstStyle>
          <a:p>
            <a:fld id="{A0E3BFD6-58D3-4248-B6AB-B6104D1F02E8}" type="slidenum">
              <a:rPr lang="en-GB" altLang="en-US"/>
              <a:pPr/>
              <a:t>‹#›</a:t>
            </a:fld>
            <a:endParaRPr lang="en-GB" altLang="en-US"/>
          </a:p>
        </p:txBody>
      </p:sp>
    </p:spTree>
    <p:extLst>
      <p:ext uri="{BB962C8B-B14F-4D97-AF65-F5344CB8AC3E}">
        <p14:creationId xmlns:p14="http://schemas.microsoft.com/office/powerpoint/2010/main" val="399585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E4127F3B-6A64-7754-63FE-7572E0C99A90}"/>
              </a:ext>
            </a:extLst>
          </p:cNvPr>
          <p:cNvSpPr>
            <a:spLocks noGrp="1"/>
          </p:cNvSpPr>
          <p:nvPr>
            <p:ph type="dt" sz="half" idx="10"/>
          </p:nvPr>
        </p:nvSpPr>
        <p:spPr/>
        <p:txBody>
          <a:bodyPr/>
          <a:lstStyle>
            <a:lvl1pPr>
              <a:defRPr/>
            </a:lvl1pPr>
          </a:lstStyle>
          <a:p>
            <a:pPr>
              <a:defRPr/>
            </a:pPr>
            <a:fld id="{B46730CB-AE3E-47FD-8A11-998EA9966461}"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1E7639BD-2396-7D72-AFD2-794EC5D9AD3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xmlns="" id="{B7051368-4B84-2AF6-1A84-3E3B1B9B4C23}"/>
              </a:ext>
            </a:extLst>
          </p:cNvPr>
          <p:cNvSpPr>
            <a:spLocks noGrp="1"/>
          </p:cNvSpPr>
          <p:nvPr>
            <p:ph type="sldNum" sz="quarter" idx="12"/>
          </p:nvPr>
        </p:nvSpPr>
        <p:spPr/>
        <p:txBody>
          <a:bodyPr/>
          <a:lstStyle>
            <a:lvl1pPr>
              <a:defRPr/>
            </a:lvl1pPr>
          </a:lstStyle>
          <a:p>
            <a:fld id="{780B29C0-1823-42E8-AB53-00CB127527C0}" type="slidenum">
              <a:rPr lang="en-GB" altLang="en-US"/>
              <a:pPr/>
              <a:t>‹#›</a:t>
            </a:fld>
            <a:endParaRPr lang="en-GB" altLang="en-US"/>
          </a:p>
        </p:txBody>
      </p:sp>
    </p:spTree>
    <p:extLst>
      <p:ext uri="{BB962C8B-B14F-4D97-AF65-F5344CB8AC3E}">
        <p14:creationId xmlns:p14="http://schemas.microsoft.com/office/powerpoint/2010/main" val="935385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69746AA-2A75-460A-C68E-E7DD971F5BC3}"/>
              </a:ext>
            </a:extLst>
          </p:cNvPr>
          <p:cNvSpPr>
            <a:spLocks noGrp="1"/>
          </p:cNvSpPr>
          <p:nvPr>
            <p:ph type="dt" sz="half" idx="10"/>
          </p:nvPr>
        </p:nvSpPr>
        <p:spPr/>
        <p:txBody>
          <a:bodyPr/>
          <a:lstStyle>
            <a:lvl1pPr>
              <a:defRPr/>
            </a:lvl1pPr>
          </a:lstStyle>
          <a:p>
            <a:pPr>
              <a:defRPr/>
            </a:pPr>
            <a:fld id="{2DFAB4D8-9078-4B12-8B07-2A1AA0C4439D}"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7A54E65A-8C6D-B548-04BE-A34E6D27A47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xmlns="" id="{BD5B18FA-716C-5CB0-AA37-24297ADF2E86}"/>
              </a:ext>
            </a:extLst>
          </p:cNvPr>
          <p:cNvSpPr>
            <a:spLocks noGrp="1"/>
          </p:cNvSpPr>
          <p:nvPr>
            <p:ph type="sldNum" sz="quarter" idx="12"/>
          </p:nvPr>
        </p:nvSpPr>
        <p:spPr/>
        <p:txBody>
          <a:bodyPr/>
          <a:lstStyle>
            <a:lvl1pPr>
              <a:defRPr/>
            </a:lvl1pPr>
          </a:lstStyle>
          <a:p>
            <a:fld id="{5ED46E48-7428-426F-96BF-3E8C01E67204}" type="slidenum">
              <a:rPr lang="en-GB" altLang="en-US"/>
              <a:pPr/>
              <a:t>‹#›</a:t>
            </a:fld>
            <a:endParaRPr lang="en-GB" altLang="en-US"/>
          </a:p>
        </p:txBody>
      </p:sp>
    </p:spTree>
    <p:extLst>
      <p:ext uri="{BB962C8B-B14F-4D97-AF65-F5344CB8AC3E}">
        <p14:creationId xmlns:p14="http://schemas.microsoft.com/office/powerpoint/2010/main" val="256732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xmlns="" id="{5E6E1F70-0163-30D4-0C63-C780DF9CEE6D}"/>
              </a:ext>
            </a:extLst>
          </p:cNvPr>
          <p:cNvSpPr>
            <a:spLocks noGrp="1"/>
          </p:cNvSpPr>
          <p:nvPr>
            <p:ph type="dt" sz="half" idx="10"/>
          </p:nvPr>
        </p:nvSpPr>
        <p:spPr/>
        <p:txBody>
          <a:bodyPr/>
          <a:lstStyle>
            <a:lvl1pPr>
              <a:defRPr/>
            </a:lvl1pPr>
          </a:lstStyle>
          <a:p>
            <a:pPr>
              <a:defRPr/>
            </a:pPr>
            <a:fld id="{1A27343B-EB95-4EA7-BB24-C3DB346609AA}" type="datetimeFigureOut">
              <a:rPr lang="en-GB"/>
              <a:pPr>
                <a:defRPr/>
              </a:pPr>
              <a:t>28/06/2024</a:t>
            </a:fld>
            <a:endParaRPr lang="en-GB"/>
          </a:p>
        </p:txBody>
      </p:sp>
      <p:sp>
        <p:nvSpPr>
          <p:cNvPr id="6" name="Footer Placeholder 4">
            <a:extLst>
              <a:ext uri="{FF2B5EF4-FFF2-40B4-BE49-F238E27FC236}">
                <a16:creationId xmlns:a16="http://schemas.microsoft.com/office/drawing/2014/main" xmlns="" id="{37B52255-81CC-DACF-CCE9-C4C0A5BE805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xmlns="" id="{ADB84796-F035-4ECB-6A73-792E45DDA0E2}"/>
              </a:ext>
            </a:extLst>
          </p:cNvPr>
          <p:cNvSpPr>
            <a:spLocks noGrp="1"/>
          </p:cNvSpPr>
          <p:nvPr>
            <p:ph type="sldNum" sz="quarter" idx="12"/>
          </p:nvPr>
        </p:nvSpPr>
        <p:spPr/>
        <p:txBody>
          <a:bodyPr/>
          <a:lstStyle>
            <a:lvl1pPr>
              <a:defRPr/>
            </a:lvl1pPr>
          </a:lstStyle>
          <a:p>
            <a:fld id="{6E18C9A8-5AEF-4B88-8B4F-FD83A8ACE387}" type="slidenum">
              <a:rPr lang="en-GB" altLang="en-US"/>
              <a:pPr/>
              <a:t>‹#›</a:t>
            </a:fld>
            <a:endParaRPr lang="en-GB" altLang="en-US"/>
          </a:p>
        </p:txBody>
      </p:sp>
    </p:spTree>
    <p:extLst>
      <p:ext uri="{BB962C8B-B14F-4D97-AF65-F5344CB8AC3E}">
        <p14:creationId xmlns:p14="http://schemas.microsoft.com/office/powerpoint/2010/main" val="360931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xmlns="" id="{96CF9BD0-963D-75EC-BA34-41E32E8FC009}"/>
              </a:ext>
            </a:extLst>
          </p:cNvPr>
          <p:cNvSpPr>
            <a:spLocks noGrp="1"/>
          </p:cNvSpPr>
          <p:nvPr>
            <p:ph type="dt" sz="half" idx="10"/>
          </p:nvPr>
        </p:nvSpPr>
        <p:spPr/>
        <p:txBody>
          <a:bodyPr/>
          <a:lstStyle>
            <a:lvl1pPr>
              <a:defRPr/>
            </a:lvl1pPr>
          </a:lstStyle>
          <a:p>
            <a:pPr>
              <a:defRPr/>
            </a:pPr>
            <a:fld id="{422AF7DB-4F20-4155-A145-C964F458660B}" type="datetimeFigureOut">
              <a:rPr lang="en-GB"/>
              <a:pPr>
                <a:defRPr/>
              </a:pPr>
              <a:t>28/06/2024</a:t>
            </a:fld>
            <a:endParaRPr lang="en-GB"/>
          </a:p>
        </p:txBody>
      </p:sp>
      <p:sp>
        <p:nvSpPr>
          <p:cNvPr id="8" name="Footer Placeholder 4">
            <a:extLst>
              <a:ext uri="{FF2B5EF4-FFF2-40B4-BE49-F238E27FC236}">
                <a16:creationId xmlns:a16="http://schemas.microsoft.com/office/drawing/2014/main" xmlns="" id="{9D5A64CF-F119-9E37-8061-AE2FF6476B93}"/>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xmlns="" id="{D20A719D-2988-FBFA-B973-A44B5C6E6A37}"/>
              </a:ext>
            </a:extLst>
          </p:cNvPr>
          <p:cNvSpPr>
            <a:spLocks noGrp="1"/>
          </p:cNvSpPr>
          <p:nvPr>
            <p:ph type="sldNum" sz="quarter" idx="12"/>
          </p:nvPr>
        </p:nvSpPr>
        <p:spPr/>
        <p:txBody>
          <a:bodyPr/>
          <a:lstStyle>
            <a:lvl1pPr>
              <a:defRPr/>
            </a:lvl1pPr>
          </a:lstStyle>
          <a:p>
            <a:fld id="{64019E8C-B1E1-4957-898E-D1FA776B8C6D}" type="slidenum">
              <a:rPr lang="en-GB" altLang="en-US"/>
              <a:pPr/>
              <a:t>‹#›</a:t>
            </a:fld>
            <a:endParaRPr lang="en-GB" altLang="en-US"/>
          </a:p>
        </p:txBody>
      </p:sp>
    </p:spTree>
    <p:extLst>
      <p:ext uri="{BB962C8B-B14F-4D97-AF65-F5344CB8AC3E}">
        <p14:creationId xmlns:p14="http://schemas.microsoft.com/office/powerpoint/2010/main" val="492373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2C0CC368-4928-331B-4EF6-E12C3CE657DE}"/>
              </a:ext>
            </a:extLst>
          </p:cNvPr>
          <p:cNvSpPr>
            <a:spLocks noGrp="1"/>
          </p:cNvSpPr>
          <p:nvPr>
            <p:ph type="dt" sz="half" idx="10"/>
          </p:nvPr>
        </p:nvSpPr>
        <p:spPr/>
        <p:txBody>
          <a:bodyPr/>
          <a:lstStyle>
            <a:lvl1pPr>
              <a:defRPr/>
            </a:lvl1pPr>
          </a:lstStyle>
          <a:p>
            <a:pPr>
              <a:defRPr/>
            </a:pPr>
            <a:fld id="{CC53AA03-FEA3-48A5-AE59-AD7B6BF44C53}" type="datetimeFigureOut">
              <a:rPr lang="en-GB"/>
              <a:pPr>
                <a:defRPr/>
              </a:pPr>
              <a:t>28/06/2024</a:t>
            </a:fld>
            <a:endParaRPr lang="en-GB"/>
          </a:p>
        </p:txBody>
      </p:sp>
      <p:sp>
        <p:nvSpPr>
          <p:cNvPr id="4" name="Footer Placeholder 4">
            <a:extLst>
              <a:ext uri="{FF2B5EF4-FFF2-40B4-BE49-F238E27FC236}">
                <a16:creationId xmlns:a16="http://schemas.microsoft.com/office/drawing/2014/main" xmlns="" id="{C5BE4691-9EF6-2A9B-DC18-8432696B24D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xmlns="" id="{5162C618-5157-FF98-1C4A-B164E38B548F}"/>
              </a:ext>
            </a:extLst>
          </p:cNvPr>
          <p:cNvSpPr>
            <a:spLocks noGrp="1"/>
          </p:cNvSpPr>
          <p:nvPr>
            <p:ph type="sldNum" sz="quarter" idx="12"/>
          </p:nvPr>
        </p:nvSpPr>
        <p:spPr/>
        <p:txBody>
          <a:bodyPr/>
          <a:lstStyle>
            <a:lvl1pPr>
              <a:defRPr/>
            </a:lvl1pPr>
          </a:lstStyle>
          <a:p>
            <a:fld id="{CBD6127E-49E1-45C0-BEDA-BDAE59F8754D}" type="slidenum">
              <a:rPr lang="en-GB" altLang="en-US"/>
              <a:pPr/>
              <a:t>‹#›</a:t>
            </a:fld>
            <a:endParaRPr lang="en-GB" altLang="en-US"/>
          </a:p>
        </p:txBody>
      </p:sp>
    </p:spTree>
    <p:extLst>
      <p:ext uri="{BB962C8B-B14F-4D97-AF65-F5344CB8AC3E}">
        <p14:creationId xmlns:p14="http://schemas.microsoft.com/office/powerpoint/2010/main" val="186084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52F9CAD8-E11E-C2CE-0CD6-A87702C315A6}"/>
              </a:ext>
            </a:extLst>
          </p:cNvPr>
          <p:cNvSpPr>
            <a:spLocks noGrp="1"/>
          </p:cNvSpPr>
          <p:nvPr>
            <p:ph type="dt" sz="half" idx="10"/>
          </p:nvPr>
        </p:nvSpPr>
        <p:spPr/>
        <p:txBody>
          <a:bodyPr/>
          <a:lstStyle>
            <a:lvl1pPr>
              <a:defRPr/>
            </a:lvl1pPr>
          </a:lstStyle>
          <a:p>
            <a:pPr>
              <a:defRPr/>
            </a:pPr>
            <a:fld id="{87662CCF-596A-49FD-A9BA-933937CC4585}" type="datetimeFigureOut">
              <a:rPr lang="en-GB"/>
              <a:pPr>
                <a:defRPr/>
              </a:pPr>
              <a:t>28/06/2024</a:t>
            </a:fld>
            <a:endParaRPr lang="en-GB"/>
          </a:p>
        </p:txBody>
      </p:sp>
      <p:sp>
        <p:nvSpPr>
          <p:cNvPr id="3" name="Footer Placeholder 4">
            <a:extLst>
              <a:ext uri="{FF2B5EF4-FFF2-40B4-BE49-F238E27FC236}">
                <a16:creationId xmlns:a16="http://schemas.microsoft.com/office/drawing/2014/main" xmlns="" id="{B81DB3E7-847F-BEFB-275B-FEC0553931D8}"/>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xmlns="" id="{9FF71E3C-441E-4E19-4E19-4C71EB7D389B}"/>
              </a:ext>
            </a:extLst>
          </p:cNvPr>
          <p:cNvSpPr>
            <a:spLocks noGrp="1"/>
          </p:cNvSpPr>
          <p:nvPr>
            <p:ph type="sldNum" sz="quarter" idx="12"/>
          </p:nvPr>
        </p:nvSpPr>
        <p:spPr/>
        <p:txBody>
          <a:bodyPr/>
          <a:lstStyle>
            <a:lvl1pPr>
              <a:defRPr/>
            </a:lvl1pPr>
          </a:lstStyle>
          <a:p>
            <a:fld id="{5783C454-6263-4E7E-ADDF-AD5D868761A5}" type="slidenum">
              <a:rPr lang="en-GB" altLang="en-US"/>
              <a:pPr/>
              <a:t>‹#›</a:t>
            </a:fld>
            <a:endParaRPr lang="en-GB" altLang="en-US"/>
          </a:p>
        </p:txBody>
      </p:sp>
    </p:spTree>
    <p:extLst>
      <p:ext uri="{BB962C8B-B14F-4D97-AF65-F5344CB8AC3E}">
        <p14:creationId xmlns:p14="http://schemas.microsoft.com/office/powerpoint/2010/main" val="4133730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3">
            <a:extLst>
              <a:ext uri="{FF2B5EF4-FFF2-40B4-BE49-F238E27FC236}">
                <a16:creationId xmlns:a16="http://schemas.microsoft.com/office/drawing/2014/main" xmlns="" id="{E03B69B0-CC7A-DFF2-C9AA-BE846F6DE50A}"/>
              </a:ext>
            </a:extLst>
          </p:cNvPr>
          <p:cNvSpPr>
            <a:spLocks noGrp="1"/>
          </p:cNvSpPr>
          <p:nvPr>
            <p:ph type="dt" sz="half" idx="10"/>
          </p:nvPr>
        </p:nvSpPr>
        <p:spPr/>
        <p:txBody>
          <a:bodyPr/>
          <a:lstStyle>
            <a:lvl1pPr>
              <a:defRPr/>
            </a:lvl1pPr>
          </a:lstStyle>
          <a:p>
            <a:pPr>
              <a:defRPr/>
            </a:pPr>
            <a:fld id="{34E2F5FB-27DB-43F9-B272-E69E8E8C6553}" type="datetimeFigureOut">
              <a:rPr lang="en-GB"/>
              <a:pPr>
                <a:defRPr/>
              </a:pPr>
              <a:t>28/06/2024</a:t>
            </a:fld>
            <a:endParaRPr lang="en-GB"/>
          </a:p>
        </p:txBody>
      </p:sp>
      <p:sp>
        <p:nvSpPr>
          <p:cNvPr id="6" name="Footer Placeholder 4">
            <a:extLst>
              <a:ext uri="{FF2B5EF4-FFF2-40B4-BE49-F238E27FC236}">
                <a16:creationId xmlns:a16="http://schemas.microsoft.com/office/drawing/2014/main" xmlns="" id="{F44E49E0-7703-BAE6-9191-A7BB9AC2B5E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xmlns="" id="{C62DCE22-C6E9-FB33-3DD0-CE0676336ADE}"/>
              </a:ext>
            </a:extLst>
          </p:cNvPr>
          <p:cNvSpPr>
            <a:spLocks noGrp="1"/>
          </p:cNvSpPr>
          <p:nvPr>
            <p:ph type="sldNum" sz="quarter" idx="12"/>
          </p:nvPr>
        </p:nvSpPr>
        <p:spPr/>
        <p:txBody>
          <a:bodyPr/>
          <a:lstStyle>
            <a:lvl1pPr>
              <a:defRPr/>
            </a:lvl1pPr>
          </a:lstStyle>
          <a:p>
            <a:fld id="{439D1E5B-4749-41F5-959E-604C2757575D}" type="slidenum">
              <a:rPr lang="en-GB" altLang="en-US"/>
              <a:pPr/>
              <a:t>‹#›</a:t>
            </a:fld>
            <a:endParaRPr lang="en-GB" altLang="en-US"/>
          </a:p>
        </p:txBody>
      </p:sp>
    </p:spTree>
    <p:extLst>
      <p:ext uri="{BB962C8B-B14F-4D97-AF65-F5344CB8AC3E}">
        <p14:creationId xmlns:p14="http://schemas.microsoft.com/office/powerpoint/2010/main" val="2255239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rtlCol="0">
            <a:normAutofit/>
          </a:bodyPr>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3">
            <a:extLst>
              <a:ext uri="{FF2B5EF4-FFF2-40B4-BE49-F238E27FC236}">
                <a16:creationId xmlns:a16="http://schemas.microsoft.com/office/drawing/2014/main" xmlns="" id="{DFE0A4D1-24F6-42DE-DC6F-DD7006AAA8BE}"/>
              </a:ext>
            </a:extLst>
          </p:cNvPr>
          <p:cNvSpPr>
            <a:spLocks noGrp="1"/>
          </p:cNvSpPr>
          <p:nvPr>
            <p:ph type="dt" sz="half" idx="10"/>
          </p:nvPr>
        </p:nvSpPr>
        <p:spPr/>
        <p:txBody>
          <a:bodyPr/>
          <a:lstStyle>
            <a:lvl1pPr>
              <a:defRPr/>
            </a:lvl1pPr>
          </a:lstStyle>
          <a:p>
            <a:pPr>
              <a:defRPr/>
            </a:pPr>
            <a:fld id="{D14AD10B-7198-47F5-9F04-5ADA64192779}" type="datetimeFigureOut">
              <a:rPr lang="en-GB"/>
              <a:pPr>
                <a:defRPr/>
              </a:pPr>
              <a:t>28/06/2024</a:t>
            </a:fld>
            <a:endParaRPr lang="en-GB"/>
          </a:p>
        </p:txBody>
      </p:sp>
      <p:sp>
        <p:nvSpPr>
          <p:cNvPr id="6" name="Footer Placeholder 4">
            <a:extLst>
              <a:ext uri="{FF2B5EF4-FFF2-40B4-BE49-F238E27FC236}">
                <a16:creationId xmlns:a16="http://schemas.microsoft.com/office/drawing/2014/main" xmlns="" id="{E00A9BA3-4A24-213B-BB6E-5B0AEA31965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xmlns="" id="{17DC5EBE-DF95-76B2-3D3B-BB0A701F74A3}"/>
              </a:ext>
            </a:extLst>
          </p:cNvPr>
          <p:cNvSpPr>
            <a:spLocks noGrp="1"/>
          </p:cNvSpPr>
          <p:nvPr>
            <p:ph type="sldNum" sz="quarter" idx="12"/>
          </p:nvPr>
        </p:nvSpPr>
        <p:spPr/>
        <p:txBody>
          <a:bodyPr/>
          <a:lstStyle>
            <a:lvl1pPr>
              <a:defRPr/>
            </a:lvl1pPr>
          </a:lstStyle>
          <a:p>
            <a:fld id="{883640CE-D588-47F4-91EA-ECCB52EA2B5B}" type="slidenum">
              <a:rPr lang="en-GB" altLang="en-US"/>
              <a:pPr/>
              <a:t>‹#›</a:t>
            </a:fld>
            <a:endParaRPr lang="en-GB" altLang="en-US"/>
          </a:p>
        </p:txBody>
      </p:sp>
    </p:spTree>
    <p:extLst>
      <p:ext uri="{BB962C8B-B14F-4D97-AF65-F5344CB8AC3E}">
        <p14:creationId xmlns:p14="http://schemas.microsoft.com/office/powerpoint/2010/main" val="206704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D4D99217-66BB-FBB8-32CA-DDDFC1F14C44}"/>
              </a:ext>
            </a:extLst>
          </p:cNvPr>
          <p:cNvSpPr>
            <a:spLocks noGrp="1"/>
          </p:cNvSpPr>
          <p:nvPr>
            <p:ph type="title"/>
          </p:nvPr>
        </p:nvSpPr>
        <p:spPr bwMode="auto">
          <a:xfrm>
            <a:off x="2081213" y="2279650"/>
            <a:ext cx="26112787" cy="827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22B42A89-52E7-97A8-B007-FB6F4B16BFF6}"/>
              </a:ext>
            </a:extLst>
          </p:cNvPr>
          <p:cNvSpPr>
            <a:spLocks noGrp="1"/>
          </p:cNvSpPr>
          <p:nvPr>
            <p:ph type="body" idx="1"/>
          </p:nvPr>
        </p:nvSpPr>
        <p:spPr bwMode="auto">
          <a:xfrm>
            <a:off x="2081213" y="11395075"/>
            <a:ext cx="26112787" cy="2715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D0F76ED5-6D2B-DD29-0B73-AE71DEE88DB9}"/>
              </a:ext>
            </a:extLst>
          </p:cNvPr>
          <p:cNvSpPr>
            <a:spLocks noGrp="1"/>
          </p:cNvSpPr>
          <p:nvPr>
            <p:ph type="dt" sz="half" idx="2"/>
          </p:nvPr>
        </p:nvSpPr>
        <p:spPr>
          <a:xfrm>
            <a:off x="2081213" y="39673213"/>
            <a:ext cx="6811962" cy="2278062"/>
          </a:xfrm>
          <a:prstGeom prst="rect">
            <a:avLst/>
          </a:prstGeom>
        </p:spPr>
        <p:txBody>
          <a:bodyPr vert="horz" lIns="91440" tIns="45720" rIns="91440" bIns="45720" rtlCol="0" anchor="ctr"/>
          <a:lstStyle>
            <a:lvl1pPr algn="l" defTabSz="3507730" eaLnBrk="1" fontAlgn="auto" hangingPunct="1">
              <a:spcBef>
                <a:spcPts val="0"/>
              </a:spcBef>
              <a:spcAft>
                <a:spcPts val="0"/>
              </a:spcAft>
              <a:defRPr sz="3973">
                <a:solidFill>
                  <a:schemeClr val="tx1">
                    <a:tint val="75000"/>
                  </a:schemeClr>
                </a:solidFill>
                <a:latin typeface="+mn-lt"/>
              </a:defRPr>
            </a:lvl1pPr>
          </a:lstStyle>
          <a:p>
            <a:pPr>
              <a:defRPr/>
            </a:pPr>
            <a:fld id="{D6807005-EE90-4822-9EB4-7F3F0A41AA0C}" type="datetimeFigureOut">
              <a:rPr lang="en-GB"/>
              <a:pPr>
                <a:defRPr/>
              </a:pPr>
              <a:t>28/06/2024</a:t>
            </a:fld>
            <a:endParaRPr lang="en-GB"/>
          </a:p>
        </p:txBody>
      </p:sp>
      <p:sp>
        <p:nvSpPr>
          <p:cNvPr id="5" name="Footer Placeholder 4">
            <a:extLst>
              <a:ext uri="{FF2B5EF4-FFF2-40B4-BE49-F238E27FC236}">
                <a16:creationId xmlns:a16="http://schemas.microsoft.com/office/drawing/2014/main" xmlns="" id="{9CF03798-9940-70DA-6D37-F444031BA6BD}"/>
              </a:ext>
            </a:extLst>
          </p:cNvPr>
          <p:cNvSpPr>
            <a:spLocks noGrp="1"/>
          </p:cNvSpPr>
          <p:nvPr>
            <p:ph type="ftr" sz="quarter" idx="3"/>
          </p:nvPr>
        </p:nvSpPr>
        <p:spPr>
          <a:xfrm>
            <a:off x="10028238" y="39673213"/>
            <a:ext cx="10218737" cy="2278062"/>
          </a:xfrm>
          <a:prstGeom prst="rect">
            <a:avLst/>
          </a:prstGeom>
        </p:spPr>
        <p:txBody>
          <a:bodyPr vert="horz" lIns="91440" tIns="45720" rIns="91440" bIns="45720" rtlCol="0" anchor="ctr"/>
          <a:lstStyle>
            <a:lvl1pPr algn="ctr" defTabSz="3507730" eaLnBrk="1" fontAlgn="auto" hangingPunct="1">
              <a:spcBef>
                <a:spcPts val="0"/>
              </a:spcBef>
              <a:spcAft>
                <a:spcPts val="0"/>
              </a:spcAft>
              <a:defRPr sz="3973">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xmlns="" id="{A178E0EF-FE58-9BE3-31DB-2F789DE74945}"/>
              </a:ext>
            </a:extLst>
          </p:cNvPr>
          <p:cNvSpPr>
            <a:spLocks noGrp="1"/>
          </p:cNvSpPr>
          <p:nvPr>
            <p:ph type="sldNum" sz="quarter" idx="4"/>
          </p:nvPr>
        </p:nvSpPr>
        <p:spPr>
          <a:xfrm>
            <a:off x="21382038" y="39673213"/>
            <a:ext cx="6811962" cy="2278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3900">
                <a:solidFill>
                  <a:srgbClr val="898989"/>
                </a:solidFill>
              </a:defRPr>
            </a:lvl1pPr>
          </a:lstStyle>
          <a:p>
            <a:fld id="{BB1DB135-F35F-48D6-9BDE-E9D1E72BED5C}"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363" rtl="0" eaLnBrk="0" fontAlgn="base" hangingPunct="0">
        <a:lnSpc>
          <a:spcPct val="90000"/>
        </a:lnSpc>
        <a:spcBef>
          <a:spcPct val="0"/>
        </a:spcBef>
        <a:spcAft>
          <a:spcPct val="0"/>
        </a:spcAft>
        <a:defRPr sz="14500" kern="1200">
          <a:solidFill>
            <a:schemeClr val="tx1"/>
          </a:solidFill>
          <a:latin typeface="+mj-lt"/>
          <a:ea typeface="+mj-ea"/>
          <a:cs typeface="+mj-cs"/>
        </a:defRPr>
      </a:lvl1pPr>
      <a:lvl2pPr algn="l" defTabSz="3027363" rtl="0" eaLnBrk="0" fontAlgn="base" hangingPunct="0">
        <a:lnSpc>
          <a:spcPct val="90000"/>
        </a:lnSpc>
        <a:spcBef>
          <a:spcPct val="0"/>
        </a:spcBef>
        <a:spcAft>
          <a:spcPct val="0"/>
        </a:spcAft>
        <a:defRPr sz="14500">
          <a:solidFill>
            <a:schemeClr val="tx1"/>
          </a:solidFill>
          <a:latin typeface="Calibri Light" panose="020F0302020204030204" pitchFamily="34" charset="0"/>
        </a:defRPr>
      </a:lvl2pPr>
      <a:lvl3pPr algn="l" defTabSz="3027363" rtl="0" eaLnBrk="0" fontAlgn="base" hangingPunct="0">
        <a:lnSpc>
          <a:spcPct val="90000"/>
        </a:lnSpc>
        <a:spcBef>
          <a:spcPct val="0"/>
        </a:spcBef>
        <a:spcAft>
          <a:spcPct val="0"/>
        </a:spcAft>
        <a:defRPr sz="14500">
          <a:solidFill>
            <a:schemeClr val="tx1"/>
          </a:solidFill>
          <a:latin typeface="Calibri Light" panose="020F0302020204030204" pitchFamily="34" charset="0"/>
        </a:defRPr>
      </a:lvl3pPr>
      <a:lvl4pPr algn="l" defTabSz="3027363" rtl="0" eaLnBrk="0" fontAlgn="base" hangingPunct="0">
        <a:lnSpc>
          <a:spcPct val="90000"/>
        </a:lnSpc>
        <a:spcBef>
          <a:spcPct val="0"/>
        </a:spcBef>
        <a:spcAft>
          <a:spcPct val="0"/>
        </a:spcAft>
        <a:defRPr sz="14500">
          <a:solidFill>
            <a:schemeClr val="tx1"/>
          </a:solidFill>
          <a:latin typeface="Calibri Light" panose="020F0302020204030204" pitchFamily="34" charset="0"/>
        </a:defRPr>
      </a:lvl4pPr>
      <a:lvl5pPr algn="l" defTabSz="3027363" rtl="0" eaLnBrk="0" fontAlgn="base" hangingPunct="0">
        <a:lnSpc>
          <a:spcPct val="90000"/>
        </a:lnSpc>
        <a:spcBef>
          <a:spcPct val="0"/>
        </a:spcBef>
        <a:spcAft>
          <a:spcPct val="0"/>
        </a:spcAft>
        <a:defRPr sz="14500">
          <a:solidFill>
            <a:schemeClr val="tx1"/>
          </a:solidFill>
          <a:latin typeface="Calibri Light" panose="020F0302020204030204" pitchFamily="34" charset="0"/>
        </a:defRPr>
      </a:lvl5pPr>
      <a:lvl6pPr marL="457200" algn="l" defTabSz="3027363" rtl="0" fontAlgn="base">
        <a:lnSpc>
          <a:spcPct val="90000"/>
        </a:lnSpc>
        <a:spcBef>
          <a:spcPct val="0"/>
        </a:spcBef>
        <a:spcAft>
          <a:spcPct val="0"/>
        </a:spcAft>
        <a:defRPr sz="14500">
          <a:solidFill>
            <a:schemeClr val="tx1"/>
          </a:solidFill>
          <a:latin typeface="Calibri Light" panose="020F0302020204030204" pitchFamily="34" charset="0"/>
        </a:defRPr>
      </a:lvl6pPr>
      <a:lvl7pPr marL="914400" algn="l" defTabSz="3027363" rtl="0" fontAlgn="base">
        <a:lnSpc>
          <a:spcPct val="90000"/>
        </a:lnSpc>
        <a:spcBef>
          <a:spcPct val="0"/>
        </a:spcBef>
        <a:spcAft>
          <a:spcPct val="0"/>
        </a:spcAft>
        <a:defRPr sz="14500">
          <a:solidFill>
            <a:schemeClr val="tx1"/>
          </a:solidFill>
          <a:latin typeface="Calibri Light" panose="020F0302020204030204" pitchFamily="34" charset="0"/>
        </a:defRPr>
      </a:lvl7pPr>
      <a:lvl8pPr marL="1371600" algn="l" defTabSz="3027363" rtl="0" fontAlgn="base">
        <a:lnSpc>
          <a:spcPct val="90000"/>
        </a:lnSpc>
        <a:spcBef>
          <a:spcPct val="0"/>
        </a:spcBef>
        <a:spcAft>
          <a:spcPct val="0"/>
        </a:spcAft>
        <a:defRPr sz="14500">
          <a:solidFill>
            <a:schemeClr val="tx1"/>
          </a:solidFill>
          <a:latin typeface="Calibri Light" panose="020F0302020204030204" pitchFamily="34" charset="0"/>
        </a:defRPr>
      </a:lvl8pPr>
      <a:lvl9pPr marL="1828800" algn="l" defTabSz="3027363" rtl="0" fontAlgn="base">
        <a:lnSpc>
          <a:spcPct val="90000"/>
        </a:lnSpc>
        <a:spcBef>
          <a:spcPct val="0"/>
        </a:spcBef>
        <a:spcAft>
          <a:spcPct val="0"/>
        </a:spcAft>
        <a:defRPr sz="14500">
          <a:solidFill>
            <a:schemeClr val="tx1"/>
          </a:solidFill>
          <a:latin typeface="Calibri Light" panose="020F0302020204030204" pitchFamily="34" charset="0"/>
        </a:defRPr>
      </a:lvl9pPr>
    </p:titleStyle>
    <p:bodyStyle>
      <a:lvl1pPr marL="755650" indent="-755650" algn="l" defTabSz="3027363" rtl="0" eaLnBrk="0" fontAlgn="base" hangingPunct="0">
        <a:lnSpc>
          <a:spcPct val="90000"/>
        </a:lnSpc>
        <a:spcBef>
          <a:spcPts val="3313"/>
        </a:spcBef>
        <a:spcAft>
          <a:spcPct val="0"/>
        </a:spcAft>
        <a:buFont typeface="Arial" panose="020B0604020202020204" pitchFamily="34" charset="0"/>
        <a:buChar char="•"/>
        <a:defRPr sz="9200" kern="1200">
          <a:solidFill>
            <a:schemeClr val="tx1"/>
          </a:solidFill>
          <a:latin typeface="+mn-lt"/>
          <a:ea typeface="+mn-ea"/>
          <a:cs typeface="+mn-cs"/>
        </a:defRPr>
      </a:lvl1pPr>
      <a:lvl2pPr marL="2270125" indent="-755650" algn="l" defTabSz="3027363" rtl="0" eaLnBrk="0" fontAlgn="base" hangingPunct="0">
        <a:lnSpc>
          <a:spcPct val="90000"/>
        </a:lnSpc>
        <a:spcBef>
          <a:spcPts val="1650"/>
        </a:spcBef>
        <a:spcAft>
          <a:spcPct val="0"/>
        </a:spcAft>
        <a:buFont typeface="Arial" panose="020B0604020202020204" pitchFamily="34" charset="0"/>
        <a:buChar char="•"/>
        <a:defRPr sz="7900" kern="1200">
          <a:solidFill>
            <a:schemeClr val="tx1"/>
          </a:solidFill>
          <a:latin typeface="+mn-lt"/>
          <a:ea typeface="+mn-ea"/>
          <a:cs typeface="+mn-cs"/>
        </a:defRPr>
      </a:lvl2pPr>
      <a:lvl3pPr marL="3783013" indent="-755650" algn="l" defTabSz="3027363" rtl="0" eaLnBrk="0" fontAlgn="base" hangingPunct="0">
        <a:lnSpc>
          <a:spcPct val="90000"/>
        </a:lnSpc>
        <a:spcBef>
          <a:spcPts val="1650"/>
        </a:spcBef>
        <a:spcAft>
          <a:spcPct val="0"/>
        </a:spcAft>
        <a:buFont typeface="Arial" panose="020B0604020202020204" pitchFamily="34" charset="0"/>
        <a:buChar char="•"/>
        <a:defRPr sz="6600" kern="1200">
          <a:solidFill>
            <a:schemeClr val="tx1"/>
          </a:solidFill>
          <a:latin typeface="+mn-lt"/>
          <a:ea typeface="+mn-ea"/>
          <a:cs typeface="+mn-cs"/>
        </a:defRPr>
      </a:lvl3pPr>
      <a:lvl4pPr marL="5297488" indent="-755650" algn="l" defTabSz="3027363" rtl="0" eaLnBrk="0" fontAlgn="base" hangingPunct="0">
        <a:lnSpc>
          <a:spcPct val="90000"/>
        </a:lnSpc>
        <a:spcBef>
          <a:spcPts val="1650"/>
        </a:spcBef>
        <a:spcAft>
          <a:spcPct val="0"/>
        </a:spcAft>
        <a:buFont typeface="Arial" panose="020B0604020202020204" pitchFamily="34" charset="0"/>
        <a:buChar char="•"/>
        <a:defRPr sz="5900" kern="1200">
          <a:solidFill>
            <a:schemeClr val="tx1"/>
          </a:solidFill>
          <a:latin typeface="+mn-lt"/>
          <a:ea typeface="+mn-ea"/>
          <a:cs typeface="+mn-cs"/>
        </a:defRPr>
      </a:lvl4pPr>
      <a:lvl5pPr marL="6810375" indent="-755650" algn="l" defTabSz="3027363" rtl="0" eaLnBrk="0" fontAlgn="base" hangingPunct="0">
        <a:lnSpc>
          <a:spcPct val="90000"/>
        </a:lnSpc>
        <a:spcBef>
          <a:spcPts val="1650"/>
        </a:spcBef>
        <a:spcAft>
          <a:spcPct val="0"/>
        </a:spcAft>
        <a:buFont typeface="Arial" panose="020B0604020202020204" pitchFamily="34"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hyperlink" Target="https://www.nhsggc.scot/your-health/care-homes/care-home-collaborative/" TargetMode="External"/><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10">
            <a:extLst>
              <a:ext uri="{FF2B5EF4-FFF2-40B4-BE49-F238E27FC236}">
                <a16:creationId xmlns:a16="http://schemas.microsoft.com/office/drawing/2014/main" xmlns="" id="{0E20DA99-ED45-5901-78EC-212A1EC56B6A}"/>
              </a:ext>
            </a:extLst>
          </p:cNvPr>
          <p:cNvSpPr>
            <a:spLocks noChangeArrowheads="1"/>
          </p:cNvSpPr>
          <p:nvPr/>
        </p:nvSpPr>
        <p:spPr bwMode="auto">
          <a:xfrm>
            <a:off x="5934119" y="2233406"/>
            <a:ext cx="17143263" cy="1966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6900">
                <a:solidFill>
                  <a:schemeClr val="tx1"/>
                </a:solidFill>
                <a:latin typeface="Calibri" panose="020F0502020204030204" pitchFamily="34" charset="0"/>
              </a:defRPr>
            </a:lvl1pPr>
            <a:lvl2pPr marL="742950" indent="-285750">
              <a:defRPr sz="6900">
                <a:solidFill>
                  <a:schemeClr val="tx1"/>
                </a:solidFill>
                <a:latin typeface="Calibri" panose="020F0502020204030204" pitchFamily="34" charset="0"/>
              </a:defRPr>
            </a:lvl2pPr>
            <a:lvl3pPr marL="1143000" indent="-228600">
              <a:defRPr sz="6900">
                <a:solidFill>
                  <a:schemeClr val="tx1"/>
                </a:solidFill>
                <a:latin typeface="Calibri" panose="020F0502020204030204" pitchFamily="34" charset="0"/>
              </a:defRPr>
            </a:lvl3pPr>
            <a:lvl4pPr marL="1600200" indent="-228600">
              <a:defRPr sz="6900">
                <a:solidFill>
                  <a:schemeClr val="tx1"/>
                </a:solidFill>
                <a:latin typeface="Calibri" panose="020F0502020204030204" pitchFamily="34" charset="0"/>
              </a:defRPr>
            </a:lvl4pPr>
            <a:lvl5pPr marL="2057400" indent="-228600">
              <a:defRPr sz="6900">
                <a:solidFill>
                  <a:schemeClr val="tx1"/>
                </a:solidFill>
                <a:latin typeface="Calibri" panose="020F0502020204030204" pitchFamily="34" charset="0"/>
              </a:defRPr>
            </a:lvl5pPr>
            <a:lvl6pPr marL="2514600" indent="-228600" defTabSz="3506788" eaLnBrk="0" fontAlgn="base" hangingPunct="0">
              <a:spcBef>
                <a:spcPct val="0"/>
              </a:spcBef>
              <a:spcAft>
                <a:spcPct val="0"/>
              </a:spcAft>
              <a:defRPr sz="6900">
                <a:solidFill>
                  <a:schemeClr val="tx1"/>
                </a:solidFill>
                <a:latin typeface="Calibri" panose="020F0502020204030204" pitchFamily="34" charset="0"/>
              </a:defRPr>
            </a:lvl6pPr>
            <a:lvl7pPr marL="2971800" indent="-228600" defTabSz="3506788" eaLnBrk="0" fontAlgn="base" hangingPunct="0">
              <a:spcBef>
                <a:spcPct val="0"/>
              </a:spcBef>
              <a:spcAft>
                <a:spcPct val="0"/>
              </a:spcAft>
              <a:defRPr sz="6900">
                <a:solidFill>
                  <a:schemeClr val="tx1"/>
                </a:solidFill>
                <a:latin typeface="Calibri" panose="020F0502020204030204" pitchFamily="34" charset="0"/>
              </a:defRPr>
            </a:lvl7pPr>
            <a:lvl8pPr marL="3429000" indent="-228600" defTabSz="3506788" eaLnBrk="0" fontAlgn="base" hangingPunct="0">
              <a:spcBef>
                <a:spcPct val="0"/>
              </a:spcBef>
              <a:spcAft>
                <a:spcPct val="0"/>
              </a:spcAft>
              <a:defRPr sz="6900">
                <a:solidFill>
                  <a:schemeClr val="tx1"/>
                </a:solidFill>
                <a:latin typeface="Calibri" panose="020F0502020204030204" pitchFamily="34" charset="0"/>
              </a:defRPr>
            </a:lvl8pPr>
            <a:lvl9pPr marL="3886200" indent="-228600" defTabSz="3506788" eaLnBrk="0" fontAlgn="base" hangingPunct="0">
              <a:spcBef>
                <a:spcPct val="0"/>
              </a:spcBef>
              <a:spcAft>
                <a:spcPct val="0"/>
              </a:spcAft>
              <a:defRPr sz="6900">
                <a:solidFill>
                  <a:schemeClr val="tx1"/>
                </a:solidFill>
                <a:latin typeface="Calibri" panose="020F0502020204030204" pitchFamily="34" charset="0"/>
              </a:defRPr>
            </a:lvl9pPr>
          </a:lstStyle>
          <a:p>
            <a:pPr lvl="0" defTabSz="2087958" eaLnBrk="1" fontAlgn="auto" hangingPunct="1">
              <a:spcBef>
                <a:spcPct val="20000"/>
              </a:spcBef>
              <a:spcAft>
                <a:spcPts val="0"/>
              </a:spcAft>
            </a:pPr>
            <a:endParaRPr lang="en-GB" sz="2100" b="1" dirty="0">
              <a:solidFill>
                <a:prstClr val="black"/>
              </a:solidFill>
              <a:latin typeface="Arial"/>
            </a:endParaRPr>
          </a:p>
          <a:p>
            <a:pPr lvl="0" algn="ctr" defTabSz="2087958" eaLnBrk="1" fontAlgn="auto" hangingPunct="1">
              <a:spcBef>
                <a:spcPct val="20000"/>
              </a:spcBef>
              <a:spcAft>
                <a:spcPts val="0"/>
              </a:spcAft>
            </a:pPr>
            <a:r>
              <a:rPr lang="en-US" sz="2800" b="1" dirty="0" smtClean="0">
                <a:solidFill>
                  <a:srgbClr val="0066FF"/>
                </a:solidFill>
                <a:latin typeface="Arial"/>
                <a:cs typeface="Arial" panose="020B0604020202020204" pitchFamily="34" charset="0"/>
              </a:rPr>
              <a:t>Authors: </a:t>
            </a:r>
            <a:r>
              <a:rPr lang="en-US" sz="2800" dirty="0" smtClean="0">
                <a:solidFill>
                  <a:srgbClr val="0066FF"/>
                </a:solidFill>
                <a:latin typeface="Arial"/>
                <a:cs typeface="Arial" panose="020B0604020202020204" pitchFamily="34" charset="0"/>
              </a:rPr>
              <a:t>Caroline Elsegood, Tissue Viability Nurse Specialist, Care Home Collaborative </a:t>
            </a:r>
          </a:p>
          <a:p>
            <a:pPr lvl="0" algn="ctr" defTabSz="2087958" eaLnBrk="1" fontAlgn="auto" hangingPunct="1">
              <a:spcBef>
                <a:spcPct val="20000"/>
              </a:spcBef>
              <a:spcAft>
                <a:spcPts val="0"/>
              </a:spcAft>
            </a:pPr>
            <a:r>
              <a:rPr lang="en-US" sz="2800" dirty="0" smtClean="0">
                <a:solidFill>
                  <a:srgbClr val="0066FF"/>
                </a:solidFill>
                <a:latin typeface="Arial"/>
                <a:cs typeface="Arial" panose="020B0604020202020204" pitchFamily="34" charset="0"/>
              </a:rPr>
              <a:t>Patricia Donnelly, Operations Manager, Glasgow City HSCP Residential Home  </a:t>
            </a:r>
          </a:p>
          <a:p>
            <a:pPr lvl="0" algn="ctr" defTabSz="2087958" eaLnBrk="1" fontAlgn="auto" hangingPunct="1">
              <a:spcBef>
                <a:spcPct val="20000"/>
              </a:spcBef>
              <a:spcAft>
                <a:spcPts val="0"/>
              </a:spcAft>
            </a:pPr>
            <a:r>
              <a:rPr lang="en-US" sz="2800" dirty="0" smtClean="0">
                <a:solidFill>
                  <a:srgbClr val="0066FF"/>
                </a:solidFill>
                <a:latin typeface="Arial"/>
                <a:cs typeface="Arial" panose="020B0604020202020204" pitchFamily="34" charset="0"/>
              </a:rPr>
              <a:t>Fiona Cowan, Quality Improvement Advisor, Care Home Collaborative </a:t>
            </a:r>
            <a:endParaRPr lang="en-US" sz="2800" dirty="0">
              <a:solidFill>
                <a:srgbClr val="0066FF"/>
              </a:solidFill>
              <a:latin typeface="Arial"/>
              <a:cs typeface="Source Sans Pro"/>
            </a:endParaRPr>
          </a:p>
        </p:txBody>
      </p:sp>
      <p:pic>
        <p:nvPicPr>
          <p:cNvPr id="2" name="Picture 1"/>
          <p:cNvPicPr>
            <a:picLocks noChangeAspect="1"/>
          </p:cNvPicPr>
          <p:nvPr/>
        </p:nvPicPr>
        <p:blipFill>
          <a:blip r:embed="rId2"/>
          <a:stretch>
            <a:fillRect/>
          </a:stretch>
        </p:blipFill>
        <p:spPr>
          <a:xfrm>
            <a:off x="382095" y="139635"/>
            <a:ext cx="3269984" cy="1369728"/>
          </a:xfrm>
          <a:prstGeom prst="rect">
            <a:avLst/>
          </a:prstGeom>
        </p:spPr>
      </p:pic>
      <p:grpSp>
        <p:nvGrpSpPr>
          <p:cNvPr id="7" name="Group 6"/>
          <p:cNvGrpSpPr/>
          <p:nvPr/>
        </p:nvGrpSpPr>
        <p:grpSpPr>
          <a:xfrm>
            <a:off x="662932" y="23448936"/>
            <a:ext cx="12445350" cy="7285574"/>
            <a:chOff x="106363" y="111188"/>
            <a:chExt cx="8988254" cy="6307828"/>
          </a:xfrm>
        </p:grpSpPr>
        <p:sp>
          <p:nvSpPr>
            <p:cNvPr id="8" name="TextBox 7"/>
            <p:cNvSpPr txBox="1"/>
            <p:nvPr/>
          </p:nvSpPr>
          <p:spPr>
            <a:xfrm>
              <a:off x="119063" y="115888"/>
              <a:ext cx="1657350" cy="509587"/>
            </a:xfrm>
            <a:prstGeom prst="roundRect">
              <a:avLst/>
            </a:prstGeom>
            <a:solidFill>
              <a:sysClr val="window" lastClr="FFFFFF"/>
            </a:solidFill>
            <a:ln w="28575" cap="flat" cmpd="sng" algn="ctr">
              <a:solidFill>
                <a:srgbClr val="0391BF"/>
              </a:solidFill>
              <a:prstDash val="solid"/>
              <a:miter lim="800000"/>
            </a:ln>
            <a:effectLst/>
          </p:spPr>
          <p:txBody>
            <a:bodyPr lIns="91432" tIns="45716" rIns="91432" bIns="45716">
              <a:spAutoFit/>
            </a:bodyPr>
            <a:lstStyle/>
            <a:p>
              <a:pPr defTabSz="914400">
                <a:defRPr/>
              </a:pPr>
              <a:r>
                <a:rPr lang="en-GB" sz="1200" b="1" kern="0" dirty="0">
                  <a:solidFill>
                    <a:srgbClr val="092869"/>
                  </a:solidFill>
                  <a:latin typeface="Calibri" panose="020F0502020204030204"/>
                  <a:cs typeface="Arial" panose="020B0604020202020204" pitchFamily="34" charset="0"/>
                </a:rPr>
                <a:t>Aim</a:t>
              </a:r>
              <a:r>
                <a:rPr lang="en-GB" sz="1200" kern="0" dirty="0">
                  <a:solidFill>
                    <a:srgbClr val="092869"/>
                  </a:solidFill>
                  <a:latin typeface="Calibri" panose="020F0502020204030204"/>
                  <a:cs typeface="Arial" panose="020B0604020202020204" pitchFamily="34" charset="0"/>
                </a:rPr>
                <a:t> – how much, by when?</a:t>
              </a:r>
            </a:p>
          </p:txBody>
        </p:sp>
        <p:sp>
          <p:nvSpPr>
            <p:cNvPr id="9" name="TextBox 8"/>
            <p:cNvSpPr txBox="1"/>
            <p:nvPr/>
          </p:nvSpPr>
          <p:spPr>
            <a:xfrm>
              <a:off x="2057400" y="137138"/>
              <a:ext cx="1989138" cy="509587"/>
            </a:xfrm>
            <a:prstGeom prst="roundRect">
              <a:avLst/>
            </a:prstGeom>
            <a:solidFill>
              <a:sysClr val="window" lastClr="FFFFFF"/>
            </a:solidFill>
            <a:ln w="28575" cap="flat" cmpd="sng" algn="ctr">
              <a:solidFill>
                <a:srgbClr val="70AD47"/>
              </a:solidFill>
              <a:prstDash val="solid"/>
              <a:miter lim="800000"/>
            </a:ln>
            <a:effectLst/>
          </p:spPr>
          <p:txBody>
            <a:bodyPr lIns="91432" tIns="45716" rIns="91432" bIns="45716">
              <a:spAutoFit/>
            </a:bodyPr>
            <a:lstStyle/>
            <a:p>
              <a:pPr defTabSz="914400">
                <a:defRPr/>
              </a:pPr>
              <a:r>
                <a:rPr lang="en-GB" sz="1200" b="1" kern="0" dirty="0">
                  <a:solidFill>
                    <a:srgbClr val="092869"/>
                  </a:solidFill>
                  <a:latin typeface="Calibri" panose="020F0502020204030204"/>
                  <a:cs typeface="Arial" panose="020B0604020202020204" pitchFamily="34" charset="0"/>
                </a:rPr>
                <a:t>Primary Drivers </a:t>
              </a:r>
              <a:r>
                <a:rPr lang="en-GB" sz="1200" kern="0" dirty="0">
                  <a:solidFill>
                    <a:srgbClr val="092869"/>
                  </a:solidFill>
                  <a:latin typeface="Calibri" panose="020F0502020204030204"/>
                  <a:cs typeface="Arial" panose="020B0604020202020204" pitchFamily="34" charset="0"/>
                </a:rPr>
                <a:t>-To achieve this we need…</a:t>
              </a:r>
            </a:p>
          </p:txBody>
        </p:sp>
        <p:sp>
          <p:nvSpPr>
            <p:cNvPr id="10" name="TextBox 9"/>
            <p:cNvSpPr txBox="1"/>
            <p:nvPr/>
          </p:nvSpPr>
          <p:spPr>
            <a:xfrm>
              <a:off x="4189413" y="115888"/>
              <a:ext cx="2609850" cy="509587"/>
            </a:xfrm>
            <a:prstGeom prst="roundRect">
              <a:avLst/>
            </a:prstGeom>
            <a:solidFill>
              <a:sysClr val="window" lastClr="FFFFFF"/>
            </a:solidFill>
            <a:ln w="28575" cap="flat" cmpd="sng" algn="ctr">
              <a:solidFill>
                <a:srgbClr val="5B9BD5"/>
              </a:solidFill>
              <a:prstDash val="solid"/>
              <a:miter lim="800000"/>
            </a:ln>
            <a:effectLst/>
          </p:spPr>
          <p:txBody>
            <a:bodyPr lIns="91432" tIns="45716" rIns="91432" bIns="45716">
              <a:spAutoFit/>
            </a:bodyPr>
            <a:lstStyle/>
            <a:p>
              <a:pPr defTabSz="914400">
                <a:defRPr/>
              </a:pPr>
              <a:r>
                <a:rPr lang="en-GB" sz="1200" b="1" kern="0" dirty="0">
                  <a:solidFill>
                    <a:srgbClr val="092869"/>
                  </a:solidFill>
                  <a:latin typeface="Calibri" panose="020F0502020204030204"/>
                  <a:cs typeface="Arial" panose="020B0604020202020204" pitchFamily="34" charset="0"/>
                </a:rPr>
                <a:t>Secondary Drivers </a:t>
              </a:r>
              <a:r>
                <a:rPr lang="en-GB" sz="1200" kern="0" dirty="0">
                  <a:solidFill>
                    <a:srgbClr val="092869"/>
                  </a:solidFill>
                  <a:latin typeface="Calibri" panose="020F0502020204030204"/>
                  <a:cs typeface="Arial" panose="020B0604020202020204" pitchFamily="34" charset="0"/>
                </a:rPr>
                <a:t>-To make this happen we need to maximise...</a:t>
              </a:r>
            </a:p>
          </p:txBody>
        </p:sp>
        <p:sp>
          <p:nvSpPr>
            <p:cNvPr id="11" name="TextBox 10"/>
            <p:cNvSpPr txBox="1"/>
            <p:nvPr/>
          </p:nvSpPr>
          <p:spPr>
            <a:xfrm>
              <a:off x="6927008" y="111188"/>
              <a:ext cx="2157412" cy="509587"/>
            </a:xfrm>
            <a:prstGeom prst="roundRect">
              <a:avLst/>
            </a:prstGeom>
            <a:solidFill>
              <a:sysClr val="window" lastClr="FFFFFF"/>
            </a:solidFill>
            <a:ln w="28575" cap="flat" cmpd="sng" algn="ctr">
              <a:solidFill>
                <a:srgbClr val="70AD47"/>
              </a:solidFill>
              <a:prstDash val="solid"/>
              <a:miter lim="800000"/>
            </a:ln>
            <a:effectLst/>
          </p:spPr>
          <p:txBody>
            <a:bodyPr lIns="91432" tIns="45716" rIns="91432" bIns="45716">
              <a:spAutoFit/>
            </a:bodyPr>
            <a:lstStyle/>
            <a:p>
              <a:pPr defTabSz="914400">
                <a:defRPr/>
              </a:pPr>
              <a:r>
                <a:rPr lang="en-GB" sz="1200" b="1" kern="0" dirty="0">
                  <a:solidFill>
                    <a:srgbClr val="092869"/>
                  </a:solidFill>
                  <a:latin typeface="Calibri" panose="020F0502020204030204"/>
                  <a:cs typeface="Arial" panose="020B0604020202020204" pitchFamily="34" charset="0"/>
                </a:rPr>
                <a:t>Change Concepts </a:t>
              </a:r>
              <a:r>
                <a:rPr lang="en-GB" sz="1200" kern="0" dirty="0">
                  <a:solidFill>
                    <a:srgbClr val="092869"/>
                  </a:solidFill>
                  <a:latin typeface="Calibri" panose="020F0502020204030204"/>
                  <a:cs typeface="Arial" panose="020B0604020202020204" pitchFamily="34" charset="0"/>
                </a:rPr>
                <a:t>–To make this happen we will…</a:t>
              </a:r>
            </a:p>
          </p:txBody>
        </p:sp>
        <p:sp>
          <p:nvSpPr>
            <p:cNvPr id="12" name="Freeform 11"/>
            <p:cNvSpPr/>
            <p:nvPr/>
          </p:nvSpPr>
          <p:spPr>
            <a:xfrm>
              <a:off x="106363" y="1844227"/>
              <a:ext cx="1682750" cy="3241675"/>
            </a:xfrm>
            <a:custGeom>
              <a:avLst/>
              <a:gdLst>
                <a:gd name="connsiteX0" fmla="*/ 0 w 1362597"/>
                <a:gd name="connsiteY0" fmla="*/ 136260 h 4239911"/>
                <a:gd name="connsiteX1" fmla="*/ 39910 w 1362597"/>
                <a:gd name="connsiteY1" fmla="*/ 39910 h 4239911"/>
                <a:gd name="connsiteX2" fmla="*/ 136260 w 1362597"/>
                <a:gd name="connsiteY2" fmla="*/ 1 h 4239911"/>
                <a:gd name="connsiteX3" fmla="*/ 1226337 w 1362597"/>
                <a:gd name="connsiteY3" fmla="*/ 0 h 4239911"/>
                <a:gd name="connsiteX4" fmla="*/ 1322687 w 1362597"/>
                <a:gd name="connsiteY4" fmla="*/ 39910 h 4239911"/>
                <a:gd name="connsiteX5" fmla="*/ 1362596 w 1362597"/>
                <a:gd name="connsiteY5" fmla="*/ 136260 h 4239911"/>
                <a:gd name="connsiteX6" fmla="*/ 1362597 w 1362597"/>
                <a:gd name="connsiteY6" fmla="*/ 4103651 h 4239911"/>
                <a:gd name="connsiteX7" fmla="*/ 1322687 w 1362597"/>
                <a:gd name="connsiteY7" fmla="*/ 4200001 h 4239911"/>
                <a:gd name="connsiteX8" fmla="*/ 1226337 w 1362597"/>
                <a:gd name="connsiteY8" fmla="*/ 4239911 h 4239911"/>
                <a:gd name="connsiteX9" fmla="*/ 136260 w 1362597"/>
                <a:gd name="connsiteY9" fmla="*/ 4239911 h 4239911"/>
                <a:gd name="connsiteX10" fmla="*/ 39910 w 1362597"/>
                <a:gd name="connsiteY10" fmla="*/ 4200001 h 4239911"/>
                <a:gd name="connsiteX11" fmla="*/ 0 w 1362597"/>
                <a:gd name="connsiteY11" fmla="*/ 4103651 h 4239911"/>
                <a:gd name="connsiteX12" fmla="*/ 0 w 1362597"/>
                <a:gd name="connsiteY12" fmla="*/ 136260 h 4239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62597" h="4239911">
                  <a:moveTo>
                    <a:pt x="0" y="136260"/>
                  </a:moveTo>
                  <a:cubicBezTo>
                    <a:pt x="0" y="100122"/>
                    <a:pt x="14356" y="65463"/>
                    <a:pt x="39910" y="39910"/>
                  </a:cubicBezTo>
                  <a:cubicBezTo>
                    <a:pt x="65464" y="14356"/>
                    <a:pt x="100122" y="0"/>
                    <a:pt x="136260" y="1"/>
                  </a:cubicBezTo>
                  <a:lnTo>
                    <a:pt x="1226337" y="0"/>
                  </a:lnTo>
                  <a:cubicBezTo>
                    <a:pt x="1262475" y="0"/>
                    <a:pt x="1297134" y="14356"/>
                    <a:pt x="1322687" y="39910"/>
                  </a:cubicBezTo>
                  <a:cubicBezTo>
                    <a:pt x="1348241" y="65464"/>
                    <a:pt x="1362597" y="100122"/>
                    <a:pt x="1362596" y="136260"/>
                  </a:cubicBezTo>
                  <a:cubicBezTo>
                    <a:pt x="1362596" y="1458724"/>
                    <a:pt x="1362597" y="2781187"/>
                    <a:pt x="1362597" y="4103651"/>
                  </a:cubicBezTo>
                  <a:cubicBezTo>
                    <a:pt x="1362597" y="4139789"/>
                    <a:pt x="1348241" y="4174448"/>
                    <a:pt x="1322687" y="4200001"/>
                  </a:cubicBezTo>
                  <a:cubicBezTo>
                    <a:pt x="1297133" y="4225555"/>
                    <a:pt x="1262475" y="4239911"/>
                    <a:pt x="1226337" y="4239911"/>
                  </a:cubicBezTo>
                  <a:lnTo>
                    <a:pt x="136260" y="4239911"/>
                  </a:lnTo>
                  <a:cubicBezTo>
                    <a:pt x="100122" y="4239911"/>
                    <a:pt x="65463" y="4225555"/>
                    <a:pt x="39910" y="4200001"/>
                  </a:cubicBezTo>
                  <a:cubicBezTo>
                    <a:pt x="14356" y="4174447"/>
                    <a:pt x="0" y="4139789"/>
                    <a:pt x="0" y="4103651"/>
                  </a:cubicBezTo>
                  <a:lnTo>
                    <a:pt x="0" y="136260"/>
                  </a:lnTo>
                  <a:close/>
                </a:path>
              </a:pathLst>
            </a:custGeom>
            <a:solidFill>
              <a:srgbClr val="0391BF"/>
            </a:solidFill>
            <a:ln w="12700" cap="flat" cmpd="sng" algn="ctr">
              <a:solidFill>
                <a:sysClr val="window" lastClr="FFFFFF">
                  <a:hueOff val="0"/>
                  <a:satOff val="0"/>
                  <a:lumOff val="0"/>
                  <a:alphaOff val="0"/>
                </a:sysClr>
              </a:solidFill>
              <a:prstDash val="solid"/>
              <a:miter lim="800000"/>
            </a:ln>
            <a:effectLst/>
          </p:spPr>
          <p:txBody>
            <a:bodyPr lIns="51335" tIns="51335" rIns="51335" bIns="51335" spcCol="1270" anchor="ctr"/>
            <a:lstStyle/>
            <a:p>
              <a:pPr algn="ctr" defTabSz="800032">
                <a:lnSpc>
                  <a:spcPct val="90000"/>
                </a:lnSpc>
                <a:spcAft>
                  <a:spcPct val="35000"/>
                </a:spcAft>
                <a:defRPr/>
              </a:pPr>
              <a:r>
                <a:rPr lang="en-GB" sz="1200" dirty="0">
                  <a:latin typeface="+mn-lt"/>
                  <a:cs typeface="Arial" panose="020B0604020202020204" pitchFamily="34" charset="0"/>
                </a:rPr>
                <a:t>By July 2023 there will be a 50% increase in the days between identification of </a:t>
              </a:r>
              <a:r>
                <a:rPr lang="en-GB" sz="1200" dirty="0" smtClean="0">
                  <a:latin typeface="+mn-lt"/>
                  <a:cs typeface="Arial" panose="020B0604020202020204" pitchFamily="34" charset="0"/>
                </a:rPr>
                <a:t>avoidable Grade </a:t>
              </a:r>
              <a:r>
                <a:rPr lang="en-GB" sz="1200" dirty="0">
                  <a:latin typeface="+mn-lt"/>
                  <a:cs typeface="Arial" panose="020B0604020202020204" pitchFamily="34" charset="0"/>
                </a:rPr>
                <a:t>2 and above pressure ulcers</a:t>
              </a:r>
              <a:endParaRPr lang="en-US" sz="1200" kern="0" dirty="0">
                <a:latin typeface="+mn-lt"/>
                <a:cs typeface="Arial" panose="020B0604020202020204" pitchFamily="34" charset="0"/>
              </a:endParaRPr>
            </a:p>
          </p:txBody>
        </p:sp>
        <p:sp>
          <p:nvSpPr>
            <p:cNvPr id="13" name="Freeform 12"/>
            <p:cNvSpPr/>
            <p:nvPr/>
          </p:nvSpPr>
          <p:spPr>
            <a:xfrm>
              <a:off x="2054330" y="959465"/>
              <a:ext cx="1989138" cy="857250"/>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200" kern="0" dirty="0" smtClean="0">
                  <a:latin typeface="Calibri" panose="020F0502020204030204"/>
                  <a:cs typeface="Arial" panose="020B0604020202020204" pitchFamily="34" charset="0"/>
                </a:rPr>
                <a:t>Systems and process to communicate risk and skin damage</a:t>
              </a:r>
              <a:endParaRPr lang="en-US" sz="1200" kern="0" dirty="0">
                <a:latin typeface="Calibri" panose="020F0502020204030204"/>
                <a:cs typeface="Arial" panose="020B0604020202020204" pitchFamily="34" charset="0"/>
              </a:endParaRPr>
            </a:p>
          </p:txBody>
        </p:sp>
        <p:sp>
          <p:nvSpPr>
            <p:cNvPr id="14" name="Freeform 13"/>
            <p:cNvSpPr/>
            <p:nvPr/>
          </p:nvSpPr>
          <p:spPr>
            <a:xfrm>
              <a:off x="2043146" y="5213710"/>
              <a:ext cx="1989138" cy="857250"/>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200" kern="0" dirty="0">
                  <a:latin typeface="Calibri" panose="020F0502020204030204"/>
                  <a:cs typeface="Arial" panose="020B0604020202020204" pitchFamily="34" charset="0"/>
                </a:rPr>
                <a:t> </a:t>
              </a:r>
              <a:r>
                <a:rPr lang="en-US" sz="1200" kern="0" dirty="0" smtClean="0">
                  <a:latin typeface="Calibri" panose="020F0502020204030204"/>
                  <a:cs typeface="Arial" panose="020B0604020202020204" pitchFamily="34" charset="0"/>
                </a:rPr>
                <a:t> Good governance process</a:t>
              </a:r>
              <a:endParaRPr lang="en-US" sz="1200" kern="0" dirty="0">
                <a:latin typeface="Calibri" panose="020F0502020204030204"/>
                <a:cs typeface="Arial" panose="020B0604020202020204" pitchFamily="34" charset="0"/>
              </a:endParaRPr>
            </a:p>
          </p:txBody>
        </p:sp>
        <p:sp>
          <p:nvSpPr>
            <p:cNvPr id="15" name="TextBox 14"/>
            <p:cNvSpPr txBox="1"/>
            <p:nvPr/>
          </p:nvSpPr>
          <p:spPr>
            <a:xfrm>
              <a:off x="4152040" y="798878"/>
              <a:ext cx="2609850" cy="412740"/>
            </a:xfrm>
            <a:prstGeom prst="roundRect">
              <a:avLst/>
            </a:prstGeom>
            <a:solidFill>
              <a:srgbClr val="0391BF"/>
            </a:solidFill>
            <a:ln w="28575" cap="flat" cmpd="sng" algn="ctr">
              <a:solidFill>
                <a:srgbClr val="5B9BD5"/>
              </a:solidFill>
              <a:prstDash val="solid"/>
              <a:miter lim="800000"/>
            </a:ln>
            <a:effectLst/>
          </p:spPr>
          <p:txBody>
            <a:bodyPr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Handover of Information within the home and between services</a:t>
              </a:r>
              <a:endParaRPr lang="en-GB" sz="1100" kern="0" dirty="0">
                <a:latin typeface="Calibri" panose="020F0502020204030204"/>
                <a:cs typeface="Arial" panose="020B0604020202020204" pitchFamily="34" charset="0"/>
              </a:endParaRPr>
            </a:p>
          </p:txBody>
        </p:sp>
        <p:sp>
          <p:nvSpPr>
            <p:cNvPr id="16" name="TextBox 15"/>
            <p:cNvSpPr txBox="1"/>
            <p:nvPr/>
          </p:nvSpPr>
          <p:spPr>
            <a:xfrm>
              <a:off x="4150996" y="1942104"/>
              <a:ext cx="2616226" cy="234374"/>
            </a:xfrm>
            <a:prstGeom prst="roundRect">
              <a:avLst/>
            </a:prstGeom>
            <a:solidFill>
              <a:srgbClr val="0391BF"/>
            </a:solidFill>
            <a:ln w="28575" cap="flat" cmpd="sng" algn="ctr">
              <a:solidFill>
                <a:srgbClr val="5B9BD5"/>
              </a:solidFill>
              <a:prstDash val="solid"/>
              <a:miter lim="800000"/>
            </a:ln>
            <a:effectLst/>
          </p:spPr>
          <p:txBody>
            <a:bodyPr wrap="square" lIns="91432" tIns="45716" rIns="91432" bIns="45716">
              <a:spAutoFit/>
            </a:bodyPr>
            <a:lstStyle/>
            <a:p>
              <a:pPr algn="ctr" defTabSz="800032">
                <a:lnSpc>
                  <a:spcPct val="90000"/>
                </a:lnSpc>
                <a:spcAft>
                  <a:spcPct val="35000"/>
                </a:spcAft>
                <a:defRPr/>
              </a:pPr>
              <a:r>
                <a:rPr lang="en-US" sz="1100" kern="0" dirty="0">
                  <a:latin typeface="Calibri" panose="020F0502020204030204"/>
                  <a:cs typeface="Arial" panose="020B0604020202020204" pitchFamily="34" charset="0"/>
                </a:rPr>
                <a:t> </a:t>
              </a:r>
              <a:r>
                <a:rPr lang="en-US" sz="1100" kern="0" dirty="0" smtClean="0">
                  <a:latin typeface="Calibri" panose="020F0502020204030204"/>
                  <a:cs typeface="Arial" panose="020B0604020202020204" pitchFamily="34" charset="0"/>
                </a:rPr>
                <a:t> Care planning  </a:t>
              </a:r>
              <a:endParaRPr lang="en-US" sz="1100" kern="0" dirty="0">
                <a:latin typeface="Calibri" panose="020F0502020204030204"/>
                <a:cs typeface="Arial" panose="020B0604020202020204" pitchFamily="34" charset="0"/>
              </a:endParaRPr>
            </a:p>
          </p:txBody>
        </p:sp>
        <p:sp>
          <p:nvSpPr>
            <p:cNvPr id="17" name="TextBox 16"/>
            <p:cNvSpPr txBox="1"/>
            <p:nvPr/>
          </p:nvSpPr>
          <p:spPr>
            <a:xfrm>
              <a:off x="4163751" y="3590902"/>
              <a:ext cx="2609850" cy="250589"/>
            </a:xfrm>
            <a:prstGeom prst="roundRect">
              <a:avLst/>
            </a:prstGeom>
            <a:solidFill>
              <a:srgbClr val="0391BF"/>
            </a:solidFill>
            <a:ln w="28575" cap="flat" cmpd="sng" algn="ctr">
              <a:solidFill>
                <a:srgbClr val="5B9BD5"/>
              </a:solidFill>
              <a:prstDash val="solid"/>
              <a:miter lim="800000"/>
            </a:ln>
            <a:effectLst/>
          </p:spPr>
          <p:txBody>
            <a:bodyPr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Educational Opportunities</a:t>
              </a:r>
              <a:endParaRPr lang="en-GB" sz="1100" kern="0" dirty="0">
                <a:latin typeface="Calibri" panose="020F0502020204030204"/>
                <a:cs typeface="Arial" panose="020B0604020202020204" pitchFamily="34" charset="0"/>
              </a:endParaRPr>
            </a:p>
          </p:txBody>
        </p:sp>
        <p:sp>
          <p:nvSpPr>
            <p:cNvPr id="18" name="Freeform 17"/>
            <p:cNvSpPr/>
            <p:nvPr/>
          </p:nvSpPr>
          <p:spPr>
            <a:xfrm>
              <a:off x="6979030" y="1859048"/>
              <a:ext cx="2105390" cy="416559"/>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chemeClr val="accent4"/>
            </a:solidFill>
            <a:ln w="12700" cap="flat" cmpd="sng" algn="ctr">
              <a:solidFill>
                <a:srgbClr val="70AD47">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Figure 3d </a:t>
              </a:r>
            </a:p>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SSKINS Bundle</a:t>
              </a:r>
              <a:endParaRPr lang="en-US" sz="1100" kern="0" dirty="0">
                <a:latin typeface="Calibri" panose="020F0502020204030204"/>
                <a:cs typeface="Arial" panose="020B0604020202020204" pitchFamily="34" charset="0"/>
              </a:endParaRPr>
            </a:p>
          </p:txBody>
        </p:sp>
        <p:sp>
          <p:nvSpPr>
            <p:cNvPr id="19" name="Freeform 18"/>
            <p:cNvSpPr/>
            <p:nvPr/>
          </p:nvSpPr>
          <p:spPr>
            <a:xfrm>
              <a:off x="6971458" y="3074017"/>
              <a:ext cx="2112962" cy="592571"/>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Figure 3a  </a:t>
              </a:r>
            </a:p>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Flow chart to react to early signs of pressure damage</a:t>
              </a:r>
              <a:endParaRPr lang="en-US" sz="1100" kern="0" dirty="0">
                <a:latin typeface="Calibri" panose="020F0502020204030204"/>
                <a:cs typeface="Arial" panose="020B0604020202020204" pitchFamily="34" charset="0"/>
              </a:endParaRPr>
            </a:p>
          </p:txBody>
        </p:sp>
        <p:sp>
          <p:nvSpPr>
            <p:cNvPr id="20" name="Freeform 19"/>
            <p:cNvSpPr/>
            <p:nvPr/>
          </p:nvSpPr>
          <p:spPr>
            <a:xfrm>
              <a:off x="6962101" y="716790"/>
              <a:ext cx="2122319" cy="464466"/>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400" kern="0" dirty="0">
                  <a:solidFill>
                    <a:prstClr val="white"/>
                  </a:solidFill>
                  <a:latin typeface="Calibri" panose="020F0502020204030204"/>
                  <a:cs typeface="Arial" panose="020B0604020202020204" pitchFamily="34" charset="0"/>
                </a:rPr>
                <a:t> </a:t>
              </a:r>
              <a:r>
                <a:rPr lang="en-US" sz="1100" kern="0" dirty="0" smtClean="0">
                  <a:latin typeface="Calibri" panose="020F0502020204030204"/>
                  <a:cs typeface="Arial" panose="020B0604020202020204" pitchFamily="34" charset="0"/>
                </a:rPr>
                <a:t>Handover communication tool</a:t>
              </a:r>
              <a:endParaRPr lang="en-US" sz="1100" kern="0" dirty="0">
                <a:latin typeface="Calibri" panose="020F0502020204030204"/>
                <a:cs typeface="Arial" panose="020B0604020202020204" pitchFamily="34" charset="0"/>
              </a:endParaRPr>
            </a:p>
          </p:txBody>
        </p:sp>
        <p:sp>
          <p:nvSpPr>
            <p:cNvPr id="21" name="TextBox 20"/>
            <p:cNvSpPr txBox="1"/>
            <p:nvPr/>
          </p:nvSpPr>
          <p:spPr>
            <a:xfrm>
              <a:off x="4150996" y="5414818"/>
              <a:ext cx="2603474" cy="250589"/>
            </a:xfrm>
            <a:prstGeom prst="roundRect">
              <a:avLst/>
            </a:prstGeom>
            <a:solidFill>
              <a:srgbClr val="0391BF"/>
            </a:solidFill>
            <a:ln w="28575" cap="flat" cmpd="sng" algn="ctr">
              <a:solidFill>
                <a:srgbClr val="5B9BD5"/>
              </a:solidFill>
              <a:prstDash val="solid"/>
              <a:miter lim="800000"/>
            </a:ln>
            <a:effectLst/>
          </p:spPr>
          <p:txBody>
            <a:bodyPr wrap="square"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 Use of specialist equipment for those at risk</a:t>
              </a:r>
              <a:endParaRPr lang="en-GB" sz="1100" kern="0" dirty="0">
                <a:latin typeface="Calibri" panose="020F0502020204030204"/>
                <a:cs typeface="Arial" panose="020B0604020202020204" pitchFamily="34" charset="0"/>
              </a:endParaRPr>
            </a:p>
          </p:txBody>
        </p:sp>
        <p:sp>
          <p:nvSpPr>
            <p:cNvPr id="22" name="Freeform 21"/>
            <p:cNvSpPr/>
            <p:nvPr/>
          </p:nvSpPr>
          <p:spPr>
            <a:xfrm>
              <a:off x="6962101" y="2458797"/>
              <a:ext cx="2122318" cy="439848"/>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chemeClr val="accent4"/>
            </a:solidFill>
            <a:ln w="12700" cap="flat" cmpd="sng" algn="ctr">
              <a:solidFill>
                <a:srgbClr val="70AD47">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a:latin typeface="Calibri" panose="020F0502020204030204"/>
                  <a:cs typeface="Arial" panose="020B0604020202020204" pitchFamily="34" charset="0"/>
                </a:rPr>
                <a:t> </a:t>
              </a:r>
              <a:r>
                <a:rPr lang="en-US" sz="1100" kern="0" dirty="0" smtClean="0">
                  <a:latin typeface="Calibri" panose="020F0502020204030204"/>
                  <a:cs typeface="Arial" panose="020B0604020202020204" pitchFamily="34" charset="0"/>
                </a:rPr>
                <a:t>Figure 3c</a:t>
              </a:r>
            </a:p>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 Repositioning Chart</a:t>
              </a:r>
              <a:endParaRPr lang="en-US" sz="1100" kern="0" dirty="0">
                <a:latin typeface="Calibri" panose="020F0502020204030204"/>
                <a:cs typeface="Arial" panose="020B0604020202020204" pitchFamily="34" charset="0"/>
              </a:endParaRPr>
            </a:p>
          </p:txBody>
        </p:sp>
        <p:sp>
          <p:nvSpPr>
            <p:cNvPr id="23" name="Freeform 22"/>
            <p:cNvSpPr/>
            <p:nvPr/>
          </p:nvSpPr>
          <p:spPr>
            <a:xfrm>
              <a:off x="6937205" y="5201213"/>
              <a:ext cx="2157412" cy="481012"/>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400" kern="0" dirty="0">
                  <a:solidFill>
                    <a:prstClr val="white"/>
                  </a:solidFill>
                  <a:latin typeface="Calibri" panose="020F0502020204030204"/>
                  <a:cs typeface="Arial" panose="020B0604020202020204" pitchFamily="34" charset="0"/>
                </a:rPr>
                <a:t> </a:t>
              </a:r>
              <a:r>
                <a:rPr lang="en-US" sz="1100" kern="0" dirty="0" smtClean="0">
                  <a:latin typeface="Calibri" panose="020F0502020204030204"/>
                  <a:cs typeface="Arial" panose="020B0604020202020204" pitchFamily="34" charset="0"/>
                </a:rPr>
                <a:t>Monitoring of Pressure Ulcer Safety Cross</a:t>
              </a:r>
              <a:endParaRPr lang="en-US" sz="1100" kern="0" dirty="0">
                <a:latin typeface="Calibri" panose="020F0502020204030204"/>
                <a:cs typeface="Arial" panose="020B0604020202020204" pitchFamily="34" charset="0"/>
              </a:endParaRPr>
            </a:p>
          </p:txBody>
        </p:sp>
        <p:sp>
          <p:nvSpPr>
            <p:cNvPr id="24" name="Freeform 23"/>
            <p:cNvSpPr/>
            <p:nvPr/>
          </p:nvSpPr>
          <p:spPr>
            <a:xfrm>
              <a:off x="6929513" y="3841960"/>
              <a:ext cx="2122318" cy="458193"/>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Figure 3b</a:t>
              </a:r>
            </a:p>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 CPURA Risk Assessment Documentation </a:t>
              </a:r>
              <a:endParaRPr lang="en-US" sz="1100" kern="0" dirty="0">
                <a:latin typeface="Calibri" panose="020F0502020204030204"/>
                <a:cs typeface="Arial" panose="020B0604020202020204" pitchFamily="34" charset="0"/>
              </a:endParaRPr>
            </a:p>
          </p:txBody>
        </p:sp>
        <p:sp>
          <p:nvSpPr>
            <p:cNvPr id="25" name="Freeform 24"/>
            <p:cNvSpPr/>
            <p:nvPr/>
          </p:nvSpPr>
          <p:spPr>
            <a:xfrm>
              <a:off x="6979031" y="1287326"/>
              <a:ext cx="2105389" cy="450643"/>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DN Attending Flash Meeting</a:t>
              </a:r>
              <a:endParaRPr lang="en-US" sz="1100" kern="0" dirty="0">
                <a:latin typeface="Calibri" panose="020F0502020204030204"/>
                <a:cs typeface="Arial" panose="020B0604020202020204" pitchFamily="34" charset="0"/>
              </a:endParaRPr>
            </a:p>
          </p:txBody>
        </p:sp>
        <p:sp>
          <p:nvSpPr>
            <p:cNvPr id="26" name="Freeform 25"/>
            <p:cNvSpPr/>
            <p:nvPr/>
          </p:nvSpPr>
          <p:spPr>
            <a:xfrm>
              <a:off x="6971458" y="4503855"/>
              <a:ext cx="2088907" cy="436326"/>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Program of Education and Training</a:t>
              </a:r>
              <a:endParaRPr lang="en-US" sz="1100" kern="0" dirty="0">
                <a:latin typeface="Calibri" panose="020F0502020204030204"/>
                <a:cs typeface="Arial" panose="020B0604020202020204" pitchFamily="34" charset="0"/>
              </a:endParaRPr>
            </a:p>
          </p:txBody>
        </p:sp>
        <p:sp>
          <p:nvSpPr>
            <p:cNvPr id="27" name="Freeform 26"/>
            <p:cNvSpPr/>
            <p:nvPr/>
          </p:nvSpPr>
          <p:spPr>
            <a:xfrm>
              <a:off x="6941036" y="5796940"/>
              <a:ext cx="2153581" cy="622076"/>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FFC000"/>
            </a:solidFill>
            <a:ln w="12700" cap="flat" cmpd="sng" algn="ctr">
              <a:solidFill>
                <a:srgbClr val="FFC000">
                  <a:shade val="50000"/>
                </a:srgb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100" kern="0" dirty="0" smtClean="0">
                  <a:latin typeface="Calibri" panose="020F0502020204030204"/>
                  <a:cs typeface="Arial" panose="020B0604020202020204" pitchFamily="34" charset="0"/>
                </a:rPr>
                <a:t>Pressure relieving Equipment in stock</a:t>
              </a:r>
              <a:endParaRPr lang="en-US" sz="1100" kern="0" dirty="0">
                <a:latin typeface="Calibri" panose="020F0502020204030204"/>
                <a:cs typeface="Arial" panose="020B0604020202020204" pitchFamily="34" charset="0"/>
              </a:endParaRPr>
            </a:p>
          </p:txBody>
        </p:sp>
        <p:sp>
          <p:nvSpPr>
            <p:cNvPr id="28" name="Freeform 27"/>
            <p:cNvSpPr/>
            <p:nvPr/>
          </p:nvSpPr>
          <p:spPr>
            <a:xfrm>
              <a:off x="2054329" y="3633291"/>
              <a:ext cx="1989138" cy="857250"/>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200" kern="0" dirty="0" smtClean="0">
                  <a:latin typeface="Calibri" panose="020F0502020204030204"/>
                  <a:cs typeface="Arial" panose="020B0604020202020204" pitchFamily="34" charset="0"/>
                </a:rPr>
                <a:t>Knowledgeable, educated staff </a:t>
              </a:r>
              <a:endParaRPr lang="en-US" sz="1200" kern="0" dirty="0">
                <a:latin typeface="Calibri" panose="020F0502020204030204"/>
                <a:cs typeface="Arial" panose="020B0604020202020204" pitchFamily="34" charset="0"/>
              </a:endParaRPr>
            </a:p>
          </p:txBody>
        </p:sp>
        <p:sp>
          <p:nvSpPr>
            <p:cNvPr id="29" name="Freeform 28"/>
            <p:cNvSpPr/>
            <p:nvPr/>
          </p:nvSpPr>
          <p:spPr>
            <a:xfrm>
              <a:off x="2061449" y="2192792"/>
              <a:ext cx="1989138" cy="857250"/>
            </a:xfrm>
            <a:custGeom>
              <a:avLst/>
              <a:gdLst>
                <a:gd name="connsiteX0" fmla="*/ 0 w 1547732"/>
                <a:gd name="connsiteY0" fmla="*/ 89019 h 890192"/>
                <a:gd name="connsiteX1" fmla="*/ 26073 w 1547732"/>
                <a:gd name="connsiteY1" fmla="*/ 26073 h 890192"/>
                <a:gd name="connsiteX2" fmla="*/ 89019 w 1547732"/>
                <a:gd name="connsiteY2" fmla="*/ 0 h 890192"/>
                <a:gd name="connsiteX3" fmla="*/ 1458713 w 1547732"/>
                <a:gd name="connsiteY3" fmla="*/ 0 h 890192"/>
                <a:gd name="connsiteX4" fmla="*/ 1521659 w 1547732"/>
                <a:gd name="connsiteY4" fmla="*/ 26073 h 890192"/>
                <a:gd name="connsiteX5" fmla="*/ 1547732 w 1547732"/>
                <a:gd name="connsiteY5" fmla="*/ 89019 h 890192"/>
                <a:gd name="connsiteX6" fmla="*/ 1547732 w 1547732"/>
                <a:gd name="connsiteY6" fmla="*/ 801173 h 890192"/>
                <a:gd name="connsiteX7" fmla="*/ 1521659 w 1547732"/>
                <a:gd name="connsiteY7" fmla="*/ 864119 h 890192"/>
                <a:gd name="connsiteX8" fmla="*/ 1458713 w 1547732"/>
                <a:gd name="connsiteY8" fmla="*/ 890192 h 890192"/>
                <a:gd name="connsiteX9" fmla="*/ 89019 w 1547732"/>
                <a:gd name="connsiteY9" fmla="*/ 890192 h 890192"/>
                <a:gd name="connsiteX10" fmla="*/ 26073 w 1547732"/>
                <a:gd name="connsiteY10" fmla="*/ 864119 h 890192"/>
                <a:gd name="connsiteX11" fmla="*/ 0 w 1547732"/>
                <a:gd name="connsiteY11" fmla="*/ 801173 h 890192"/>
                <a:gd name="connsiteX12" fmla="*/ 0 w 1547732"/>
                <a:gd name="connsiteY12" fmla="*/ 89019 h 890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7732" h="890192">
                  <a:moveTo>
                    <a:pt x="0" y="89019"/>
                  </a:moveTo>
                  <a:cubicBezTo>
                    <a:pt x="0" y="65410"/>
                    <a:pt x="9379" y="42767"/>
                    <a:pt x="26073" y="26073"/>
                  </a:cubicBezTo>
                  <a:cubicBezTo>
                    <a:pt x="42767" y="9379"/>
                    <a:pt x="65410" y="0"/>
                    <a:pt x="89019" y="0"/>
                  </a:cubicBezTo>
                  <a:lnTo>
                    <a:pt x="1458713" y="0"/>
                  </a:lnTo>
                  <a:cubicBezTo>
                    <a:pt x="1482322" y="0"/>
                    <a:pt x="1504965" y="9379"/>
                    <a:pt x="1521659" y="26073"/>
                  </a:cubicBezTo>
                  <a:cubicBezTo>
                    <a:pt x="1538353" y="42767"/>
                    <a:pt x="1547732" y="65410"/>
                    <a:pt x="1547732" y="89019"/>
                  </a:cubicBezTo>
                  <a:lnTo>
                    <a:pt x="1547732" y="801173"/>
                  </a:lnTo>
                  <a:cubicBezTo>
                    <a:pt x="1547732" y="824782"/>
                    <a:pt x="1538353" y="847425"/>
                    <a:pt x="1521659" y="864119"/>
                  </a:cubicBezTo>
                  <a:cubicBezTo>
                    <a:pt x="1504965" y="880813"/>
                    <a:pt x="1482322" y="890192"/>
                    <a:pt x="1458713" y="890192"/>
                  </a:cubicBezTo>
                  <a:lnTo>
                    <a:pt x="89019" y="890192"/>
                  </a:lnTo>
                  <a:cubicBezTo>
                    <a:pt x="65410" y="890192"/>
                    <a:pt x="42767" y="880813"/>
                    <a:pt x="26073" y="864119"/>
                  </a:cubicBezTo>
                  <a:cubicBezTo>
                    <a:pt x="9379" y="847425"/>
                    <a:pt x="0" y="824782"/>
                    <a:pt x="0" y="801173"/>
                  </a:cubicBezTo>
                  <a:lnTo>
                    <a:pt x="0" y="89019"/>
                  </a:lnTo>
                  <a:close/>
                </a:path>
              </a:pathLst>
            </a:cu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txBody>
            <a:bodyPr lIns="37500" tIns="37500" rIns="37500" bIns="37500" spcCol="1270" anchor="ctr"/>
            <a:lstStyle/>
            <a:p>
              <a:pPr algn="ctr" defTabSz="800032">
                <a:lnSpc>
                  <a:spcPct val="90000"/>
                </a:lnSpc>
                <a:spcAft>
                  <a:spcPct val="35000"/>
                </a:spcAft>
                <a:defRPr/>
              </a:pPr>
              <a:r>
                <a:rPr lang="en-US" sz="1200" kern="0" dirty="0">
                  <a:latin typeface="Calibri" panose="020F0502020204030204"/>
                  <a:cs typeface="Arial" panose="020B0604020202020204" pitchFamily="34" charset="0"/>
                </a:rPr>
                <a:t> </a:t>
              </a:r>
              <a:r>
                <a:rPr lang="en-US" sz="1200" kern="0" dirty="0" smtClean="0">
                  <a:latin typeface="Calibri" panose="020F0502020204030204"/>
                  <a:cs typeface="Arial" panose="020B0604020202020204" pitchFamily="34" charset="0"/>
                </a:rPr>
                <a:t> Clear care planning and recording of care delivery </a:t>
              </a:r>
              <a:endParaRPr lang="en-US" sz="1200" kern="0" dirty="0">
                <a:latin typeface="Calibri" panose="020F0502020204030204"/>
                <a:cs typeface="Arial" panose="020B0604020202020204" pitchFamily="34" charset="0"/>
              </a:endParaRPr>
            </a:p>
          </p:txBody>
        </p:sp>
        <p:sp>
          <p:nvSpPr>
            <p:cNvPr id="30" name="TextBox 29"/>
            <p:cNvSpPr txBox="1"/>
            <p:nvPr/>
          </p:nvSpPr>
          <p:spPr>
            <a:xfrm>
              <a:off x="4157373" y="5965963"/>
              <a:ext cx="2609850" cy="250589"/>
            </a:xfrm>
            <a:prstGeom prst="roundRect">
              <a:avLst/>
            </a:prstGeom>
            <a:solidFill>
              <a:srgbClr val="0391BF"/>
            </a:solidFill>
            <a:ln w="28575" cap="flat" cmpd="sng" algn="ctr">
              <a:solidFill>
                <a:srgbClr val="5B9BD5"/>
              </a:solidFill>
              <a:prstDash val="solid"/>
              <a:miter lim="800000"/>
            </a:ln>
            <a:effectLst/>
          </p:spPr>
          <p:txBody>
            <a:bodyPr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 Data collection and monitoring</a:t>
              </a:r>
              <a:endParaRPr lang="en-GB" sz="1100" kern="0" dirty="0">
                <a:latin typeface="Calibri" panose="020F0502020204030204"/>
                <a:cs typeface="Arial" panose="020B0604020202020204" pitchFamily="34" charset="0"/>
              </a:endParaRPr>
            </a:p>
          </p:txBody>
        </p:sp>
        <p:sp>
          <p:nvSpPr>
            <p:cNvPr id="31" name="TextBox 30"/>
            <p:cNvSpPr txBox="1"/>
            <p:nvPr/>
          </p:nvSpPr>
          <p:spPr>
            <a:xfrm>
              <a:off x="4157373" y="4798612"/>
              <a:ext cx="2609850" cy="250589"/>
            </a:xfrm>
            <a:prstGeom prst="roundRect">
              <a:avLst/>
            </a:prstGeom>
            <a:solidFill>
              <a:srgbClr val="0391BF"/>
            </a:solidFill>
            <a:ln w="28575" cap="flat" cmpd="sng" algn="ctr">
              <a:solidFill>
                <a:srgbClr val="5B9BD5"/>
              </a:solidFill>
              <a:prstDash val="solid"/>
              <a:miter lim="800000"/>
            </a:ln>
            <a:effectLst/>
          </p:spPr>
          <p:txBody>
            <a:bodyPr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Access expertise </a:t>
              </a:r>
              <a:r>
                <a:rPr lang="en-GB" sz="1100" kern="0" dirty="0" err="1" smtClean="0">
                  <a:latin typeface="Calibri" panose="020F0502020204030204"/>
                  <a:cs typeface="Arial" panose="020B0604020202020204" pitchFamily="34" charset="0"/>
                </a:rPr>
                <a:t>eg</a:t>
              </a:r>
              <a:r>
                <a:rPr lang="en-GB" sz="1100" kern="0" dirty="0" smtClean="0">
                  <a:latin typeface="Calibri" panose="020F0502020204030204"/>
                  <a:cs typeface="Arial" panose="020B0604020202020204" pitchFamily="34" charset="0"/>
                </a:rPr>
                <a:t> district nurses</a:t>
              </a:r>
              <a:endParaRPr lang="en-GB" sz="1100" kern="0" dirty="0">
                <a:latin typeface="Calibri" panose="020F0502020204030204"/>
                <a:cs typeface="Arial" panose="020B0604020202020204" pitchFamily="34" charset="0"/>
              </a:endParaRPr>
            </a:p>
          </p:txBody>
        </p:sp>
        <p:sp>
          <p:nvSpPr>
            <p:cNvPr id="32" name="TextBox 31"/>
            <p:cNvSpPr txBox="1"/>
            <p:nvPr/>
          </p:nvSpPr>
          <p:spPr>
            <a:xfrm>
              <a:off x="4152038" y="2414549"/>
              <a:ext cx="2607819" cy="412740"/>
            </a:xfrm>
            <a:prstGeom prst="roundRect">
              <a:avLst/>
            </a:prstGeom>
            <a:solidFill>
              <a:srgbClr val="0391BF"/>
            </a:solidFill>
            <a:ln w="28575" cap="flat" cmpd="sng" algn="ctr">
              <a:solidFill>
                <a:srgbClr val="5B9BD5"/>
              </a:solidFill>
              <a:prstDash val="solid"/>
              <a:miter lim="800000"/>
            </a:ln>
            <a:effectLst/>
          </p:spPr>
          <p:txBody>
            <a:bodyPr wrap="square"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Identification and management  of early signs of pressure damage</a:t>
              </a:r>
              <a:endParaRPr lang="en-GB" sz="1100" kern="0" dirty="0">
                <a:latin typeface="Calibri" panose="020F0502020204030204"/>
                <a:cs typeface="Arial" panose="020B0604020202020204" pitchFamily="34" charset="0"/>
              </a:endParaRPr>
            </a:p>
          </p:txBody>
        </p:sp>
        <p:sp>
          <p:nvSpPr>
            <p:cNvPr id="33" name="TextBox 32"/>
            <p:cNvSpPr txBox="1"/>
            <p:nvPr/>
          </p:nvSpPr>
          <p:spPr>
            <a:xfrm>
              <a:off x="4163751" y="3083077"/>
              <a:ext cx="2598137" cy="234374"/>
            </a:xfrm>
            <a:prstGeom prst="roundRect">
              <a:avLst/>
            </a:prstGeom>
            <a:solidFill>
              <a:srgbClr val="0391BF"/>
            </a:solidFill>
            <a:ln w="28575" cap="flat" cmpd="sng" algn="ctr">
              <a:solidFill>
                <a:srgbClr val="5B9BD5"/>
              </a:solidFill>
              <a:prstDash val="solid"/>
              <a:miter lim="800000"/>
            </a:ln>
            <a:effectLst/>
          </p:spPr>
          <p:txBody>
            <a:bodyPr wrap="square" lIns="91432" tIns="45716" rIns="91432" bIns="45716">
              <a:spAutoFit/>
            </a:bodyPr>
            <a:lstStyle/>
            <a:p>
              <a:pPr algn="ctr" defTabSz="800032">
                <a:lnSpc>
                  <a:spcPct val="90000"/>
                </a:lnSpc>
                <a:spcAft>
                  <a:spcPct val="35000"/>
                </a:spcAft>
                <a:defRPr/>
              </a:pPr>
              <a:r>
                <a:rPr lang="en-US" sz="1100" kern="0" dirty="0">
                  <a:latin typeface="Calibri" panose="020F0502020204030204"/>
                  <a:cs typeface="Arial" panose="020B0604020202020204" pitchFamily="34" charset="0"/>
                </a:rPr>
                <a:t> </a:t>
              </a:r>
              <a:r>
                <a:rPr lang="en-US" sz="1100" kern="0" dirty="0" smtClean="0">
                  <a:latin typeface="Calibri" panose="020F0502020204030204"/>
                  <a:cs typeface="Arial" panose="020B0604020202020204" pitchFamily="34" charset="0"/>
                </a:rPr>
                <a:t> Meaningful activities/maximize </a:t>
              </a:r>
              <a:r>
                <a:rPr lang="en-US" sz="1100" kern="0" dirty="0" err="1" smtClean="0">
                  <a:latin typeface="Calibri" panose="020F0502020204030204"/>
                  <a:cs typeface="Arial" panose="020B0604020202020204" pitchFamily="34" charset="0"/>
                </a:rPr>
                <a:t>mobilisation</a:t>
              </a:r>
              <a:r>
                <a:rPr lang="en-US" sz="1100" kern="0" dirty="0" smtClean="0">
                  <a:latin typeface="Calibri" panose="020F0502020204030204"/>
                  <a:cs typeface="Arial" panose="020B0604020202020204" pitchFamily="34" charset="0"/>
                </a:rPr>
                <a:t> </a:t>
              </a:r>
              <a:endParaRPr lang="en-US" sz="1100" kern="0" dirty="0">
                <a:latin typeface="Calibri" panose="020F0502020204030204"/>
                <a:cs typeface="Arial" panose="020B0604020202020204" pitchFamily="34" charset="0"/>
              </a:endParaRPr>
            </a:p>
          </p:txBody>
        </p:sp>
        <p:sp>
          <p:nvSpPr>
            <p:cNvPr id="34" name="TextBox 33"/>
            <p:cNvSpPr txBox="1"/>
            <p:nvPr/>
          </p:nvSpPr>
          <p:spPr>
            <a:xfrm>
              <a:off x="4150996" y="4161990"/>
              <a:ext cx="2609850" cy="250589"/>
            </a:xfrm>
            <a:prstGeom prst="roundRect">
              <a:avLst/>
            </a:prstGeom>
            <a:solidFill>
              <a:srgbClr val="0391BF"/>
            </a:solidFill>
            <a:ln w="28575" cap="flat" cmpd="sng" algn="ctr">
              <a:solidFill>
                <a:srgbClr val="5B9BD5"/>
              </a:solidFill>
              <a:prstDash val="solid"/>
              <a:miter lim="800000"/>
            </a:ln>
            <a:effectLst/>
          </p:spPr>
          <p:txBody>
            <a:bodyPr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Ongoing education/updates</a:t>
              </a:r>
              <a:endParaRPr lang="en-GB" sz="1100" kern="0" dirty="0">
                <a:latin typeface="Calibri" panose="020F0502020204030204"/>
                <a:cs typeface="Arial" panose="020B0604020202020204" pitchFamily="34" charset="0"/>
              </a:endParaRPr>
            </a:p>
          </p:txBody>
        </p:sp>
        <p:sp>
          <p:nvSpPr>
            <p:cNvPr id="35" name="TextBox 34"/>
            <p:cNvSpPr txBox="1"/>
            <p:nvPr/>
          </p:nvSpPr>
          <p:spPr>
            <a:xfrm>
              <a:off x="4152040" y="1516980"/>
              <a:ext cx="2609850" cy="250589"/>
            </a:xfrm>
            <a:prstGeom prst="roundRect">
              <a:avLst/>
            </a:prstGeom>
            <a:solidFill>
              <a:srgbClr val="0391BF"/>
            </a:solidFill>
            <a:ln w="28575" cap="flat" cmpd="sng" algn="ctr">
              <a:solidFill>
                <a:srgbClr val="5B9BD5"/>
              </a:solidFill>
              <a:prstDash val="solid"/>
              <a:miter lim="800000"/>
            </a:ln>
            <a:effectLst/>
          </p:spPr>
          <p:txBody>
            <a:bodyPr wrap="square" lIns="91432" tIns="45716" rIns="91432" bIns="45716">
              <a:spAutoFit/>
            </a:bodyPr>
            <a:lstStyle/>
            <a:p>
              <a:pPr algn="ctr" defTabSz="914400">
                <a:defRPr/>
              </a:pPr>
              <a:r>
                <a:rPr lang="en-GB" sz="1100" kern="0" dirty="0" smtClean="0">
                  <a:latin typeface="Calibri" panose="020F0502020204030204"/>
                  <a:cs typeface="Arial" panose="020B0604020202020204" pitchFamily="34" charset="0"/>
                </a:rPr>
                <a:t>Communication to residents and families </a:t>
              </a:r>
              <a:endParaRPr lang="en-GB" sz="1100" kern="0" dirty="0">
                <a:latin typeface="Calibri" panose="020F0502020204030204"/>
                <a:cs typeface="Arial" panose="020B0604020202020204" pitchFamily="34" charset="0"/>
              </a:endParaRPr>
            </a:p>
          </p:txBody>
        </p:sp>
      </p:grpSp>
      <p:sp>
        <p:nvSpPr>
          <p:cNvPr id="37" name="TextBox 36"/>
          <p:cNvSpPr txBox="1"/>
          <p:nvPr/>
        </p:nvSpPr>
        <p:spPr>
          <a:xfrm>
            <a:off x="419460" y="4351001"/>
            <a:ext cx="15590722" cy="4154984"/>
          </a:xfrm>
          <a:prstGeom prst="rect">
            <a:avLst/>
          </a:prstGeom>
          <a:noFill/>
        </p:spPr>
        <p:txBody>
          <a:bodyPr wrap="square" rtlCol="0">
            <a:spAutoFit/>
          </a:bodyPr>
          <a:lstStyle/>
          <a:p>
            <a:r>
              <a:rPr lang="en-GB" sz="4000" dirty="0" smtClean="0">
                <a:solidFill>
                  <a:schemeClr val="accent1"/>
                </a:solidFill>
                <a:latin typeface="Arial" panose="020B0604020202020204" pitchFamily="34" charset="0"/>
                <a:cs typeface="Arial" panose="020B0604020202020204" pitchFamily="34" charset="0"/>
              </a:rPr>
              <a:t>Introduction: </a:t>
            </a:r>
          </a:p>
          <a:p>
            <a:r>
              <a:rPr lang="en-GB" sz="3200" dirty="0" smtClean="0">
                <a:solidFill>
                  <a:prstClr val="black"/>
                </a:solidFill>
                <a:latin typeface="Arial" panose="020B0604020202020204" pitchFamily="34" charset="0"/>
                <a:cs typeface="Arial" panose="020B0604020202020204" pitchFamily="34" charset="0"/>
              </a:rPr>
              <a:t>Older </a:t>
            </a:r>
            <a:r>
              <a:rPr lang="en-GB" sz="3200" dirty="0">
                <a:solidFill>
                  <a:prstClr val="black"/>
                </a:solidFill>
                <a:latin typeface="Arial" panose="020B0604020202020204" pitchFamily="34" charset="0"/>
                <a:cs typeface="Arial" panose="020B0604020202020204" pitchFamily="34" charset="0"/>
              </a:rPr>
              <a:t>people living in care homes </a:t>
            </a:r>
            <a:r>
              <a:rPr lang="en-GB" sz="3200" dirty="0" smtClean="0">
                <a:solidFill>
                  <a:prstClr val="black"/>
                </a:solidFill>
                <a:latin typeface="Arial" panose="020B0604020202020204" pitchFamily="34" charset="0"/>
                <a:cs typeface="Arial" panose="020B0604020202020204" pitchFamily="34" charset="0"/>
              </a:rPr>
              <a:t>have </a:t>
            </a:r>
            <a:r>
              <a:rPr lang="en-GB" sz="3200" dirty="0">
                <a:solidFill>
                  <a:prstClr val="black"/>
                </a:solidFill>
                <a:latin typeface="Arial" panose="020B0604020202020204" pitchFamily="34" charset="0"/>
                <a:cs typeface="Arial" panose="020B0604020202020204" pitchFamily="34" charset="0"/>
              </a:rPr>
              <a:t>various conditions and illnesses that can increase their risk of developing </a:t>
            </a:r>
            <a:r>
              <a:rPr lang="en-GB" sz="3200" dirty="0" smtClean="0">
                <a:solidFill>
                  <a:prstClr val="black"/>
                </a:solidFill>
                <a:latin typeface="Arial" panose="020B0604020202020204" pitchFamily="34" charset="0"/>
                <a:cs typeface="Arial" panose="020B0604020202020204" pitchFamily="34" charset="0"/>
              </a:rPr>
              <a:t>pressure </a:t>
            </a:r>
            <a:r>
              <a:rPr lang="en-GB" sz="3200" dirty="0">
                <a:solidFill>
                  <a:prstClr val="black"/>
                </a:solidFill>
                <a:latin typeface="Arial" panose="020B0604020202020204" pitchFamily="34" charset="0"/>
                <a:cs typeface="Arial" panose="020B0604020202020204" pitchFamily="34" charset="0"/>
              </a:rPr>
              <a:t>u</a:t>
            </a:r>
            <a:r>
              <a:rPr lang="en-GB" sz="3200" dirty="0" smtClean="0">
                <a:solidFill>
                  <a:prstClr val="black"/>
                </a:solidFill>
                <a:latin typeface="Arial" panose="020B0604020202020204" pitchFamily="34" charset="0"/>
                <a:cs typeface="Arial" panose="020B0604020202020204" pitchFamily="34" charset="0"/>
              </a:rPr>
              <a:t>lcers</a:t>
            </a:r>
            <a:r>
              <a:rPr lang="en-GB" sz="3200" dirty="0">
                <a:solidFill>
                  <a:prstClr val="black"/>
                </a:solidFill>
                <a:latin typeface="Arial" panose="020B0604020202020204" pitchFamily="34" charset="0"/>
                <a:cs typeface="Arial" panose="020B0604020202020204" pitchFamily="34" charset="0"/>
              </a:rPr>
              <a:t>.  Pressure ulcers are recognised as an unwanted complication of illness, severe physical disability or increasing </a:t>
            </a:r>
            <a:r>
              <a:rPr lang="en-GB" sz="3200" dirty="0" smtClean="0">
                <a:solidFill>
                  <a:prstClr val="black"/>
                </a:solidFill>
                <a:latin typeface="Arial" panose="020B0604020202020204" pitchFamily="34" charset="0"/>
                <a:cs typeface="Arial" panose="020B0604020202020204" pitchFamily="34" charset="0"/>
              </a:rPr>
              <a:t>frailty.</a:t>
            </a:r>
            <a:r>
              <a:rPr lang="en-GB" sz="3200" baseline="50000" dirty="0" smtClean="0">
                <a:solidFill>
                  <a:prstClr val="black"/>
                </a:solidFill>
                <a:latin typeface="Arial" panose="020B0604020202020204" pitchFamily="34" charset="0"/>
                <a:cs typeface="Arial" panose="020B0604020202020204" pitchFamily="34" charset="0"/>
              </a:rPr>
              <a:t>2</a:t>
            </a:r>
            <a:r>
              <a:rPr lang="en-GB" sz="3200" dirty="0" smtClean="0">
                <a:solidFill>
                  <a:prstClr val="black"/>
                </a:solidFill>
                <a:latin typeface="Arial" panose="020B0604020202020204" pitchFamily="34" charset="0"/>
                <a:cs typeface="Arial" panose="020B0604020202020204" pitchFamily="34" charset="0"/>
              </a:rPr>
              <a:t>  </a:t>
            </a:r>
            <a:r>
              <a:rPr lang="en-GB" sz="3200" dirty="0">
                <a:solidFill>
                  <a:prstClr val="black"/>
                </a:solidFill>
                <a:latin typeface="Arial" panose="020B0604020202020204" pitchFamily="34" charset="0"/>
                <a:cs typeface="Arial" panose="020B0604020202020204" pitchFamily="34" charset="0"/>
              </a:rPr>
              <a:t>Pressure ulcer </a:t>
            </a:r>
            <a:r>
              <a:rPr lang="en-GB" sz="3200" dirty="0" smtClean="0">
                <a:solidFill>
                  <a:prstClr val="black"/>
                </a:solidFill>
                <a:latin typeface="Arial" panose="020B0604020202020204" pitchFamily="34" charset="0"/>
                <a:cs typeface="Arial" panose="020B0604020202020204" pitchFamily="34" charset="0"/>
              </a:rPr>
              <a:t>prevention (PUP) </a:t>
            </a:r>
            <a:r>
              <a:rPr lang="en-GB" sz="3200" dirty="0">
                <a:solidFill>
                  <a:prstClr val="black"/>
                </a:solidFill>
                <a:latin typeface="Arial" panose="020B0604020202020204" pitchFamily="34" charset="0"/>
                <a:cs typeface="Arial" panose="020B0604020202020204" pitchFamily="34" charset="0"/>
              </a:rPr>
              <a:t>is a priority work stream for the </a:t>
            </a:r>
            <a:r>
              <a:rPr lang="en-GB" sz="3200" dirty="0" smtClean="0">
                <a:solidFill>
                  <a:prstClr val="black"/>
                </a:solidFill>
                <a:latin typeface="Arial" panose="020B0604020202020204" pitchFamily="34" charset="0"/>
                <a:cs typeface="Arial" panose="020B0604020202020204" pitchFamily="34" charset="0"/>
              </a:rPr>
              <a:t>NHS Greater Glasgow and Clyde (NHSGGC) Care </a:t>
            </a:r>
            <a:r>
              <a:rPr lang="en-GB" sz="3200" dirty="0">
                <a:solidFill>
                  <a:prstClr val="black"/>
                </a:solidFill>
                <a:latin typeface="Arial" panose="020B0604020202020204" pitchFamily="34" charset="0"/>
                <a:cs typeface="Arial" panose="020B0604020202020204" pitchFamily="34" charset="0"/>
              </a:rPr>
              <a:t>Home Collaborative. An increase in pressure ulcers within </a:t>
            </a:r>
            <a:r>
              <a:rPr lang="en-GB" sz="3200" dirty="0" smtClean="0">
                <a:solidFill>
                  <a:prstClr val="black"/>
                </a:solidFill>
                <a:latin typeface="Arial" panose="020B0604020202020204" pitchFamily="34" charset="0"/>
                <a:cs typeface="Arial" panose="020B0604020202020204" pitchFamily="34" charset="0"/>
              </a:rPr>
              <a:t>a </a:t>
            </a:r>
            <a:r>
              <a:rPr lang="en-GB" sz="3200" dirty="0">
                <a:solidFill>
                  <a:prstClr val="black"/>
                </a:solidFill>
                <a:latin typeface="Arial" panose="020B0604020202020204" pitchFamily="34" charset="0"/>
                <a:cs typeface="Arial" panose="020B0604020202020204" pitchFamily="34" charset="0"/>
              </a:rPr>
              <a:t>care home and a local review of records identified an opportunity for </a:t>
            </a:r>
            <a:r>
              <a:rPr lang="en-GB" sz="3200" dirty="0" smtClean="0">
                <a:solidFill>
                  <a:prstClr val="black"/>
                </a:solidFill>
                <a:latin typeface="Arial" panose="020B0604020202020204" pitchFamily="34" charset="0"/>
                <a:cs typeface="Arial" panose="020B0604020202020204" pitchFamily="34" charset="0"/>
              </a:rPr>
              <a:t>improvement.</a:t>
            </a:r>
            <a:endParaRPr lang="en-GB" sz="3200" dirty="0">
              <a:latin typeface="Arial" panose="020B0604020202020204" pitchFamily="34" charset="0"/>
              <a:cs typeface="Arial" panose="020B0604020202020204" pitchFamily="34" charset="0"/>
            </a:endParaRPr>
          </a:p>
        </p:txBody>
      </p:sp>
      <p:sp>
        <p:nvSpPr>
          <p:cNvPr id="38" name="TextBox 37"/>
          <p:cNvSpPr txBox="1"/>
          <p:nvPr/>
        </p:nvSpPr>
        <p:spPr>
          <a:xfrm>
            <a:off x="419460" y="8435299"/>
            <a:ext cx="15300438" cy="2185214"/>
          </a:xfrm>
          <a:prstGeom prst="rect">
            <a:avLst/>
          </a:prstGeom>
          <a:noFill/>
        </p:spPr>
        <p:txBody>
          <a:bodyPr wrap="square" rtlCol="0">
            <a:spAutoFit/>
          </a:bodyPr>
          <a:lstStyle/>
          <a:p>
            <a:r>
              <a:rPr lang="en-GB" sz="4000" dirty="0" smtClean="0">
                <a:solidFill>
                  <a:schemeClr val="accent1"/>
                </a:solidFill>
                <a:latin typeface="Arial" panose="020B0604020202020204" pitchFamily="34" charset="0"/>
                <a:cs typeface="Arial" panose="020B0604020202020204" pitchFamily="34" charset="0"/>
              </a:rPr>
              <a:t>Aim: </a:t>
            </a:r>
          </a:p>
          <a:p>
            <a:r>
              <a:rPr lang="en-GB" sz="3200" b="1" dirty="0" smtClean="0">
                <a:latin typeface="Arial" panose="020B0604020202020204" pitchFamily="34" charset="0"/>
                <a:cs typeface="Arial" panose="020B0604020202020204" pitchFamily="34" charset="0"/>
              </a:rPr>
              <a:t>By July 2023 there </a:t>
            </a:r>
            <a:r>
              <a:rPr lang="en-GB" sz="3200" b="1" dirty="0">
                <a:latin typeface="Arial" panose="020B0604020202020204" pitchFamily="34" charset="0"/>
                <a:cs typeface="Arial" panose="020B0604020202020204" pitchFamily="34" charset="0"/>
              </a:rPr>
              <a:t>will be a 50% increase in the days </a:t>
            </a:r>
            <a:r>
              <a:rPr lang="en-GB" sz="3200" b="1" dirty="0" smtClean="0">
                <a:latin typeface="Arial" panose="020B0604020202020204" pitchFamily="34" charset="0"/>
                <a:cs typeface="Arial" panose="020B0604020202020204" pitchFamily="34" charset="0"/>
              </a:rPr>
              <a:t>between identification </a:t>
            </a:r>
            <a:r>
              <a:rPr lang="en-GB" sz="3200" b="1" dirty="0">
                <a:latin typeface="Arial" panose="020B0604020202020204" pitchFamily="34" charset="0"/>
                <a:cs typeface="Arial" panose="020B0604020202020204" pitchFamily="34" charset="0"/>
              </a:rPr>
              <a:t>of </a:t>
            </a:r>
            <a:r>
              <a:rPr lang="en-GB" sz="3200" b="1" dirty="0" smtClean="0">
                <a:latin typeface="Arial" panose="020B0604020202020204" pitchFamily="34" charset="0"/>
                <a:cs typeface="Arial" panose="020B0604020202020204" pitchFamily="34" charset="0"/>
              </a:rPr>
              <a:t>avoidable Grade </a:t>
            </a:r>
            <a:r>
              <a:rPr lang="en-GB" sz="3200" b="1" dirty="0">
                <a:latin typeface="Arial" panose="020B0604020202020204" pitchFamily="34" charset="0"/>
                <a:cs typeface="Arial" panose="020B0604020202020204" pitchFamily="34" charset="0"/>
              </a:rPr>
              <a:t>2 and above pressure ulcers in line with Health Improvement Scotland Standards for Prevention and Management of Pressure </a:t>
            </a:r>
            <a:r>
              <a:rPr lang="en-GB" sz="3200" b="1" dirty="0" smtClean="0">
                <a:latin typeface="Arial" panose="020B0604020202020204" pitchFamily="34" charset="0"/>
                <a:cs typeface="Arial" panose="020B0604020202020204" pitchFamily="34" charset="0"/>
              </a:rPr>
              <a:t>Ulcers.</a:t>
            </a:r>
            <a:endParaRPr lang="en-GB" sz="3200" b="1" dirty="0">
              <a:latin typeface="Arial" panose="020B0604020202020204" pitchFamily="34" charset="0"/>
              <a:cs typeface="Arial" panose="020B0604020202020204" pitchFamily="34" charset="0"/>
            </a:endParaRPr>
          </a:p>
        </p:txBody>
      </p:sp>
      <p:sp>
        <p:nvSpPr>
          <p:cNvPr id="39" name="Rectangle 38"/>
          <p:cNvSpPr/>
          <p:nvPr/>
        </p:nvSpPr>
        <p:spPr>
          <a:xfrm>
            <a:off x="382095" y="10748956"/>
            <a:ext cx="15337803" cy="2677656"/>
          </a:xfrm>
          <a:prstGeom prst="rect">
            <a:avLst/>
          </a:prstGeom>
        </p:spPr>
        <p:txBody>
          <a:bodyPr wrap="square">
            <a:spAutoFit/>
          </a:bodyPr>
          <a:lstStyle/>
          <a:p>
            <a:r>
              <a:rPr lang="en-GB" sz="4000" dirty="0" smtClean="0">
                <a:solidFill>
                  <a:schemeClr val="accent1"/>
                </a:solidFill>
                <a:latin typeface="Arial" panose="020B0604020202020204" pitchFamily="34" charset="0"/>
                <a:cs typeface="Arial" panose="020B0604020202020204" pitchFamily="34" charset="0"/>
              </a:rPr>
              <a:t>Methods: </a:t>
            </a:r>
          </a:p>
          <a:p>
            <a:r>
              <a:rPr lang="en-GB" sz="3200" dirty="0" smtClean="0">
                <a:solidFill>
                  <a:srgbClr val="000000"/>
                </a:solidFill>
                <a:latin typeface="Arial" panose="020B0604020202020204" pitchFamily="34" charset="0"/>
                <a:ea typeface="Calibri" panose="020F0502020204030204" pitchFamily="34" charset="0"/>
                <a:cs typeface="Arial" panose="020B0604020202020204" pitchFamily="34" charset="0"/>
              </a:rPr>
              <a:t>Using the fish bone analysis tool (Figure 1) staff came together to discuss the challenges and complexities of the increased incidence of pressure ulcers. Being involved in identifying changes that could lead to improvement staff felt listened to and engaged with the process. </a:t>
            </a:r>
            <a:endParaRPr lang="en-GB" sz="3200" dirty="0">
              <a:latin typeface="Arial" panose="020B0604020202020204" pitchFamily="34" charset="0"/>
              <a:cs typeface="Arial" panose="020B0604020202020204" pitchFamily="34" charset="0"/>
            </a:endParaRPr>
          </a:p>
        </p:txBody>
      </p:sp>
      <p:sp>
        <p:nvSpPr>
          <p:cNvPr id="40" name="TextBox 39"/>
          <p:cNvSpPr txBox="1"/>
          <p:nvPr/>
        </p:nvSpPr>
        <p:spPr>
          <a:xfrm>
            <a:off x="567982" y="20020880"/>
            <a:ext cx="4813384" cy="1415772"/>
          </a:xfrm>
          <a:prstGeom prst="rect">
            <a:avLst/>
          </a:prstGeom>
          <a:noFill/>
        </p:spPr>
        <p:txBody>
          <a:bodyPr wrap="square" rtlCol="0">
            <a:spAutoFit/>
          </a:bodyPr>
          <a:lstStyle/>
          <a:p>
            <a:r>
              <a:rPr lang="en-GB" sz="4000" dirty="0">
                <a:solidFill>
                  <a:schemeClr val="accent1"/>
                </a:solidFill>
                <a:latin typeface="Arial "/>
                <a:cs typeface="Arial" panose="020B0604020202020204" pitchFamily="34" charset="0"/>
              </a:rPr>
              <a:t>Process </a:t>
            </a:r>
            <a:r>
              <a:rPr lang="en-GB" sz="4000" dirty="0" smtClean="0">
                <a:solidFill>
                  <a:schemeClr val="accent1"/>
                </a:solidFill>
                <a:latin typeface="Arial "/>
                <a:cs typeface="Arial" panose="020B0604020202020204" pitchFamily="34" charset="0"/>
              </a:rPr>
              <a:t>Changes: </a:t>
            </a:r>
          </a:p>
          <a:p>
            <a:endParaRPr lang="en-GB" sz="4600" dirty="0" smtClean="0">
              <a:solidFill>
                <a:schemeClr val="accent1"/>
              </a:solidFill>
              <a:latin typeface="Arial" panose="020B0604020202020204" pitchFamily="34" charset="0"/>
              <a:cs typeface="Arial" panose="020B0604020202020204" pitchFamily="34" charset="0"/>
            </a:endParaRPr>
          </a:p>
        </p:txBody>
      </p:sp>
      <p:sp>
        <p:nvSpPr>
          <p:cNvPr id="41" name="TextBox 40"/>
          <p:cNvSpPr txBox="1"/>
          <p:nvPr/>
        </p:nvSpPr>
        <p:spPr>
          <a:xfrm>
            <a:off x="567982" y="20859344"/>
            <a:ext cx="15151916" cy="1477328"/>
          </a:xfrm>
          <a:prstGeom prst="rect">
            <a:avLst/>
          </a:prstGeom>
          <a:noFill/>
        </p:spPr>
        <p:txBody>
          <a:bodyPr wrap="square" rtlCol="0">
            <a:spAutoFit/>
          </a:bodyPr>
          <a:lstStyle/>
          <a:p>
            <a:r>
              <a:rPr lang="en-GB" sz="3000" dirty="0" smtClean="0">
                <a:latin typeface="Arial" panose="020B0604020202020204" pitchFamily="34" charset="0"/>
                <a:cs typeface="Arial" panose="020B0604020202020204" pitchFamily="34" charset="0"/>
              </a:rPr>
              <a:t>A driver diagram was developed to </a:t>
            </a:r>
            <a:r>
              <a:rPr lang="en-GB" sz="3000" dirty="0" smtClean="0">
                <a:solidFill>
                  <a:prstClr val="black"/>
                </a:solidFill>
                <a:latin typeface="Arial" panose="020B0604020202020204" pitchFamily="34" charset="0"/>
                <a:cs typeface="Arial" panose="020B0604020202020204" pitchFamily="34" charset="0"/>
              </a:rPr>
              <a:t>help </a:t>
            </a:r>
            <a:r>
              <a:rPr lang="en-GB" sz="3000" dirty="0">
                <a:solidFill>
                  <a:prstClr val="black"/>
                </a:solidFill>
                <a:latin typeface="Arial" panose="020B0604020202020204" pitchFamily="34" charset="0"/>
                <a:cs typeface="Arial" panose="020B0604020202020204" pitchFamily="34" charset="0"/>
              </a:rPr>
              <a:t>the team </a:t>
            </a:r>
            <a:r>
              <a:rPr lang="en-GB" sz="3000" dirty="0" smtClean="0">
                <a:solidFill>
                  <a:prstClr val="black"/>
                </a:solidFill>
                <a:latin typeface="Arial" panose="020B0604020202020204" pitchFamily="34" charset="0"/>
                <a:cs typeface="Arial" panose="020B0604020202020204" pitchFamily="34" charset="0"/>
              </a:rPr>
              <a:t>identify and </a:t>
            </a:r>
            <a:r>
              <a:rPr lang="en-GB" sz="3000" dirty="0">
                <a:solidFill>
                  <a:prstClr val="black"/>
                </a:solidFill>
                <a:latin typeface="Arial" panose="020B0604020202020204" pitchFamily="34" charset="0"/>
                <a:cs typeface="Arial" panose="020B0604020202020204" pitchFamily="34" charset="0"/>
              </a:rPr>
              <a:t>communicate </a:t>
            </a:r>
            <a:r>
              <a:rPr lang="en-GB" sz="3000" dirty="0" smtClean="0">
                <a:solidFill>
                  <a:prstClr val="black"/>
                </a:solidFill>
                <a:latin typeface="Arial" panose="020B0604020202020204" pitchFamily="34" charset="0"/>
                <a:cs typeface="Arial" panose="020B0604020202020204" pitchFamily="34" charset="0"/>
              </a:rPr>
              <a:t>the change </a:t>
            </a:r>
            <a:r>
              <a:rPr lang="en-GB" sz="3000" dirty="0">
                <a:solidFill>
                  <a:prstClr val="black"/>
                </a:solidFill>
                <a:latin typeface="Arial" panose="020B0604020202020204" pitchFamily="34" charset="0"/>
                <a:cs typeface="Arial" panose="020B0604020202020204" pitchFamily="34" charset="0"/>
              </a:rPr>
              <a:t>ideas </a:t>
            </a:r>
            <a:r>
              <a:rPr lang="en-GB" sz="3000" dirty="0" smtClean="0">
                <a:solidFill>
                  <a:prstClr val="black"/>
                </a:solidFill>
                <a:latin typeface="Arial" panose="020B0604020202020204" pitchFamily="34" charset="0"/>
                <a:cs typeface="Arial" panose="020B0604020202020204" pitchFamily="34" charset="0"/>
              </a:rPr>
              <a:t>and how </a:t>
            </a:r>
            <a:r>
              <a:rPr lang="en-GB" sz="3000" dirty="0">
                <a:solidFill>
                  <a:prstClr val="black"/>
                </a:solidFill>
                <a:latin typeface="Arial" panose="020B0604020202020204" pitchFamily="34" charset="0"/>
                <a:cs typeface="Arial" panose="020B0604020202020204" pitchFamily="34" charset="0"/>
              </a:rPr>
              <a:t>the improvement goal </a:t>
            </a:r>
            <a:r>
              <a:rPr lang="en-GB" sz="3000" dirty="0" smtClean="0">
                <a:solidFill>
                  <a:prstClr val="black"/>
                </a:solidFill>
                <a:latin typeface="Arial" panose="020B0604020202020204" pitchFamily="34" charset="0"/>
                <a:cs typeface="Arial" panose="020B0604020202020204" pitchFamily="34" charset="0"/>
              </a:rPr>
              <a:t>could </a:t>
            </a:r>
            <a:r>
              <a:rPr lang="en-GB" sz="3000" dirty="0">
                <a:solidFill>
                  <a:prstClr val="black"/>
                </a:solidFill>
                <a:latin typeface="Arial" panose="020B0604020202020204" pitchFamily="34" charset="0"/>
                <a:cs typeface="Arial" panose="020B0604020202020204" pitchFamily="34" charset="0"/>
              </a:rPr>
              <a:t>be </a:t>
            </a:r>
            <a:r>
              <a:rPr lang="en-GB" sz="3000" dirty="0" smtClean="0">
                <a:solidFill>
                  <a:prstClr val="black"/>
                </a:solidFill>
                <a:latin typeface="Arial" panose="020B0604020202020204" pitchFamily="34" charset="0"/>
                <a:cs typeface="Arial" panose="020B0604020202020204" pitchFamily="34" charset="0"/>
              </a:rPr>
              <a:t>achieved.</a:t>
            </a:r>
            <a:r>
              <a:rPr lang="en-GB" sz="3000" dirty="0" smtClean="0">
                <a:latin typeface="Arial" panose="020B0604020202020204" pitchFamily="34" charset="0"/>
                <a:cs typeface="Arial" panose="020B0604020202020204" pitchFamily="34" charset="0"/>
              </a:rPr>
              <a:t> The project team selected the change ideas in yellow below. </a:t>
            </a:r>
          </a:p>
        </p:txBody>
      </p:sp>
      <p:sp>
        <p:nvSpPr>
          <p:cNvPr id="44" name="TextBox 43"/>
          <p:cNvSpPr txBox="1"/>
          <p:nvPr/>
        </p:nvSpPr>
        <p:spPr>
          <a:xfrm>
            <a:off x="16823251" y="37406207"/>
            <a:ext cx="2978701" cy="707886"/>
          </a:xfrm>
          <a:prstGeom prst="rect">
            <a:avLst/>
          </a:prstGeom>
          <a:noFill/>
        </p:spPr>
        <p:txBody>
          <a:bodyPr wrap="none" rtlCol="0">
            <a:spAutoFit/>
          </a:bodyPr>
          <a:lstStyle/>
          <a:p>
            <a:r>
              <a:rPr lang="en-GB" sz="4000" dirty="0" smtClean="0">
                <a:solidFill>
                  <a:schemeClr val="accent1"/>
                </a:solidFill>
                <a:latin typeface="Arial" panose="020B0604020202020204" pitchFamily="34" charset="0"/>
                <a:cs typeface="Arial" panose="020B0604020202020204" pitchFamily="34" charset="0"/>
              </a:rPr>
              <a:t>Next Steps: </a:t>
            </a:r>
            <a:endParaRPr lang="en-GB" sz="4000" dirty="0">
              <a:solidFill>
                <a:schemeClr val="accent1"/>
              </a:solidFill>
              <a:latin typeface="Arial" panose="020B0604020202020204" pitchFamily="34" charset="0"/>
              <a:cs typeface="Arial" panose="020B0604020202020204" pitchFamily="34" charset="0"/>
            </a:endParaRPr>
          </a:p>
        </p:txBody>
      </p:sp>
      <p:pic>
        <p:nvPicPr>
          <p:cNvPr id="2053" name="Picture 2052"/>
          <p:cNvPicPr>
            <a:picLocks noChangeAspect="1"/>
          </p:cNvPicPr>
          <p:nvPr/>
        </p:nvPicPr>
        <p:blipFill>
          <a:blip r:embed="rId3"/>
          <a:stretch>
            <a:fillRect/>
          </a:stretch>
        </p:blipFill>
        <p:spPr>
          <a:xfrm>
            <a:off x="511416" y="13661401"/>
            <a:ext cx="14133504" cy="5820323"/>
          </a:xfrm>
          <a:prstGeom prst="rect">
            <a:avLst/>
          </a:prstGeom>
        </p:spPr>
      </p:pic>
      <p:sp>
        <p:nvSpPr>
          <p:cNvPr id="2056" name="TextBox 2055"/>
          <p:cNvSpPr txBox="1"/>
          <p:nvPr/>
        </p:nvSpPr>
        <p:spPr>
          <a:xfrm>
            <a:off x="419460" y="13800092"/>
            <a:ext cx="1701107" cy="553998"/>
          </a:xfrm>
          <a:prstGeom prst="rect">
            <a:avLst/>
          </a:prstGeom>
          <a:noFill/>
        </p:spPr>
        <p:txBody>
          <a:bodyPr wrap="none" rtlCol="0">
            <a:spAutoFit/>
          </a:bodyPr>
          <a:lstStyle/>
          <a:p>
            <a:r>
              <a:rPr lang="en-GB" sz="3000" dirty="0" smtClean="0">
                <a:latin typeface="Arial "/>
              </a:rPr>
              <a:t>Figure 1:</a:t>
            </a:r>
            <a:endParaRPr lang="en-GB" sz="3000" dirty="0">
              <a:latin typeface="Arial "/>
            </a:endParaRPr>
          </a:p>
        </p:txBody>
      </p:sp>
      <p:sp>
        <p:nvSpPr>
          <p:cNvPr id="2058" name="TextBox 2057"/>
          <p:cNvSpPr txBox="1"/>
          <p:nvPr/>
        </p:nvSpPr>
        <p:spPr>
          <a:xfrm>
            <a:off x="22892944" y="21779300"/>
            <a:ext cx="1685924" cy="369332"/>
          </a:xfrm>
          <a:prstGeom prst="rect">
            <a:avLst/>
          </a:prstGeom>
          <a:noFill/>
          <a:ln>
            <a:solidFill>
              <a:schemeClr val="bg2">
                <a:lumMod val="90000"/>
              </a:schemeClr>
            </a:solidFill>
          </a:ln>
        </p:spPr>
        <p:txBody>
          <a:bodyPr wrap="square" rtlCol="0">
            <a:spAutoFit/>
          </a:bodyPr>
          <a:lstStyle/>
          <a:p>
            <a:r>
              <a:rPr lang="en-GB" sz="1800" dirty="0" smtClean="0">
                <a:latin typeface="Arial" panose="020B0604020202020204" pitchFamily="34" charset="0"/>
                <a:cs typeface="Arial" panose="020B0604020202020204" pitchFamily="34" charset="0"/>
              </a:rPr>
              <a:t>Education</a:t>
            </a:r>
            <a:endParaRPr lang="en-GB" sz="1800" dirty="0">
              <a:latin typeface="Arial" panose="020B0604020202020204" pitchFamily="34" charset="0"/>
              <a:cs typeface="Arial" panose="020B0604020202020204" pitchFamily="34" charset="0"/>
            </a:endParaRPr>
          </a:p>
        </p:txBody>
      </p:sp>
      <p:sp>
        <p:nvSpPr>
          <p:cNvPr id="2059" name="TextBox 2058"/>
          <p:cNvSpPr txBox="1"/>
          <p:nvPr/>
        </p:nvSpPr>
        <p:spPr>
          <a:xfrm>
            <a:off x="16452704" y="4790334"/>
            <a:ext cx="7270553" cy="707886"/>
          </a:xfrm>
          <a:prstGeom prst="rect">
            <a:avLst/>
          </a:prstGeom>
          <a:noFill/>
        </p:spPr>
        <p:txBody>
          <a:bodyPr wrap="square" rtlCol="0">
            <a:spAutoFit/>
          </a:bodyPr>
          <a:lstStyle/>
          <a:p>
            <a:r>
              <a:rPr lang="en-GB" sz="4000" dirty="0" smtClean="0">
                <a:solidFill>
                  <a:schemeClr val="accent1"/>
                </a:solidFill>
                <a:latin typeface="Arial" panose="020B0604020202020204" pitchFamily="34" charset="0"/>
                <a:cs typeface="Arial" panose="020B0604020202020204" pitchFamily="34" charset="0"/>
              </a:rPr>
              <a:t>Measures:</a:t>
            </a:r>
            <a:endParaRPr lang="en-GB" sz="4000" dirty="0">
              <a:solidFill>
                <a:schemeClr val="accent1"/>
              </a:solidFill>
              <a:latin typeface="Arial" panose="020B0604020202020204" pitchFamily="34" charset="0"/>
              <a:cs typeface="Arial" panose="020B0604020202020204" pitchFamily="34" charset="0"/>
            </a:endParaRPr>
          </a:p>
        </p:txBody>
      </p:sp>
      <p:sp>
        <p:nvSpPr>
          <p:cNvPr id="2060" name="TextBox 2059"/>
          <p:cNvSpPr txBox="1"/>
          <p:nvPr/>
        </p:nvSpPr>
        <p:spPr>
          <a:xfrm>
            <a:off x="16764624" y="38146904"/>
            <a:ext cx="13200567" cy="1077218"/>
          </a:xfrm>
          <a:prstGeom prst="rect">
            <a:avLst/>
          </a:prstGeom>
          <a:noFill/>
        </p:spPr>
        <p:txBody>
          <a:bodyPr wrap="square" rtlCol="0">
            <a:spAutoFit/>
          </a:bodyPr>
          <a:lstStyle/>
          <a:p>
            <a:r>
              <a:rPr lang="en-GB" sz="3200" dirty="0" smtClean="0">
                <a:latin typeface="Arial" panose="020B0604020202020204" pitchFamily="34" charset="0"/>
                <a:cs typeface="Arial" panose="020B0604020202020204" pitchFamily="34" charset="0"/>
              </a:rPr>
              <a:t>Development of Change Package to spread learning to residential care homes within NHSGGC</a:t>
            </a:r>
            <a:endParaRPr lang="en-GB" sz="3200" dirty="0">
              <a:latin typeface="Arial" panose="020B0604020202020204" pitchFamily="34" charset="0"/>
              <a:cs typeface="Arial" panose="020B0604020202020204" pitchFamily="34" charset="0"/>
            </a:endParaRPr>
          </a:p>
        </p:txBody>
      </p:sp>
      <p:sp>
        <p:nvSpPr>
          <p:cNvPr id="6" name="TextBox 5"/>
          <p:cNvSpPr txBox="1"/>
          <p:nvPr/>
        </p:nvSpPr>
        <p:spPr>
          <a:xfrm>
            <a:off x="3652079" y="595316"/>
            <a:ext cx="22494241" cy="1938992"/>
          </a:xfrm>
          <a:prstGeom prst="rect">
            <a:avLst/>
          </a:prstGeom>
          <a:noFill/>
        </p:spPr>
        <p:txBody>
          <a:bodyPr wrap="square" rtlCol="0">
            <a:spAutoFit/>
          </a:bodyPr>
          <a:lstStyle/>
          <a:p>
            <a:pPr algn="ctr"/>
            <a:r>
              <a:rPr lang="en-GB" sz="6000" i="1" dirty="0">
                <a:latin typeface="Arial" panose="020B0604020202020204" pitchFamily="34" charset="0"/>
                <a:cs typeface="Arial" panose="020B0604020202020204" pitchFamily="34" charset="0"/>
              </a:rPr>
              <a:t>Reduction in Pressure Ulcer Incidence in a Glasgow Residential Care Home</a:t>
            </a:r>
            <a:endParaRPr lang="en-GB" sz="6000" dirty="0">
              <a:latin typeface="Arial" panose="020B0604020202020204" pitchFamily="34" charset="0"/>
              <a:cs typeface="Arial" panose="020B0604020202020204" pitchFamily="34" charset="0"/>
            </a:endParaRPr>
          </a:p>
        </p:txBody>
      </p:sp>
      <p:sp>
        <p:nvSpPr>
          <p:cNvPr id="57" name="TextBox 56"/>
          <p:cNvSpPr txBox="1"/>
          <p:nvPr/>
        </p:nvSpPr>
        <p:spPr>
          <a:xfrm>
            <a:off x="279883" y="39276951"/>
            <a:ext cx="29408234" cy="4678204"/>
          </a:xfrm>
          <a:prstGeom prst="rect">
            <a:avLst/>
          </a:prstGeom>
          <a:noFill/>
        </p:spPr>
        <p:txBody>
          <a:bodyPr wrap="square" rtlCol="0">
            <a:spAutoFit/>
          </a:bodyPr>
          <a:lstStyle/>
          <a:p>
            <a:r>
              <a:rPr lang="en-GB" sz="2800" dirty="0" smtClean="0">
                <a:solidFill>
                  <a:schemeClr val="accent1"/>
                </a:solidFill>
                <a:latin typeface="Arial" panose="020B0604020202020204" pitchFamily="34" charset="0"/>
                <a:cs typeface="Arial" panose="020B0604020202020204" pitchFamily="34" charset="0"/>
              </a:rPr>
              <a:t>References: </a:t>
            </a:r>
          </a:p>
          <a:p>
            <a:r>
              <a:rPr lang="en-GB" sz="2400" dirty="0" smtClean="0">
                <a:latin typeface="Arial" panose="020B0604020202020204" pitchFamily="34" charset="0"/>
                <a:cs typeface="Arial" panose="020B0604020202020204" pitchFamily="34" charset="0"/>
              </a:rPr>
              <a:t>1.Healthcare Improvement Scotland, </a:t>
            </a:r>
            <a:r>
              <a:rPr lang="en-GB" sz="2400" dirty="0">
                <a:latin typeface="Arial" panose="020B0604020202020204" pitchFamily="34" charset="0"/>
                <a:cs typeface="Arial" panose="020B0604020202020204" pitchFamily="34" charset="0"/>
              </a:rPr>
              <a:t>Prevention and Management </a:t>
            </a:r>
            <a:r>
              <a:rPr lang="en-GB" sz="2400" dirty="0" smtClean="0">
                <a:latin typeface="Arial" panose="020B0604020202020204" pitchFamily="34" charset="0"/>
                <a:cs typeface="Arial" panose="020B0604020202020204" pitchFamily="34" charset="0"/>
              </a:rPr>
              <a:t>of Pressure </a:t>
            </a:r>
            <a:r>
              <a:rPr lang="en-GB" sz="2400" dirty="0">
                <a:latin typeface="Arial" panose="020B0604020202020204" pitchFamily="34" charset="0"/>
                <a:cs typeface="Arial" panose="020B0604020202020204" pitchFamily="34" charset="0"/>
              </a:rPr>
              <a:t>Ulcers, Standards October 2020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Barry, Maree, Nugent, </a:t>
            </a:r>
            <a:r>
              <a:rPr lang="en-GB" sz="2400" dirty="0" smtClean="0">
                <a:latin typeface="Arial" panose="020B0604020202020204" pitchFamily="34" charset="0"/>
                <a:cs typeface="Arial" panose="020B0604020202020204" pitchFamily="34" charset="0"/>
              </a:rPr>
              <a:t>Linda, Pressure Ulcer Prevention in Frail Older People, </a:t>
            </a:r>
            <a:r>
              <a:rPr lang="en-GB" sz="2400" dirty="0">
                <a:latin typeface="Arial" panose="020B0604020202020204" pitchFamily="34" charset="0"/>
                <a:cs typeface="Arial" panose="020B0604020202020204" pitchFamily="34" charset="0"/>
              </a:rPr>
              <a:t>Nursing </a:t>
            </a:r>
            <a:r>
              <a:rPr lang="en-GB" sz="2400" dirty="0" smtClean="0">
                <a:latin typeface="Arial" panose="020B0604020202020204" pitchFamily="34" charset="0"/>
                <a:cs typeface="Arial" panose="020B0604020202020204" pitchFamily="34" charset="0"/>
              </a:rPr>
              <a:t>Standard, Dec 2015 30</a:t>
            </a:r>
            <a:r>
              <a:rPr lang="en-GB" sz="2400" dirty="0">
                <a:latin typeface="Arial" panose="020B0604020202020204" pitchFamily="34" charset="0"/>
                <a:cs typeface="Arial" panose="020B0604020202020204" pitchFamily="34" charset="0"/>
              </a:rPr>
              <a:t>,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16</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50-60</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doi</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10.7748/ns.30.16.50.s46</a:t>
            </a:r>
          </a:p>
          <a:p>
            <a:endParaRPr lang="en-GB" sz="2800" dirty="0" smtClean="0">
              <a:latin typeface="Arial" panose="020B0604020202020204" pitchFamily="34" charset="0"/>
              <a:cs typeface="Arial" panose="020B0604020202020204" pitchFamily="34" charset="0"/>
            </a:endParaRPr>
          </a:p>
          <a:p>
            <a:r>
              <a:rPr lang="en-GB" sz="2800" dirty="0" smtClean="0">
                <a:solidFill>
                  <a:schemeClr val="accent1"/>
                </a:solidFill>
                <a:latin typeface="Arial" panose="020B0604020202020204" pitchFamily="34" charset="0"/>
                <a:cs typeface="Arial" panose="020B0604020202020204" pitchFamily="34" charset="0"/>
              </a:rPr>
              <a:t>Acknowledgements: </a:t>
            </a:r>
          </a:p>
          <a:p>
            <a:r>
              <a:rPr lang="en-GB" sz="2400" dirty="0" smtClean="0">
                <a:latin typeface="Arial" panose="020B0604020202020204" pitchFamily="34" charset="0"/>
                <a:cs typeface="Arial" panose="020B0604020202020204" pitchFamily="34" charset="0"/>
              </a:rPr>
              <a:t>All staff, seniors and managers at Hawthorn House. The Glasgow City Care Home Nursing Team for providing education </a:t>
            </a:r>
          </a:p>
          <a:p>
            <a:r>
              <a:rPr lang="en-GB" sz="2400" dirty="0" smtClean="0">
                <a:latin typeface="Arial" panose="020B0604020202020204" pitchFamily="34" charset="0"/>
                <a:cs typeface="Arial" panose="020B0604020202020204" pitchFamily="34" charset="0"/>
              </a:rPr>
              <a:t>and training. The Glasgow City HSCP Improvement</a:t>
            </a:r>
            <a:r>
              <a:rPr lang="en-GB" sz="2400" dirty="0">
                <a:latin typeface="Arial" panose="020B0604020202020204" pitchFamily="34" charset="0"/>
                <a:cs typeface="Arial" panose="020B0604020202020204" pitchFamily="34" charset="0"/>
              </a:rPr>
              <a:t>, Development, </a:t>
            </a:r>
            <a:r>
              <a:rPr lang="en-GB" sz="2400" dirty="0" smtClean="0">
                <a:latin typeface="Arial" panose="020B0604020202020204" pitchFamily="34" charset="0"/>
                <a:cs typeface="Arial" panose="020B0604020202020204" pitchFamily="34" charset="0"/>
              </a:rPr>
              <a:t>and Innovation Team for their support and collaboration.</a:t>
            </a:r>
            <a:endParaRPr lang="en-GB" sz="2400" dirty="0">
              <a:latin typeface="Arial" panose="020B0604020202020204" pitchFamily="34" charset="0"/>
              <a:cs typeface="Arial" panose="020B0604020202020204" pitchFamily="34" charset="0"/>
            </a:endParaRPr>
          </a:p>
          <a:p>
            <a:endParaRPr lang="en-GB" sz="4800" dirty="0">
              <a:latin typeface="Arial" panose="020B0604020202020204" pitchFamily="34" charset="0"/>
              <a:cs typeface="Arial" panose="020B0604020202020204" pitchFamily="34" charset="0"/>
            </a:endParaRPr>
          </a:p>
          <a:p>
            <a:endParaRPr lang="en-GB" sz="4600" dirty="0">
              <a:solidFill>
                <a:schemeClr val="accent1"/>
              </a:solidFill>
              <a:latin typeface="Arial" panose="020B0604020202020204" pitchFamily="34" charset="0"/>
              <a:cs typeface="Arial" panose="020B0604020202020204" pitchFamily="34" charset="0"/>
            </a:endParaRPr>
          </a:p>
        </p:txBody>
      </p:sp>
      <p:sp>
        <p:nvSpPr>
          <p:cNvPr id="2054" name="Rectangle 2053"/>
          <p:cNvSpPr/>
          <p:nvPr/>
        </p:nvSpPr>
        <p:spPr>
          <a:xfrm>
            <a:off x="16452704" y="5496836"/>
            <a:ext cx="1701107" cy="553998"/>
          </a:xfrm>
          <a:prstGeom prst="rect">
            <a:avLst/>
          </a:prstGeom>
        </p:spPr>
        <p:txBody>
          <a:bodyPr wrap="none">
            <a:spAutoFit/>
          </a:bodyPr>
          <a:lstStyle/>
          <a:p>
            <a:pPr lvl="0"/>
            <a:r>
              <a:rPr lang="en-GB" sz="3000" dirty="0">
                <a:solidFill>
                  <a:prstClr val="black"/>
                </a:solidFill>
                <a:latin typeface="Arial "/>
              </a:rPr>
              <a:t>Figure 4</a:t>
            </a:r>
            <a:r>
              <a:rPr lang="en-GB" sz="3000" dirty="0" smtClean="0">
                <a:solidFill>
                  <a:prstClr val="black"/>
                </a:solidFill>
                <a:latin typeface="Arial "/>
              </a:rPr>
              <a:t>:</a:t>
            </a:r>
            <a:endParaRPr lang="en-GB" sz="3000" dirty="0">
              <a:solidFill>
                <a:prstClr val="black"/>
              </a:solidFill>
              <a:latin typeface="Arial "/>
            </a:endParaRPr>
          </a:p>
        </p:txBody>
      </p:sp>
      <p:sp>
        <p:nvSpPr>
          <p:cNvPr id="2057" name="Rectangle 2056"/>
          <p:cNvSpPr/>
          <p:nvPr/>
        </p:nvSpPr>
        <p:spPr>
          <a:xfrm>
            <a:off x="16306675" y="15670305"/>
            <a:ext cx="1701107" cy="553998"/>
          </a:xfrm>
          <a:prstGeom prst="rect">
            <a:avLst/>
          </a:prstGeom>
        </p:spPr>
        <p:txBody>
          <a:bodyPr wrap="none">
            <a:spAutoFit/>
          </a:bodyPr>
          <a:lstStyle/>
          <a:p>
            <a:pPr lvl="0"/>
            <a:r>
              <a:rPr lang="en-GB" sz="3000" dirty="0">
                <a:solidFill>
                  <a:prstClr val="black"/>
                </a:solidFill>
                <a:latin typeface="Arial "/>
              </a:rPr>
              <a:t>Figure 5</a:t>
            </a:r>
            <a:r>
              <a:rPr lang="en-GB" sz="3000" dirty="0" smtClean="0">
                <a:solidFill>
                  <a:prstClr val="black"/>
                </a:solidFill>
                <a:latin typeface="Arial "/>
              </a:rPr>
              <a:t>:</a:t>
            </a:r>
            <a:endParaRPr lang="en-GB" sz="3000" dirty="0">
              <a:solidFill>
                <a:prstClr val="black"/>
              </a:solidFill>
              <a:latin typeface="Arial "/>
            </a:endParaRPr>
          </a:p>
        </p:txBody>
      </p:sp>
      <p:sp>
        <p:nvSpPr>
          <p:cNvPr id="2061" name="TextBox 2060"/>
          <p:cNvSpPr txBox="1"/>
          <p:nvPr/>
        </p:nvSpPr>
        <p:spPr>
          <a:xfrm>
            <a:off x="16376881" y="12906627"/>
            <a:ext cx="13285904" cy="2554545"/>
          </a:xfrm>
          <a:prstGeom prst="rect">
            <a:avLst/>
          </a:prstGeom>
          <a:noFill/>
        </p:spPr>
        <p:txBody>
          <a:bodyPr wrap="square" rtlCol="0">
            <a:spAutoFit/>
          </a:bodyPr>
          <a:lstStyle/>
          <a:p>
            <a:pPr marL="285750" indent="-285750" defTabSz="2087958" eaLnBrk="1" fontAlgn="auto" hangingPunct="1">
              <a:spcBef>
                <a:spcPts val="0"/>
              </a:spcBef>
              <a:spcAft>
                <a:spcPts val="0"/>
              </a:spcAft>
              <a:buFont typeface="Arial" panose="020B0604020202020204" pitchFamily="34" charset="0"/>
              <a:buChar char="•"/>
            </a:pPr>
            <a:r>
              <a:rPr lang="en-GB" sz="3200" dirty="0" smtClean="0">
                <a:solidFill>
                  <a:prstClr val="black"/>
                </a:solidFill>
                <a:latin typeface="Arial"/>
              </a:rPr>
              <a:t>Figure 4 demonstrates that initially there was an inconsistent approach to the inclusion of a PUP section within the flash meetings. </a:t>
            </a:r>
            <a:endParaRPr lang="en-GB" sz="3200" dirty="0">
              <a:solidFill>
                <a:prstClr val="black"/>
              </a:solidFill>
              <a:latin typeface="Arial"/>
            </a:endParaRPr>
          </a:p>
          <a:p>
            <a:pPr marL="285750" indent="-285750" defTabSz="2087958" eaLnBrk="1" fontAlgn="auto" hangingPunct="1">
              <a:spcBef>
                <a:spcPts val="0"/>
              </a:spcBef>
              <a:spcAft>
                <a:spcPts val="0"/>
              </a:spcAft>
              <a:buFont typeface="Arial" panose="020B0604020202020204" pitchFamily="34" charset="0"/>
              <a:buChar char="•"/>
            </a:pPr>
            <a:r>
              <a:rPr lang="en-GB" sz="3200" dirty="0" smtClean="0">
                <a:solidFill>
                  <a:prstClr val="black"/>
                </a:solidFill>
                <a:latin typeface="Arial"/>
              </a:rPr>
              <a:t>As staff became familiar with the process, an increase was noted in the number of days each week where PUP was discussed as part of their flash meetings. </a:t>
            </a:r>
            <a:endParaRPr lang="en-GB" sz="3200" dirty="0">
              <a:latin typeface="Arial" panose="020B0604020202020204" pitchFamily="34" charset="0"/>
              <a:cs typeface="Arial" panose="020B0604020202020204" pitchFamily="34" charset="0"/>
            </a:endParaRPr>
          </a:p>
        </p:txBody>
      </p:sp>
      <p:sp>
        <p:nvSpPr>
          <p:cNvPr id="64" name="TextBox 63"/>
          <p:cNvSpPr txBox="1"/>
          <p:nvPr/>
        </p:nvSpPr>
        <p:spPr>
          <a:xfrm>
            <a:off x="16306675" y="24485951"/>
            <a:ext cx="13197268" cy="6494085"/>
          </a:xfrm>
          <a:prstGeom prst="rect">
            <a:avLst/>
          </a:prstGeom>
          <a:noFill/>
        </p:spPr>
        <p:txBody>
          <a:bodyPr wrap="square" rtlCol="0">
            <a:spAutoFit/>
          </a:bodyPr>
          <a:lstStyle/>
          <a:p>
            <a:pPr marL="457200" indent="-457200">
              <a:buFont typeface="Arial" panose="020B0604020202020204" pitchFamily="34" charset="0"/>
              <a:buChar char="•"/>
            </a:pPr>
            <a:r>
              <a:rPr lang="en-GB" sz="3200" dirty="0" smtClean="0">
                <a:latin typeface="Arial" panose="020B0604020202020204" pitchFamily="34" charset="0"/>
                <a:cs typeface="Arial" panose="020B0604020202020204" pitchFamily="34" charset="0"/>
              </a:rPr>
              <a:t>Figure 5 highlights an increase in days between the incidence of pressure ulcers following the introduction of the change ideas.</a:t>
            </a:r>
          </a:p>
          <a:p>
            <a:pPr marL="457200" indent="-457200">
              <a:buFont typeface="Arial" panose="020B0604020202020204" pitchFamily="34" charset="0"/>
              <a:buChar char="•"/>
            </a:pPr>
            <a:r>
              <a:rPr lang="en-GB" sz="3200" dirty="0" smtClean="0">
                <a:latin typeface="Arial" panose="020B0604020202020204" pitchFamily="34" charset="0"/>
                <a:cs typeface="Arial" panose="020B0604020202020204" pitchFamily="34" charset="0"/>
              </a:rPr>
              <a:t>From Nov 2022 through to July 2023 there were no grade 2 and above avoidable pressure ulcers. In the 6 months prior to the project, 9 care home acquired pressure ulcers were recorded, the average number of days between the ulcers was 20.</a:t>
            </a:r>
          </a:p>
          <a:p>
            <a:pPr marL="457200" indent="-457200">
              <a:buFont typeface="Arial" panose="020B0604020202020204" pitchFamily="34" charset="0"/>
              <a:buChar char="•"/>
            </a:pPr>
            <a:r>
              <a:rPr lang="en-GB" sz="3200" dirty="0" smtClean="0">
                <a:latin typeface="Arial" panose="020B0604020202020204" pitchFamily="34" charset="0"/>
                <a:cs typeface="Arial" panose="020B0604020202020204" pitchFamily="34" charset="0"/>
              </a:rPr>
              <a:t>Following testing of the change ideas the home had no grade 2 and above avoidable pressure ulcers for 248 days.</a:t>
            </a:r>
          </a:p>
          <a:p>
            <a:pPr marL="457200" indent="-457200">
              <a:buFont typeface="Arial" panose="020B0604020202020204" pitchFamily="34" charset="0"/>
              <a:buChar char="•"/>
            </a:pPr>
            <a:r>
              <a:rPr lang="en-GB" sz="3200" dirty="0" smtClean="0">
                <a:solidFill>
                  <a:prstClr val="black"/>
                </a:solidFill>
                <a:latin typeface="Arial"/>
              </a:rPr>
              <a:t>Pressure ulcers that did occur </a:t>
            </a:r>
            <a:r>
              <a:rPr lang="en-GB" sz="3200" dirty="0">
                <a:solidFill>
                  <a:prstClr val="black"/>
                </a:solidFill>
                <a:latin typeface="Arial"/>
              </a:rPr>
              <a:t>were recognised </a:t>
            </a:r>
            <a:r>
              <a:rPr lang="en-GB" sz="3200" dirty="0" smtClean="0">
                <a:solidFill>
                  <a:prstClr val="black"/>
                </a:solidFill>
                <a:latin typeface="Arial"/>
              </a:rPr>
              <a:t>early, </a:t>
            </a:r>
            <a:r>
              <a:rPr lang="en-GB" sz="3200" dirty="0">
                <a:solidFill>
                  <a:prstClr val="black"/>
                </a:solidFill>
                <a:latin typeface="Arial"/>
              </a:rPr>
              <a:t>reported immediately and resolved quickly </a:t>
            </a:r>
            <a:endParaRPr lang="en-GB" sz="3200" dirty="0" smtClean="0">
              <a:solidFill>
                <a:prstClr val="black"/>
              </a:solidFill>
              <a:latin typeface="Arial"/>
            </a:endParaRPr>
          </a:p>
          <a:p>
            <a:pPr marL="457200" indent="-457200">
              <a:buFont typeface="Arial" panose="020B0604020202020204" pitchFamily="34" charset="0"/>
              <a:buChar char="•"/>
            </a:pPr>
            <a:endParaRPr lang="en-GB" sz="3200" dirty="0" smtClean="0">
              <a:solidFill>
                <a:prstClr val="black"/>
              </a:solidFill>
              <a:latin typeface="Arial"/>
            </a:endParaRPr>
          </a:p>
          <a:p>
            <a:pPr marL="457200" indent="-457200">
              <a:buFont typeface="Arial" panose="020B0604020202020204" pitchFamily="34" charset="0"/>
              <a:buChar char="•"/>
            </a:pPr>
            <a:endParaRPr lang="en-GB" sz="3200" dirty="0">
              <a:solidFill>
                <a:prstClr val="black"/>
              </a:solidFill>
              <a:latin typeface="Arial"/>
            </a:endParaRPr>
          </a:p>
          <a:p>
            <a:endParaRPr lang="en-GB" sz="3200" dirty="0" smtClean="0">
              <a:latin typeface="Arial" panose="020B0604020202020204" pitchFamily="34" charset="0"/>
              <a:cs typeface="Arial" panose="020B0604020202020204" pitchFamily="34" charset="0"/>
            </a:endParaRPr>
          </a:p>
        </p:txBody>
      </p:sp>
      <p:sp>
        <p:nvSpPr>
          <p:cNvPr id="2062" name="Rectangle 2061"/>
          <p:cNvSpPr/>
          <p:nvPr/>
        </p:nvSpPr>
        <p:spPr>
          <a:xfrm>
            <a:off x="16358396" y="30532686"/>
            <a:ext cx="13038492" cy="4524315"/>
          </a:xfrm>
          <a:prstGeom prst="rect">
            <a:avLst/>
          </a:prstGeom>
        </p:spPr>
        <p:txBody>
          <a:bodyPr wrap="square">
            <a:spAutoFit/>
          </a:bodyPr>
          <a:lstStyle/>
          <a:p>
            <a:pPr marL="457200" indent="-457200">
              <a:buFont typeface="Arial" panose="020B0604020202020204" pitchFamily="34" charset="0"/>
              <a:buChar char="•"/>
            </a:pPr>
            <a:r>
              <a:rPr lang="en-GB" sz="3200" dirty="0" smtClean="0">
                <a:latin typeface="Arial" panose="020B0604020202020204" pitchFamily="34" charset="0"/>
                <a:cs typeface="Arial" panose="020B0604020202020204" pitchFamily="34" charset="0"/>
              </a:rPr>
              <a:t>Feedback </a:t>
            </a:r>
            <a:r>
              <a:rPr lang="en-GB" sz="3200" dirty="0">
                <a:latin typeface="Arial" panose="020B0604020202020204" pitchFamily="34" charset="0"/>
                <a:cs typeface="Arial" panose="020B0604020202020204" pitchFamily="34" charset="0"/>
              </a:rPr>
              <a:t>from </a:t>
            </a:r>
            <a:r>
              <a:rPr lang="en-GB" sz="3200" dirty="0" smtClean="0">
                <a:latin typeface="Arial" panose="020B0604020202020204" pitchFamily="34" charset="0"/>
                <a:cs typeface="Arial" panose="020B0604020202020204" pitchFamily="34" charset="0"/>
              </a:rPr>
              <a:t>District Nurses </a:t>
            </a:r>
            <a:r>
              <a:rPr lang="en-GB" sz="3200" dirty="0">
                <a:latin typeface="Arial" panose="020B0604020202020204" pitchFamily="34" charset="0"/>
                <a:cs typeface="Arial" panose="020B0604020202020204" pitchFamily="34" charset="0"/>
              </a:rPr>
              <a:t>and </a:t>
            </a:r>
            <a:r>
              <a:rPr lang="en-GB" sz="3200" dirty="0" smtClean="0">
                <a:latin typeface="Arial" panose="020B0604020202020204" pitchFamily="34" charset="0"/>
                <a:cs typeface="Arial" panose="020B0604020202020204" pitchFamily="34" charset="0"/>
              </a:rPr>
              <a:t>the Tissue Viability</a:t>
            </a:r>
            <a:r>
              <a:rPr lang="en-GB" sz="3200" dirty="0">
                <a:latin typeface="Arial" panose="020B0604020202020204" pitchFamily="34" charset="0"/>
                <a:cs typeface="Arial" panose="020B0604020202020204" pitchFamily="34" charset="0"/>
              </a:rPr>
              <a:t> </a:t>
            </a:r>
            <a:r>
              <a:rPr lang="en-GB" sz="3200" dirty="0" smtClean="0">
                <a:latin typeface="Arial" panose="020B0604020202020204" pitchFamily="34" charset="0"/>
                <a:cs typeface="Arial" panose="020B0604020202020204" pitchFamily="34" charset="0"/>
              </a:rPr>
              <a:t>Team described an </a:t>
            </a:r>
            <a:r>
              <a:rPr lang="en-GB" sz="3200" dirty="0">
                <a:latin typeface="Arial" panose="020B0604020202020204" pitchFamily="34" charset="0"/>
                <a:cs typeface="Arial" panose="020B0604020202020204" pitchFamily="34" charset="0"/>
              </a:rPr>
              <a:t>improvement in record keeping: accuracy and detail, timely identification, healing rates and a reduction in incidence of pressure ulcers. </a:t>
            </a:r>
          </a:p>
          <a:p>
            <a:pPr marL="457200" indent="-457200">
              <a:buFont typeface="Arial" panose="020B0604020202020204" pitchFamily="34" charset="0"/>
              <a:buChar char="•"/>
            </a:pPr>
            <a:r>
              <a:rPr lang="en-GB" sz="3200" dirty="0" smtClean="0">
                <a:solidFill>
                  <a:prstClr val="black"/>
                </a:solidFill>
                <a:latin typeface="Arial"/>
              </a:rPr>
              <a:t>A senior carer commented at the </a:t>
            </a:r>
            <a:r>
              <a:rPr lang="en-GB" sz="3200" dirty="0">
                <a:solidFill>
                  <a:prstClr val="black"/>
                </a:solidFill>
                <a:latin typeface="Arial"/>
              </a:rPr>
              <a:t>start it felt </a:t>
            </a:r>
            <a:r>
              <a:rPr lang="en-GB" sz="3200" dirty="0" smtClean="0">
                <a:solidFill>
                  <a:prstClr val="black"/>
                </a:solidFill>
                <a:latin typeface="Arial"/>
              </a:rPr>
              <a:t>negative when there was an increased number of pressure ulcers, </a:t>
            </a:r>
            <a:r>
              <a:rPr lang="en-GB" sz="3200" dirty="0">
                <a:solidFill>
                  <a:prstClr val="black"/>
                </a:solidFill>
                <a:latin typeface="Arial"/>
              </a:rPr>
              <a:t>now it feels much more positive as </a:t>
            </a:r>
            <a:r>
              <a:rPr lang="en-GB" sz="3200" dirty="0" smtClean="0">
                <a:solidFill>
                  <a:prstClr val="black"/>
                </a:solidFill>
                <a:latin typeface="Arial"/>
              </a:rPr>
              <a:t>we can see the changes that we have made and the impact they have had. </a:t>
            </a:r>
            <a:endParaRPr lang="en-GB" sz="3200" dirty="0">
              <a:solidFill>
                <a:prstClr val="black"/>
              </a:solidFill>
              <a:latin typeface="Arial"/>
            </a:endParaRPr>
          </a:p>
          <a:p>
            <a:endParaRPr lang="en-GB" sz="3200" dirty="0">
              <a:latin typeface="Arial" panose="020B0604020202020204" pitchFamily="34" charset="0"/>
              <a:cs typeface="Arial" panose="020B0604020202020204" pitchFamily="34" charset="0"/>
            </a:endParaRPr>
          </a:p>
        </p:txBody>
      </p:sp>
      <p:sp>
        <p:nvSpPr>
          <p:cNvPr id="66" name="TextBox 65"/>
          <p:cNvSpPr txBox="1"/>
          <p:nvPr/>
        </p:nvSpPr>
        <p:spPr>
          <a:xfrm>
            <a:off x="16779339" y="29824800"/>
            <a:ext cx="7270553" cy="707886"/>
          </a:xfrm>
          <a:prstGeom prst="rect">
            <a:avLst/>
          </a:prstGeom>
          <a:noFill/>
        </p:spPr>
        <p:txBody>
          <a:bodyPr wrap="square" rtlCol="0">
            <a:spAutoFit/>
          </a:bodyPr>
          <a:lstStyle/>
          <a:p>
            <a:r>
              <a:rPr lang="en-GB" sz="4000" dirty="0" smtClean="0">
                <a:solidFill>
                  <a:schemeClr val="accent1"/>
                </a:solidFill>
                <a:latin typeface="Arial" panose="020B0604020202020204" pitchFamily="34" charset="0"/>
                <a:cs typeface="Arial" panose="020B0604020202020204" pitchFamily="34" charset="0"/>
              </a:rPr>
              <a:t>Staff Feedback:</a:t>
            </a:r>
            <a:endParaRPr lang="en-GB" sz="4000" dirty="0">
              <a:solidFill>
                <a:schemeClr val="accent1"/>
              </a:solidFill>
              <a:latin typeface="Arial" panose="020B0604020202020204" pitchFamily="34" charset="0"/>
              <a:cs typeface="Arial" panose="020B0604020202020204" pitchFamily="34" charset="0"/>
            </a:endParaRPr>
          </a:p>
        </p:txBody>
      </p:sp>
      <p:sp>
        <p:nvSpPr>
          <p:cNvPr id="2064" name="TextBox 2063"/>
          <p:cNvSpPr txBox="1"/>
          <p:nvPr/>
        </p:nvSpPr>
        <p:spPr>
          <a:xfrm>
            <a:off x="665702" y="35097047"/>
            <a:ext cx="13750048" cy="584775"/>
          </a:xfrm>
          <a:prstGeom prst="rect">
            <a:avLst/>
          </a:prstGeom>
          <a:noFill/>
        </p:spPr>
        <p:txBody>
          <a:bodyPr wrap="square" rtlCol="0">
            <a:spAutoFit/>
          </a:bodyPr>
          <a:lstStyle/>
          <a:p>
            <a:pPr marL="514350" indent="-514350">
              <a:buFont typeface="+mj-lt"/>
              <a:buAutoNum type="arabicPeriod"/>
            </a:pPr>
            <a:endParaRPr lang="en-GB" sz="3200" dirty="0">
              <a:latin typeface="Arial "/>
            </a:endParaRPr>
          </a:p>
        </p:txBody>
      </p:sp>
      <p:pic>
        <p:nvPicPr>
          <p:cNvPr id="2048" name="Picture 2047"/>
          <p:cNvPicPr>
            <a:picLocks noChangeAspect="1"/>
          </p:cNvPicPr>
          <p:nvPr/>
        </p:nvPicPr>
        <p:blipFill>
          <a:blip r:embed="rId4"/>
          <a:stretch>
            <a:fillRect/>
          </a:stretch>
        </p:blipFill>
        <p:spPr>
          <a:xfrm>
            <a:off x="713947" y="33213124"/>
            <a:ext cx="3176179" cy="44844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50" name="Picture 2049"/>
          <p:cNvPicPr>
            <a:picLocks noChangeAspect="1"/>
          </p:cNvPicPr>
          <p:nvPr/>
        </p:nvPicPr>
        <p:blipFill>
          <a:blip r:embed="rId5"/>
          <a:stretch>
            <a:fillRect/>
          </a:stretch>
        </p:blipFill>
        <p:spPr>
          <a:xfrm>
            <a:off x="10124238" y="33038746"/>
            <a:ext cx="2984044" cy="4938008"/>
          </a:xfrm>
          <a:prstGeom prst="rect">
            <a:avLst/>
          </a:prstGeom>
        </p:spPr>
      </p:pic>
      <p:pic>
        <p:nvPicPr>
          <p:cNvPr id="2063" name="Picture 2062"/>
          <p:cNvPicPr>
            <a:picLocks noChangeAspect="1"/>
          </p:cNvPicPr>
          <p:nvPr/>
        </p:nvPicPr>
        <p:blipFill>
          <a:blip r:embed="rId6"/>
          <a:stretch>
            <a:fillRect/>
          </a:stretch>
        </p:blipFill>
        <p:spPr>
          <a:xfrm>
            <a:off x="4487221" y="31868955"/>
            <a:ext cx="5076654" cy="2805736"/>
          </a:xfrm>
          <a:prstGeom prst="rect">
            <a:avLst/>
          </a:prstGeom>
        </p:spPr>
      </p:pic>
      <p:pic>
        <p:nvPicPr>
          <p:cNvPr id="2065" name="Picture 2064"/>
          <p:cNvPicPr>
            <a:picLocks noChangeAspect="1"/>
          </p:cNvPicPr>
          <p:nvPr/>
        </p:nvPicPr>
        <p:blipFill>
          <a:blip r:embed="rId7"/>
          <a:stretch>
            <a:fillRect/>
          </a:stretch>
        </p:blipFill>
        <p:spPr>
          <a:xfrm>
            <a:off x="4487221" y="35253363"/>
            <a:ext cx="5004202" cy="3250080"/>
          </a:xfrm>
          <a:prstGeom prst="rect">
            <a:avLst/>
          </a:prstGeom>
        </p:spPr>
      </p:pic>
      <p:sp>
        <p:nvSpPr>
          <p:cNvPr id="65" name="TextBox 64"/>
          <p:cNvSpPr txBox="1"/>
          <p:nvPr/>
        </p:nvSpPr>
        <p:spPr>
          <a:xfrm>
            <a:off x="419583" y="31050979"/>
            <a:ext cx="11545148" cy="553998"/>
          </a:xfrm>
          <a:prstGeom prst="rect">
            <a:avLst/>
          </a:prstGeom>
          <a:noFill/>
        </p:spPr>
        <p:txBody>
          <a:bodyPr wrap="none" rtlCol="0">
            <a:spAutoFit/>
          </a:bodyPr>
          <a:lstStyle/>
          <a:p>
            <a:r>
              <a:rPr lang="en-GB" sz="3000" dirty="0" smtClean="0">
                <a:latin typeface="Arial "/>
              </a:rPr>
              <a:t>Examples </a:t>
            </a:r>
            <a:r>
              <a:rPr lang="en-GB" sz="3000" dirty="0">
                <a:latin typeface="Arial "/>
              </a:rPr>
              <a:t>of documentation developed to </a:t>
            </a:r>
            <a:r>
              <a:rPr lang="en-GB" sz="3000" dirty="0" smtClean="0">
                <a:latin typeface="Arial "/>
              </a:rPr>
              <a:t>support improvements:</a:t>
            </a:r>
            <a:endParaRPr lang="en-GB" sz="3000" dirty="0">
              <a:latin typeface="Arial "/>
            </a:endParaRPr>
          </a:p>
        </p:txBody>
      </p:sp>
      <p:sp>
        <p:nvSpPr>
          <p:cNvPr id="2066" name="TextBox 2065"/>
          <p:cNvSpPr txBox="1"/>
          <p:nvPr/>
        </p:nvSpPr>
        <p:spPr>
          <a:xfrm>
            <a:off x="16811080" y="34695740"/>
            <a:ext cx="13107656" cy="2677656"/>
          </a:xfrm>
          <a:prstGeom prst="rect">
            <a:avLst/>
          </a:prstGeom>
          <a:noFill/>
        </p:spPr>
        <p:txBody>
          <a:bodyPr wrap="square" rtlCol="0">
            <a:spAutoFit/>
          </a:bodyPr>
          <a:lstStyle/>
          <a:p>
            <a:pPr lvl="0"/>
            <a:r>
              <a:rPr lang="en-GB" sz="4000" dirty="0" smtClean="0">
                <a:solidFill>
                  <a:srgbClr val="5B9BD5"/>
                </a:solidFill>
                <a:latin typeface="Arial" panose="020B0604020202020204" pitchFamily="34" charset="0"/>
                <a:cs typeface="Arial" panose="020B0604020202020204" pitchFamily="34" charset="0"/>
              </a:rPr>
              <a:t>Conclusion:</a:t>
            </a:r>
          </a:p>
          <a:p>
            <a:pPr lvl="0"/>
            <a:r>
              <a:rPr lang="en-GB" sz="3200" dirty="0" smtClean="0">
                <a:latin typeface="Arial" panose="020B0604020202020204" pitchFamily="34" charset="0"/>
                <a:ea typeface="Calibri" panose="020F0502020204030204" pitchFamily="34" charset="0"/>
                <a:cs typeface="Arial" panose="020B0604020202020204" pitchFamily="34" charset="0"/>
              </a:rPr>
              <a:t>Improving communication, an </a:t>
            </a:r>
            <a:r>
              <a:rPr lang="en-GB" sz="3200" dirty="0">
                <a:latin typeface="Arial" panose="020B0604020202020204" pitchFamily="34" charset="0"/>
                <a:ea typeface="Calibri" panose="020F0502020204030204" pitchFamily="34" charset="0"/>
                <a:cs typeface="Arial" panose="020B0604020202020204" pitchFamily="34" charset="0"/>
              </a:rPr>
              <a:t>evidenced based standardised </a:t>
            </a:r>
            <a:r>
              <a:rPr lang="en-GB" sz="3200" dirty="0" smtClean="0">
                <a:latin typeface="Arial" panose="020B0604020202020204" pitchFamily="34" charset="0"/>
                <a:ea typeface="Calibri" panose="020F0502020204030204" pitchFamily="34" charset="0"/>
                <a:cs typeface="Arial" panose="020B0604020202020204" pitchFamily="34" charset="0"/>
              </a:rPr>
              <a:t>approach, a </a:t>
            </a:r>
            <a:r>
              <a:rPr lang="en-GB" sz="3200" dirty="0">
                <a:latin typeface="Arial" panose="020B0604020202020204" pitchFamily="34" charset="0"/>
                <a:ea typeface="Calibri" panose="020F0502020204030204" pitchFamily="34" charset="0"/>
                <a:cs typeface="Arial" panose="020B0604020202020204" pitchFamily="34" charset="0"/>
              </a:rPr>
              <a:t>clear </a:t>
            </a:r>
            <a:r>
              <a:rPr lang="en-GB" sz="3200" dirty="0" smtClean="0">
                <a:latin typeface="Arial" panose="020B0604020202020204" pitchFamily="34" charset="0"/>
                <a:ea typeface="Calibri" panose="020F0502020204030204" pitchFamily="34" charset="0"/>
                <a:cs typeface="Arial" panose="020B0604020202020204" pitchFamily="34" charset="0"/>
              </a:rPr>
              <a:t>process for escalation </a:t>
            </a:r>
            <a:r>
              <a:rPr lang="en-GB" sz="3200" dirty="0">
                <a:latin typeface="Arial" panose="020B0604020202020204" pitchFamily="34" charset="0"/>
                <a:ea typeface="Calibri" panose="020F0502020204030204" pitchFamily="34" charset="0"/>
                <a:cs typeface="Arial" panose="020B0604020202020204" pitchFamily="34" charset="0"/>
              </a:rPr>
              <a:t>and </a:t>
            </a:r>
            <a:r>
              <a:rPr lang="en-GB" sz="3200" dirty="0" smtClean="0">
                <a:latin typeface="Arial" panose="020B0604020202020204" pitchFamily="34" charset="0"/>
                <a:ea typeface="Calibri" panose="020F0502020204030204" pitchFamily="34" charset="0"/>
                <a:cs typeface="Arial" panose="020B0604020202020204" pitchFamily="34" charset="0"/>
              </a:rPr>
              <a:t>availability of pressure </a:t>
            </a:r>
            <a:r>
              <a:rPr lang="en-GB" sz="3200" dirty="0">
                <a:latin typeface="Arial" panose="020B0604020202020204" pitchFamily="34" charset="0"/>
                <a:ea typeface="Calibri" panose="020F0502020204030204" pitchFamily="34" charset="0"/>
                <a:cs typeface="Arial" panose="020B0604020202020204" pitchFamily="34" charset="0"/>
              </a:rPr>
              <a:t>relieving equipment </a:t>
            </a:r>
            <a:r>
              <a:rPr lang="en-GB" sz="3200" dirty="0" smtClean="0">
                <a:latin typeface="Arial" panose="020B0604020202020204" pitchFamily="34" charset="0"/>
                <a:ea typeface="Calibri" panose="020F0502020204030204" pitchFamily="34" charset="0"/>
                <a:cs typeface="Arial" panose="020B0604020202020204" pitchFamily="34" charset="0"/>
              </a:rPr>
              <a:t>has resulted in an increase in days between pressure </a:t>
            </a:r>
            <a:r>
              <a:rPr lang="en-GB" sz="3200" dirty="0">
                <a:latin typeface="Arial" panose="020B0604020202020204" pitchFamily="34" charset="0"/>
                <a:ea typeface="Calibri" panose="020F0502020204030204" pitchFamily="34" charset="0"/>
                <a:cs typeface="Arial" panose="020B0604020202020204" pitchFamily="34" charset="0"/>
              </a:rPr>
              <a:t>ulcer </a:t>
            </a:r>
            <a:r>
              <a:rPr lang="en-GB" sz="3200" dirty="0" smtClean="0">
                <a:latin typeface="Arial" panose="020B0604020202020204" pitchFamily="34" charset="0"/>
                <a:ea typeface="Calibri" panose="020F0502020204030204" pitchFamily="34" charset="0"/>
                <a:cs typeface="Arial" panose="020B0604020202020204" pitchFamily="34" charset="0"/>
              </a:rPr>
              <a:t>incidence.</a:t>
            </a:r>
            <a:endParaRPr lang="en-GB" sz="3200" dirty="0">
              <a:solidFill>
                <a:srgbClr val="5B9BD5"/>
              </a:solidFill>
              <a:latin typeface="Arial" panose="020B0604020202020204" pitchFamily="34" charset="0"/>
              <a:cs typeface="Arial" panose="020B0604020202020204" pitchFamily="34" charset="0"/>
            </a:endParaRPr>
          </a:p>
        </p:txBody>
      </p:sp>
      <p:pic>
        <p:nvPicPr>
          <p:cNvPr id="69" name="Picture 68"/>
          <p:cNvPicPr>
            <a:picLocks noChangeAspect="1"/>
          </p:cNvPicPr>
          <p:nvPr/>
        </p:nvPicPr>
        <p:blipFill>
          <a:blip r:embed="rId8"/>
          <a:stretch>
            <a:fillRect/>
          </a:stretch>
        </p:blipFill>
        <p:spPr>
          <a:xfrm>
            <a:off x="16362049" y="16343760"/>
            <a:ext cx="12333161" cy="7613660"/>
          </a:xfrm>
          <a:prstGeom prst="rect">
            <a:avLst/>
          </a:prstGeom>
        </p:spPr>
      </p:pic>
      <p:sp>
        <p:nvSpPr>
          <p:cNvPr id="70" name="TextBox 69"/>
          <p:cNvSpPr txBox="1"/>
          <p:nvPr/>
        </p:nvSpPr>
        <p:spPr>
          <a:xfrm>
            <a:off x="22528629" y="21130390"/>
            <a:ext cx="1685924" cy="369332"/>
          </a:xfrm>
          <a:prstGeom prst="rect">
            <a:avLst/>
          </a:prstGeom>
          <a:noFill/>
          <a:ln>
            <a:solidFill>
              <a:schemeClr val="bg2">
                <a:lumMod val="90000"/>
              </a:schemeClr>
            </a:solidFill>
          </a:ln>
        </p:spPr>
        <p:txBody>
          <a:bodyPr wrap="square" rtlCol="0">
            <a:spAutoFit/>
          </a:bodyPr>
          <a:lstStyle/>
          <a:p>
            <a:r>
              <a:rPr lang="en-GB" sz="1800" dirty="0" smtClean="0">
                <a:latin typeface="Arial" panose="020B0604020202020204" pitchFamily="34" charset="0"/>
                <a:cs typeface="Arial" panose="020B0604020202020204" pitchFamily="34" charset="0"/>
              </a:rPr>
              <a:t>Education</a:t>
            </a:r>
            <a:endParaRPr lang="en-GB" sz="1800" dirty="0">
              <a:latin typeface="Arial" panose="020B0604020202020204" pitchFamily="34" charset="0"/>
              <a:cs typeface="Arial" panose="020B0604020202020204" pitchFamily="34" charset="0"/>
            </a:endParaRPr>
          </a:p>
        </p:txBody>
      </p:sp>
      <p:sp>
        <p:nvSpPr>
          <p:cNvPr id="71" name="TextBox 70"/>
          <p:cNvSpPr txBox="1"/>
          <p:nvPr/>
        </p:nvSpPr>
        <p:spPr>
          <a:xfrm>
            <a:off x="511416" y="22750742"/>
            <a:ext cx="1701107" cy="553998"/>
          </a:xfrm>
          <a:prstGeom prst="rect">
            <a:avLst/>
          </a:prstGeom>
          <a:noFill/>
        </p:spPr>
        <p:txBody>
          <a:bodyPr wrap="none" rtlCol="0">
            <a:spAutoFit/>
          </a:bodyPr>
          <a:lstStyle/>
          <a:p>
            <a:r>
              <a:rPr lang="en-GB" sz="3000" dirty="0" smtClean="0">
                <a:latin typeface="Arial "/>
              </a:rPr>
              <a:t>Figure 2:</a:t>
            </a:r>
            <a:endParaRPr lang="en-GB" sz="3000" dirty="0">
              <a:latin typeface="Arial "/>
            </a:endParaRPr>
          </a:p>
        </p:txBody>
      </p:sp>
      <p:pic>
        <p:nvPicPr>
          <p:cNvPr id="4" name="Picture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782436" y="410037"/>
            <a:ext cx="2101726" cy="1513488"/>
          </a:xfrm>
          <a:prstGeom prst="rect">
            <a:avLst/>
          </a:prstGeom>
        </p:spPr>
      </p:pic>
      <p:sp>
        <p:nvSpPr>
          <p:cNvPr id="72" name="TextBox 71"/>
          <p:cNvSpPr txBox="1"/>
          <p:nvPr/>
        </p:nvSpPr>
        <p:spPr>
          <a:xfrm>
            <a:off x="616024" y="32877278"/>
            <a:ext cx="875561" cy="276999"/>
          </a:xfrm>
          <a:prstGeom prst="rect">
            <a:avLst/>
          </a:prstGeom>
          <a:noFill/>
        </p:spPr>
        <p:txBody>
          <a:bodyPr wrap="none" rtlCol="0">
            <a:spAutoFit/>
          </a:bodyPr>
          <a:lstStyle/>
          <a:p>
            <a:r>
              <a:rPr lang="en-GB" sz="1200" dirty="0" smtClean="0">
                <a:latin typeface="Arial "/>
              </a:rPr>
              <a:t>Figure 3a:</a:t>
            </a:r>
            <a:endParaRPr lang="en-GB" sz="1200" dirty="0">
              <a:latin typeface="Arial "/>
            </a:endParaRPr>
          </a:p>
        </p:txBody>
      </p:sp>
      <p:sp>
        <p:nvSpPr>
          <p:cNvPr id="73" name="TextBox 72"/>
          <p:cNvSpPr txBox="1"/>
          <p:nvPr/>
        </p:nvSpPr>
        <p:spPr>
          <a:xfrm>
            <a:off x="4533229" y="34997603"/>
            <a:ext cx="867545" cy="276999"/>
          </a:xfrm>
          <a:prstGeom prst="rect">
            <a:avLst/>
          </a:prstGeom>
          <a:noFill/>
        </p:spPr>
        <p:txBody>
          <a:bodyPr wrap="none" rtlCol="0">
            <a:spAutoFit/>
          </a:bodyPr>
          <a:lstStyle/>
          <a:p>
            <a:r>
              <a:rPr lang="en-GB" sz="1200" dirty="0" smtClean="0">
                <a:latin typeface="Arial "/>
              </a:rPr>
              <a:t>Figure 3c:</a:t>
            </a:r>
            <a:endParaRPr lang="en-GB" sz="1200" dirty="0">
              <a:latin typeface="Arial "/>
            </a:endParaRPr>
          </a:p>
        </p:txBody>
      </p:sp>
      <p:sp>
        <p:nvSpPr>
          <p:cNvPr id="74" name="TextBox 73"/>
          <p:cNvSpPr txBox="1"/>
          <p:nvPr/>
        </p:nvSpPr>
        <p:spPr>
          <a:xfrm>
            <a:off x="4458716" y="31671693"/>
            <a:ext cx="875561" cy="276999"/>
          </a:xfrm>
          <a:prstGeom prst="rect">
            <a:avLst/>
          </a:prstGeom>
          <a:noFill/>
        </p:spPr>
        <p:txBody>
          <a:bodyPr wrap="none" rtlCol="0">
            <a:spAutoFit/>
          </a:bodyPr>
          <a:lstStyle/>
          <a:p>
            <a:r>
              <a:rPr lang="en-GB" sz="1200" dirty="0" smtClean="0">
                <a:latin typeface="Arial "/>
              </a:rPr>
              <a:t>Figure 3b:</a:t>
            </a:r>
            <a:endParaRPr lang="en-GB" sz="1200" dirty="0">
              <a:latin typeface="Arial "/>
            </a:endParaRPr>
          </a:p>
        </p:txBody>
      </p:sp>
      <p:sp>
        <p:nvSpPr>
          <p:cNvPr id="75" name="TextBox 74"/>
          <p:cNvSpPr txBox="1"/>
          <p:nvPr/>
        </p:nvSpPr>
        <p:spPr>
          <a:xfrm>
            <a:off x="10146852" y="32769408"/>
            <a:ext cx="875561" cy="276999"/>
          </a:xfrm>
          <a:prstGeom prst="rect">
            <a:avLst/>
          </a:prstGeom>
          <a:noFill/>
        </p:spPr>
        <p:txBody>
          <a:bodyPr wrap="none" rtlCol="0">
            <a:spAutoFit/>
          </a:bodyPr>
          <a:lstStyle/>
          <a:p>
            <a:r>
              <a:rPr lang="en-GB" sz="1200" dirty="0" smtClean="0">
                <a:latin typeface="Arial "/>
              </a:rPr>
              <a:t>Figure 3d:</a:t>
            </a:r>
            <a:endParaRPr lang="en-GB" sz="1200" dirty="0">
              <a:latin typeface="Arial "/>
            </a:endParaRPr>
          </a:p>
        </p:txBody>
      </p:sp>
      <p:pic>
        <p:nvPicPr>
          <p:cNvPr id="76" name="Picture 75"/>
          <p:cNvPicPr>
            <a:picLocks noChangeAspect="1"/>
          </p:cNvPicPr>
          <p:nvPr/>
        </p:nvPicPr>
        <p:blipFill>
          <a:blip r:embed="rId10"/>
          <a:stretch>
            <a:fillRect/>
          </a:stretch>
        </p:blipFill>
        <p:spPr>
          <a:xfrm>
            <a:off x="16452704" y="6249737"/>
            <a:ext cx="12734098" cy="6350577"/>
          </a:xfrm>
          <a:prstGeom prst="rect">
            <a:avLst/>
          </a:prstGeom>
        </p:spPr>
      </p:pic>
      <p:sp>
        <p:nvSpPr>
          <p:cNvPr id="3" name="Rectangle 2"/>
          <p:cNvSpPr/>
          <p:nvPr/>
        </p:nvSpPr>
        <p:spPr>
          <a:xfrm>
            <a:off x="19365143" y="40496157"/>
            <a:ext cx="6543779" cy="523220"/>
          </a:xfrm>
          <a:prstGeom prst="rect">
            <a:avLst/>
          </a:prstGeom>
        </p:spPr>
        <p:txBody>
          <a:bodyPr wrap="none">
            <a:spAutoFit/>
          </a:bodyPr>
          <a:lstStyle/>
          <a:p>
            <a:r>
              <a:rPr lang="en-GB" sz="2800" dirty="0">
                <a:solidFill>
                  <a:schemeClr val="accent1"/>
                </a:solidFill>
                <a:latin typeface="Arial" panose="020B0604020202020204" pitchFamily="34" charset="0"/>
                <a:cs typeface="Arial" panose="020B0604020202020204" pitchFamily="34" charset="0"/>
              </a:rPr>
              <a:t> </a:t>
            </a:r>
            <a:r>
              <a:rPr lang="en-GB" sz="2800" dirty="0" smtClean="0">
                <a:solidFill>
                  <a:schemeClr val="accent1"/>
                </a:solidFill>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caroline.elsegood@ggc.scot.nhs.uk</a:t>
            </a:r>
            <a:endParaRPr lang="en-GB" sz="2400" dirty="0">
              <a:latin typeface="Arial" panose="020B0604020202020204" pitchFamily="34" charset="0"/>
              <a:cs typeface="Arial" panose="020B0604020202020204" pitchFamily="34" charset="0"/>
            </a:endParaRPr>
          </a:p>
        </p:txBody>
      </p:sp>
      <p:sp>
        <p:nvSpPr>
          <p:cNvPr id="77" name="TextBox 76">
            <a:extLst/>
          </p:cNvPr>
          <p:cNvSpPr txBox="1"/>
          <p:nvPr/>
        </p:nvSpPr>
        <p:spPr>
          <a:xfrm>
            <a:off x="20087980" y="39666828"/>
            <a:ext cx="8877300" cy="98527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a:spAutoFit/>
          </a:bodyPr>
          <a:lstStyle/>
          <a:p>
            <a:pPr algn="r" eaLnBrk="1" hangingPunct="1">
              <a:lnSpc>
                <a:spcPct val="107000"/>
              </a:lnSpc>
              <a:spcAft>
                <a:spcPts val="800"/>
              </a:spcAft>
              <a:defRPr/>
            </a:pPr>
            <a:r>
              <a:rPr lang="en-GB" altLang="en-US" sz="2400" b="1" dirty="0" smtClean="0">
                <a:latin typeface="Arial" panose="020B0604020202020204" pitchFamily="34" charset="0"/>
                <a:cs typeface="Arial" panose="020B0604020202020204" pitchFamily="34" charset="0"/>
              </a:rPr>
              <a:t>Caroline Elsegood</a:t>
            </a:r>
          </a:p>
          <a:p>
            <a:pPr algn="r" eaLnBrk="1" hangingPunct="1">
              <a:lnSpc>
                <a:spcPct val="107000"/>
              </a:lnSpc>
              <a:spcAft>
                <a:spcPts val="800"/>
              </a:spcAft>
              <a:defRPr/>
            </a:pPr>
            <a:r>
              <a:rPr lang="en-GB" altLang="en-US" sz="2400" dirty="0" smtClean="0">
                <a:latin typeface="Arial" panose="020B0604020202020204" pitchFamily="34" charset="0"/>
                <a:cs typeface="Arial" panose="020B0604020202020204" pitchFamily="34" charset="0"/>
              </a:rPr>
              <a:t>TVN Specialist Nurse, </a:t>
            </a:r>
            <a:r>
              <a:rPr lang="en-GB" altLang="en-US" sz="2400" dirty="0">
                <a:latin typeface="Arial" panose="020B0604020202020204" pitchFamily="34" charset="0"/>
                <a:cs typeface="Arial" panose="020B0604020202020204" pitchFamily="34" charset="0"/>
              </a:rPr>
              <a:t>Care Home Collaborative, </a:t>
            </a:r>
            <a:r>
              <a:rPr lang="en-GB" altLang="en-US" sz="2400" dirty="0" smtClean="0">
                <a:latin typeface="Arial" panose="020B0604020202020204" pitchFamily="34" charset="0"/>
                <a:cs typeface="Arial" panose="020B0604020202020204" pitchFamily="34" charset="0"/>
              </a:rPr>
              <a:t>NHSGGC</a:t>
            </a:r>
            <a:endParaRPr lang="en-GB" altLang="en-US" sz="2400" dirty="0">
              <a:latin typeface="Arial" panose="020B0604020202020204" pitchFamily="34" charset="0"/>
              <a:cs typeface="Arial" panose="020B0604020202020204" pitchFamily="34" charset="0"/>
            </a:endParaRPr>
          </a:p>
        </p:txBody>
      </p:sp>
      <p:sp>
        <p:nvSpPr>
          <p:cNvPr id="78" name="TextBox 56"/>
          <p:cNvSpPr txBox="1">
            <a:spLocks noChangeArrowheads="1"/>
          </p:cNvSpPr>
          <p:nvPr/>
        </p:nvSpPr>
        <p:spPr bwMode="auto">
          <a:xfrm>
            <a:off x="20738390" y="41038433"/>
            <a:ext cx="63198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ltLang="en-US" sz="2400" dirty="0">
                <a:latin typeface="Arial" panose="020B0604020202020204" pitchFamily="34" charset="0"/>
                <a:cs typeface="Arial" panose="020B0604020202020204" pitchFamily="34" charset="0"/>
              </a:rPr>
              <a:t>Website: </a:t>
            </a:r>
            <a:r>
              <a:rPr lang="en-GB" altLang="en-US" sz="2400" dirty="0">
                <a:hlinkClick r:id="rId11"/>
              </a:rPr>
              <a:t>Care Home Collaborative – NHSGGC</a:t>
            </a:r>
            <a:endParaRPr lang="en-GB" altLang="en-US" sz="2400" dirty="0"/>
          </a:p>
          <a:p>
            <a:endParaRPr lang="en-GB" altLang="en-US" sz="2400" dirty="0">
              <a:latin typeface="Arial" panose="020B0604020202020204" pitchFamily="34" charset="0"/>
              <a:cs typeface="Arial" panose="020B0604020202020204" pitchFamily="34" charset="0"/>
            </a:endParaRPr>
          </a:p>
          <a:p>
            <a:endParaRPr lang="en-GB" altLang="en-US" sz="2400" dirty="0">
              <a:latin typeface="Arial" panose="020B0604020202020204" pitchFamily="34" charset="0"/>
              <a:cs typeface="Arial" panose="020B0604020202020204" pitchFamily="34" charset="0"/>
            </a:endParaRPr>
          </a:p>
        </p:txBody>
      </p:sp>
      <p:pic>
        <p:nvPicPr>
          <p:cNvPr id="79" name="Picture 2"/>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27618888" y="40744515"/>
            <a:ext cx="17780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69DC103DF10644A1127BAE9E49047E" ma:contentTypeVersion="16" ma:contentTypeDescription="Create a new document." ma:contentTypeScope="" ma:versionID="502d60652d099e98f47be1135c952717">
  <xsd:schema xmlns:xsd="http://www.w3.org/2001/XMLSchema" xmlns:xs="http://www.w3.org/2001/XMLSchema" xmlns:p="http://schemas.microsoft.com/office/2006/metadata/properties" xmlns:ns3="eaf79cec-e808-4a26-9b5e-096237b2b8e5" xmlns:ns4="3204aa85-8605-496a-87c6-51f98c5433b6" targetNamespace="http://schemas.microsoft.com/office/2006/metadata/properties" ma:root="true" ma:fieldsID="2cb0c1595d840de94886b1ce6e4d3f5f" ns3:_="" ns4:_="">
    <xsd:import namespace="eaf79cec-e808-4a26-9b5e-096237b2b8e5"/>
    <xsd:import namespace="3204aa85-8605-496a-87c6-51f98c5433b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_activity" minOccurs="0"/>
                <xsd:element ref="ns3:MediaServiceDateTaken" minOccurs="0"/>
                <xsd:element ref="ns3:MediaServiceObjectDetectorVersion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f79cec-e808-4a26-9b5e-096237b2b8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04aa85-8605-496a-87c6-51f98c5433b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C0B56B-4DBC-401F-9643-512127DF93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f79cec-e808-4a26-9b5e-096237b2b8e5"/>
    <ds:schemaRef ds:uri="3204aa85-8605-496a-87c6-51f98c5433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17154</TotalTime>
  <Words>839</Words>
  <Application>Microsoft Office PowerPoint</Application>
  <PresentationFormat>Custom</PresentationFormat>
  <Paragraphs>83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vt:lpstr>
      <vt:lpstr>Calibri</vt:lpstr>
      <vt:lpstr>Calibri Light</vt:lpstr>
      <vt:lpstr>Source Sans Pro</vt:lpstr>
      <vt:lpstr>Office Theme</vt:lpstr>
      <vt:lpstr>PowerPoint Presentation</vt:lpstr>
    </vt:vector>
  </TitlesOfParts>
  <Company>NHS Greater Glasgow &amp; Clyde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Gupta, Pooja</dc:creator>
  <cp:lastModifiedBy>OKANE, PAULA</cp:lastModifiedBy>
  <cp:revision>259</cp:revision>
  <dcterms:created xsi:type="dcterms:W3CDTF">2023-08-19T13:09:53Z</dcterms:created>
  <dcterms:modified xsi:type="dcterms:W3CDTF">2024-06-28T13:55:01Z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0x010100CF69DC103DF10644A1127BAE9E49047E</vt:lpwstr>
  </property>
  <property fmtid="{D5CDD505-2E9C-101B-9397-08002B2CF9AE}" pid="3" name="_activity">
    <vt:lpwstr/>
  </property>
</Properties>
</file>