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2"/>
  </p:sldMasterIdLst>
  <p:sldIdLst>
    <p:sldId id="256" r:id="rId3"/>
  </p:sldIdLst>
  <p:sldSz cx="30275213" cy="42803763"/>
  <p:notesSz cx="6858000" cy="9144000"/>
  <p:defaultTextStyle>
    <a:defPPr>
      <a:defRPr lang="en-US"/>
    </a:defPPr>
    <a:lvl1pPr algn="l" defTabSz="3506788" rtl="0" eaLnBrk="0" fontAlgn="base" hangingPunct="0">
      <a:spcBef>
        <a:spcPct val="0"/>
      </a:spcBef>
      <a:spcAft>
        <a:spcPct val="0"/>
      </a:spcAft>
      <a:defRPr sz="6900" kern="1200">
        <a:solidFill>
          <a:schemeClr val="tx1"/>
        </a:solidFill>
        <a:latin typeface="Calibri" panose="020F0502020204030204" pitchFamily="34" charset="0"/>
        <a:ea typeface="+mn-ea"/>
        <a:cs typeface="+mn-cs"/>
      </a:defRPr>
    </a:lvl1pPr>
    <a:lvl2pPr marL="1752600" indent="-1295400" algn="l" defTabSz="3506788" rtl="0" eaLnBrk="0" fontAlgn="base" hangingPunct="0">
      <a:spcBef>
        <a:spcPct val="0"/>
      </a:spcBef>
      <a:spcAft>
        <a:spcPct val="0"/>
      </a:spcAft>
      <a:defRPr sz="6900" kern="1200">
        <a:solidFill>
          <a:schemeClr val="tx1"/>
        </a:solidFill>
        <a:latin typeface="Calibri" panose="020F0502020204030204" pitchFamily="34" charset="0"/>
        <a:ea typeface="+mn-ea"/>
        <a:cs typeface="+mn-cs"/>
      </a:defRPr>
    </a:lvl2pPr>
    <a:lvl3pPr marL="3506788" indent="-2592388" algn="l" defTabSz="3506788" rtl="0" eaLnBrk="0" fontAlgn="base" hangingPunct="0">
      <a:spcBef>
        <a:spcPct val="0"/>
      </a:spcBef>
      <a:spcAft>
        <a:spcPct val="0"/>
      </a:spcAft>
      <a:defRPr sz="6900" kern="1200">
        <a:solidFill>
          <a:schemeClr val="tx1"/>
        </a:solidFill>
        <a:latin typeface="Calibri" panose="020F0502020204030204" pitchFamily="34" charset="0"/>
        <a:ea typeface="+mn-ea"/>
        <a:cs typeface="+mn-cs"/>
      </a:defRPr>
    </a:lvl3pPr>
    <a:lvl4pPr marL="5260975" indent="-3889375" algn="l" defTabSz="3506788" rtl="0" eaLnBrk="0" fontAlgn="base" hangingPunct="0">
      <a:spcBef>
        <a:spcPct val="0"/>
      </a:spcBef>
      <a:spcAft>
        <a:spcPct val="0"/>
      </a:spcAft>
      <a:defRPr sz="6900" kern="1200">
        <a:solidFill>
          <a:schemeClr val="tx1"/>
        </a:solidFill>
        <a:latin typeface="Calibri" panose="020F0502020204030204" pitchFamily="34" charset="0"/>
        <a:ea typeface="+mn-ea"/>
        <a:cs typeface="+mn-cs"/>
      </a:defRPr>
    </a:lvl4pPr>
    <a:lvl5pPr marL="7015163" indent="-5186363" algn="l" defTabSz="3506788" rtl="0" eaLnBrk="0" fontAlgn="base" hangingPunct="0">
      <a:spcBef>
        <a:spcPct val="0"/>
      </a:spcBef>
      <a:spcAft>
        <a:spcPct val="0"/>
      </a:spcAft>
      <a:defRPr sz="6900" kern="1200">
        <a:solidFill>
          <a:schemeClr val="tx1"/>
        </a:solidFill>
        <a:latin typeface="Calibri" panose="020F0502020204030204" pitchFamily="34" charset="0"/>
        <a:ea typeface="+mn-ea"/>
        <a:cs typeface="+mn-cs"/>
      </a:defRPr>
    </a:lvl5pPr>
    <a:lvl6pPr marL="2286000" algn="l" defTabSz="914400" rtl="0" eaLnBrk="1" latinLnBrk="0" hangingPunct="1">
      <a:defRPr sz="6900" kern="1200">
        <a:solidFill>
          <a:schemeClr val="tx1"/>
        </a:solidFill>
        <a:latin typeface="Calibri" panose="020F0502020204030204" pitchFamily="34" charset="0"/>
        <a:ea typeface="+mn-ea"/>
        <a:cs typeface="+mn-cs"/>
      </a:defRPr>
    </a:lvl6pPr>
    <a:lvl7pPr marL="2743200" algn="l" defTabSz="914400" rtl="0" eaLnBrk="1" latinLnBrk="0" hangingPunct="1">
      <a:defRPr sz="6900" kern="1200">
        <a:solidFill>
          <a:schemeClr val="tx1"/>
        </a:solidFill>
        <a:latin typeface="Calibri" panose="020F0502020204030204" pitchFamily="34" charset="0"/>
        <a:ea typeface="+mn-ea"/>
        <a:cs typeface="+mn-cs"/>
      </a:defRPr>
    </a:lvl7pPr>
    <a:lvl8pPr marL="3200400" algn="l" defTabSz="914400" rtl="0" eaLnBrk="1" latinLnBrk="0" hangingPunct="1">
      <a:defRPr sz="6900" kern="1200">
        <a:solidFill>
          <a:schemeClr val="tx1"/>
        </a:solidFill>
        <a:latin typeface="Calibri" panose="020F0502020204030204" pitchFamily="34" charset="0"/>
        <a:ea typeface="+mn-ea"/>
        <a:cs typeface="+mn-cs"/>
      </a:defRPr>
    </a:lvl8pPr>
    <a:lvl9pPr marL="3657600" algn="l" defTabSz="914400" rtl="0" eaLnBrk="1" latinLnBrk="0" hangingPunct="1">
      <a:defRPr sz="6900"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a:srgbClr val="2FC9FF"/>
    <a:srgbClr val="FF66FF"/>
    <a:srgbClr val="99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6515" autoAdjust="0"/>
  </p:normalViewPr>
  <p:slideViewPr>
    <p:cSldViewPr snapToGrid="0">
      <p:cViewPr varScale="1">
        <p:scale>
          <a:sx n="10" d="100"/>
          <a:sy n="10" d="100"/>
        </p:scale>
        <p:origin x="2276" y="1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1.xml"/><Relationship Id="rId7" Type="http://schemas.openxmlformats.org/officeDocument/2006/relationships/tableStyles" Target="tableStyle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70641" y="7005156"/>
            <a:ext cx="25733931" cy="14902051"/>
          </a:xfrm>
        </p:spPr>
        <p:txBody>
          <a:bodyPr anchor="b"/>
          <a:lstStyle>
            <a:lvl1pPr algn="ctr">
              <a:defRPr sz="19865"/>
            </a:lvl1pPr>
          </a:lstStyle>
          <a:p>
            <a:r>
              <a:rPr lang="en-US"/>
              <a:t>Click to edit Master title style</a:t>
            </a:r>
            <a:endParaRPr lang="en-US" dirty="0"/>
          </a:p>
        </p:txBody>
      </p:sp>
      <p:sp>
        <p:nvSpPr>
          <p:cNvPr id="3" name="Subtitle 2"/>
          <p:cNvSpPr>
            <a:spLocks noGrp="1"/>
          </p:cNvSpPr>
          <p:nvPr>
            <p:ph type="subTitle" idx="1"/>
          </p:nvPr>
        </p:nvSpPr>
        <p:spPr>
          <a:xfrm>
            <a:off x="3784402" y="22481887"/>
            <a:ext cx="22706410" cy="10334331"/>
          </a:xfrm>
        </p:spPr>
        <p:txBody>
          <a:bodyPr/>
          <a:lstStyle>
            <a:lvl1pPr marL="0" indent="0" algn="ctr">
              <a:buNone/>
              <a:defRPr sz="7946"/>
            </a:lvl1pPr>
            <a:lvl2pPr marL="1513743" indent="0" algn="ctr">
              <a:buNone/>
              <a:defRPr sz="6622"/>
            </a:lvl2pPr>
            <a:lvl3pPr marL="3027487" indent="0" algn="ctr">
              <a:buNone/>
              <a:defRPr sz="5960"/>
            </a:lvl3pPr>
            <a:lvl4pPr marL="4541230" indent="0" algn="ctr">
              <a:buNone/>
              <a:defRPr sz="5297"/>
            </a:lvl4pPr>
            <a:lvl5pPr marL="6054974" indent="0" algn="ctr">
              <a:buNone/>
              <a:defRPr sz="5297"/>
            </a:lvl5pPr>
            <a:lvl6pPr marL="7568717" indent="0" algn="ctr">
              <a:buNone/>
              <a:defRPr sz="5297"/>
            </a:lvl6pPr>
            <a:lvl7pPr marL="9082461" indent="0" algn="ctr">
              <a:buNone/>
              <a:defRPr sz="5297"/>
            </a:lvl7pPr>
            <a:lvl8pPr marL="10596204" indent="0" algn="ctr">
              <a:buNone/>
              <a:defRPr sz="5297"/>
            </a:lvl8pPr>
            <a:lvl9pPr marL="12109948" indent="0" algn="ctr">
              <a:buNone/>
              <a:defRPr sz="5297"/>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xmlns="" id="{0ABCFC40-4A0B-806E-1176-CCE9E821922F}"/>
              </a:ext>
            </a:extLst>
          </p:cNvPr>
          <p:cNvSpPr>
            <a:spLocks noGrp="1"/>
          </p:cNvSpPr>
          <p:nvPr>
            <p:ph type="dt" sz="half" idx="10"/>
          </p:nvPr>
        </p:nvSpPr>
        <p:spPr/>
        <p:txBody>
          <a:bodyPr/>
          <a:lstStyle>
            <a:lvl1pPr>
              <a:defRPr/>
            </a:lvl1pPr>
          </a:lstStyle>
          <a:p>
            <a:pPr>
              <a:defRPr/>
            </a:pPr>
            <a:fld id="{61F617FA-70B7-491B-9D0E-DE1211C6524A}" type="datetimeFigureOut">
              <a:rPr lang="en-GB"/>
              <a:pPr>
                <a:defRPr/>
              </a:pPr>
              <a:t>28/06/2024</a:t>
            </a:fld>
            <a:endParaRPr lang="en-GB"/>
          </a:p>
        </p:txBody>
      </p:sp>
      <p:sp>
        <p:nvSpPr>
          <p:cNvPr id="5" name="Footer Placeholder 4">
            <a:extLst>
              <a:ext uri="{FF2B5EF4-FFF2-40B4-BE49-F238E27FC236}">
                <a16:creationId xmlns:a16="http://schemas.microsoft.com/office/drawing/2014/main" xmlns="" id="{C9B53D4C-DBC4-196D-DA3E-F9042B549E42}"/>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xmlns="" id="{E04392AC-8AAF-00DB-2856-E57289A58D3E}"/>
              </a:ext>
            </a:extLst>
          </p:cNvPr>
          <p:cNvSpPr>
            <a:spLocks noGrp="1"/>
          </p:cNvSpPr>
          <p:nvPr>
            <p:ph type="sldNum" sz="quarter" idx="12"/>
          </p:nvPr>
        </p:nvSpPr>
        <p:spPr/>
        <p:txBody>
          <a:bodyPr/>
          <a:lstStyle>
            <a:lvl1pPr>
              <a:defRPr/>
            </a:lvl1pPr>
          </a:lstStyle>
          <a:p>
            <a:fld id="{B242CA25-7203-426C-888B-F92A3019847A}" type="slidenum">
              <a:rPr lang="en-GB" altLang="en-US"/>
              <a:pPr/>
              <a:t>‹#›</a:t>
            </a:fld>
            <a:endParaRPr lang="en-GB" altLang="en-US"/>
          </a:p>
        </p:txBody>
      </p:sp>
    </p:spTree>
    <p:extLst>
      <p:ext uri="{BB962C8B-B14F-4D97-AF65-F5344CB8AC3E}">
        <p14:creationId xmlns:p14="http://schemas.microsoft.com/office/powerpoint/2010/main" val="30397947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xmlns="" id="{D3F55CC8-600B-B942-A50C-5DAA715393F2}"/>
              </a:ext>
            </a:extLst>
          </p:cNvPr>
          <p:cNvSpPr>
            <a:spLocks noGrp="1"/>
          </p:cNvSpPr>
          <p:nvPr>
            <p:ph type="dt" sz="half" idx="10"/>
          </p:nvPr>
        </p:nvSpPr>
        <p:spPr/>
        <p:txBody>
          <a:bodyPr/>
          <a:lstStyle>
            <a:lvl1pPr>
              <a:defRPr/>
            </a:lvl1pPr>
          </a:lstStyle>
          <a:p>
            <a:pPr>
              <a:defRPr/>
            </a:pPr>
            <a:fld id="{D0C82878-FB38-4908-90A2-0C88FC96E99F}" type="datetimeFigureOut">
              <a:rPr lang="en-GB"/>
              <a:pPr>
                <a:defRPr/>
              </a:pPr>
              <a:t>28/06/2024</a:t>
            </a:fld>
            <a:endParaRPr lang="en-GB"/>
          </a:p>
        </p:txBody>
      </p:sp>
      <p:sp>
        <p:nvSpPr>
          <p:cNvPr id="5" name="Footer Placeholder 4">
            <a:extLst>
              <a:ext uri="{FF2B5EF4-FFF2-40B4-BE49-F238E27FC236}">
                <a16:creationId xmlns:a16="http://schemas.microsoft.com/office/drawing/2014/main" xmlns="" id="{0A3A62FD-3E65-96D1-5E5B-5674DC4319CE}"/>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xmlns="" id="{05B4C364-9846-0DF2-6831-DBD450BAE901}"/>
              </a:ext>
            </a:extLst>
          </p:cNvPr>
          <p:cNvSpPr>
            <a:spLocks noGrp="1"/>
          </p:cNvSpPr>
          <p:nvPr>
            <p:ph type="sldNum" sz="quarter" idx="12"/>
          </p:nvPr>
        </p:nvSpPr>
        <p:spPr/>
        <p:txBody>
          <a:bodyPr/>
          <a:lstStyle>
            <a:lvl1pPr>
              <a:defRPr/>
            </a:lvl1pPr>
          </a:lstStyle>
          <a:p>
            <a:fld id="{1E494071-8E10-4EC2-BF0A-63C55F4A49A8}" type="slidenum">
              <a:rPr lang="en-GB" altLang="en-US"/>
              <a:pPr/>
              <a:t>‹#›</a:t>
            </a:fld>
            <a:endParaRPr lang="en-GB" altLang="en-US"/>
          </a:p>
        </p:txBody>
      </p:sp>
    </p:spTree>
    <p:extLst>
      <p:ext uri="{BB962C8B-B14F-4D97-AF65-F5344CB8AC3E}">
        <p14:creationId xmlns:p14="http://schemas.microsoft.com/office/powerpoint/2010/main" val="378031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665701" y="2278904"/>
            <a:ext cx="6528093" cy="3627421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081423" y="2278904"/>
            <a:ext cx="19205838" cy="3627421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xmlns="" id="{B45837FD-69FC-9BF0-D591-3073FC009F24}"/>
              </a:ext>
            </a:extLst>
          </p:cNvPr>
          <p:cNvSpPr>
            <a:spLocks noGrp="1"/>
          </p:cNvSpPr>
          <p:nvPr>
            <p:ph type="dt" sz="half" idx="10"/>
          </p:nvPr>
        </p:nvSpPr>
        <p:spPr/>
        <p:txBody>
          <a:bodyPr/>
          <a:lstStyle>
            <a:lvl1pPr>
              <a:defRPr/>
            </a:lvl1pPr>
          </a:lstStyle>
          <a:p>
            <a:pPr>
              <a:defRPr/>
            </a:pPr>
            <a:fld id="{E6510DBF-EC43-4B7C-BA4F-FE80DE8DD7B4}" type="datetimeFigureOut">
              <a:rPr lang="en-GB"/>
              <a:pPr>
                <a:defRPr/>
              </a:pPr>
              <a:t>28/06/2024</a:t>
            </a:fld>
            <a:endParaRPr lang="en-GB"/>
          </a:p>
        </p:txBody>
      </p:sp>
      <p:sp>
        <p:nvSpPr>
          <p:cNvPr id="5" name="Footer Placeholder 4">
            <a:extLst>
              <a:ext uri="{FF2B5EF4-FFF2-40B4-BE49-F238E27FC236}">
                <a16:creationId xmlns:a16="http://schemas.microsoft.com/office/drawing/2014/main" xmlns="" id="{76E026EB-68FA-ABE2-CFED-208326E2B9DF}"/>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xmlns="" id="{FD6C1116-9ECB-39B2-D6BF-39BE02F2FAB6}"/>
              </a:ext>
            </a:extLst>
          </p:cNvPr>
          <p:cNvSpPr>
            <a:spLocks noGrp="1"/>
          </p:cNvSpPr>
          <p:nvPr>
            <p:ph type="sldNum" sz="quarter" idx="12"/>
          </p:nvPr>
        </p:nvSpPr>
        <p:spPr/>
        <p:txBody>
          <a:bodyPr/>
          <a:lstStyle>
            <a:lvl1pPr>
              <a:defRPr/>
            </a:lvl1pPr>
          </a:lstStyle>
          <a:p>
            <a:fld id="{A0E3BFD6-58D3-4248-B6AB-B6104D1F02E8}" type="slidenum">
              <a:rPr lang="en-GB" altLang="en-US"/>
              <a:pPr/>
              <a:t>‹#›</a:t>
            </a:fld>
            <a:endParaRPr lang="en-GB" altLang="en-US"/>
          </a:p>
        </p:txBody>
      </p:sp>
    </p:spTree>
    <p:extLst>
      <p:ext uri="{BB962C8B-B14F-4D97-AF65-F5344CB8AC3E}">
        <p14:creationId xmlns:p14="http://schemas.microsoft.com/office/powerpoint/2010/main" val="39958586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xmlns="" id="{E4127F3B-6A64-7754-63FE-7572E0C99A90}"/>
              </a:ext>
            </a:extLst>
          </p:cNvPr>
          <p:cNvSpPr>
            <a:spLocks noGrp="1"/>
          </p:cNvSpPr>
          <p:nvPr>
            <p:ph type="dt" sz="half" idx="10"/>
          </p:nvPr>
        </p:nvSpPr>
        <p:spPr/>
        <p:txBody>
          <a:bodyPr/>
          <a:lstStyle>
            <a:lvl1pPr>
              <a:defRPr/>
            </a:lvl1pPr>
          </a:lstStyle>
          <a:p>
            <a:pPr>
              <a:defRPr/>
            </a:pPr>
            <a:fld id="{B46730CB-AE3E-47FD-8A11-998EA9966461}" type="datetimeFigureOut">
              <a:rPr lang="en-GB"/>
              <a:pPr>
                <a:defRPr/>
              </a:pPr>
              <a:t>28/06/2024</a:t>
            </a:fld>
            <a:endParaRPr lang="en-GB"/>
          </a:p>
        </p:txBody>
      </p:sp>
      <p:sp>
        <p:nvSpPr>
          <p:cNvPr id="5" name="Footer Placeholder 4">
            <a:extLst>
              <a:ext uri="{FF2B5EF4-FFF2-40B4-BE49-F238E27FC236}">
                <a16:creationId xmlns:a16="http://schemas.microsoft.com/office/drawing/2014/main" xmlns="" id="{1E7639BD-2396-7D72-AFD2-794EC5D9AD3C}"/>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xmlns="" id="{B7051368-4B84-2AF6-1A84-3E3B1B9B4C23}"/>
              </a:ext>
            </a:extLst>
          </p:cNvPr>
          <p:cNvSpPr>
            <a:spLocks noGrp="1"/>
          </p:cNvSpPr>
          <p:nvPr>
            <p:ph type="sldNum" sz="quarter" idx="12"/>
          </p:nvPr>
        </p:nvSpPr>
        <p:spPr/>
        <p:txBody>
          <a:bodyPr/>
          <a:lstStyle>
            <a:lvl1pPr>
              <a:defRPr/>
            </a:lvl1pPr>
          </a:lstStyle>
          <a:p>
            <a:fld id="{780B29C0-1823-42E8-AB53-00CB127527C0}" type="slidenum">
              <a:rPr lang="en-GB" altLang="en-US"/>
              <a:pPr/>
              <a:t>‹#›</a:t>
            </a:fld>
            <a:endParaRPr lang="en-GB" altLang="en-US"/>
          </a:p>
        </p:txBody>
      </p:sp>
    </p:spTree>
    <p:extLst>
      <p:ext uri="{BB962C8B-B14F-4D97-AF65-F5344CB8AC3E}">
        <p14:creationId xmlns:p14="http://schemas.microsoft.com/office/powerpoint/2010/main" val="9353852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065654" y="10671229"/>
            <a:ext cx="26112371" cy="17805173"/>
          </a:xfrm>
        </p:spPr>
        <p:txBody>
          <a:bodyPr anchor="b"/>
          <a:lstStyle>
            <a:lvl1pPr>
              <a:defRPr sz="19865"/>
            </a:lvl1pPr>
          </a:lstStyle>
          <a:p>
            <a:r>
              <a:rPr lang="en-US"/>
              <a:t>Click to edit Master title style</a:t>
            </a:r>
            <a:endParaRPr lang="en-US" dirty="0"/>
          </a:p>
        </p:txBody>
      </p:sp>
      <p:sp>
        <p:nvSpPr>
          <p:cNvPr id="3" name="Text Placeholder 2"/>
          <p:cNvSpPr>
            <a:spLocks noGrp="1"/>
          </p:cNvSpPr>
          <p:nvPr>
            <p:ph type="body" idx="1"/>
          </p:nvPr>
        </p:nvSpPr>
        <p:spPr>
          <a:xfrm>
            <a:off x="2065654" y="28644846"/>
            <a:ext cx="26112371" cy="9363320"/>
          </a:xfrm>
        </p:spPr>
        <p:txBody>
          <a:bodyPr/>
          <a:lstStyle>
            <a:lvl1pPr marL="0" indent="0">
              <a:buNone/>
              <a:defRPr sz="7946">
                <a:solidFill>
                  <a:schemeClr val="tx1"/>
                </a:solidFill>
              </a:defRPr>
            </a:lvl1pPr>
            <a:lvl2pPr marL="1513743" indent="0">
              <a:buNone/>
              <a:defRPr sz="6622">
                <a:solidFill>
                  <a:schemeClr val="tx1">
                    <a:tint val="75000"/>
                  </a:schemeClr>
                </a:solidFill>
              </a:defRPr>
            </a:lvl2pPr>
            <a:lvl3pPr marL="3027487" indent="0">
              <a:buNone/>
              <a:defRPr sz="5960">
                <a:solidFill>
                  <a:schemeClr val="tx1">
                    <a:tint val="75000"/>
                  </a:schemeClr>
                </a:solidFill>
              </a:defRPr>
            </a:lvl3pPr>
            <a:lvl4pPr marL="4541230" indent="0">
              <a:buNone/>
              <a:defRPr sz="5297">
                <a:solidFill>
                  <a:schemeClr val="tx1">
                    <a:tint val="75000"/>
                  </a:schemeClr>
                </a:solidFill>
              </a:defRPr>
            </a:lvl4pPr>
            <a:lvl5pPr marL="6054974" indent="0">
              <a:buNone/>
              <a:defRPr sz="5297">
                <a:solidFill>
                  <a:schemeClr val="tx1">
                    <a:tint val="75000"/>
                  </a:schemeClr>
                </a:solidFill>
              </a:defRPr>
            </a:lvl5pPr>
            <a:lvl6pPr marL="7568717" indent="0">
              <a:buNone/>
              <a:defRPr sz="5297">
                <a:solidFill>
                  <a:schemeClr val="tx1">
                    <a:tint val="75000"/>
                  </a:schemeClr>
                </a:solidFill>
              </a:defRPr>
            </a:lvl6pPr>
            <a:lvl7pPr marL="9082461" indent="0">
              <a:buNone/>
              <a:defRPr sz="5297">
                <a:solidFill>
                  <a:schemeClr val="tx1">
                    <a:tint val="75000"/>
                  </a:schemeClr>
                </a:solidFill>
              </a:defRPr>
            </a:lvl7pPr>
            <a:lvl8pPr marL="10596204" indent="0">
              <a:buNone/>
              <a:defRPr sz="5297">
                <a:solidFill>
                  <a:schemeClr val="tx1">
                    <a:tint val="75000"/>
                  </a:schemeClr>
                </a:solidFill>
              </a:defRPr>
            </a:lvl8pPr>
            <a:lvl9pPr marL="12109948" indent="0">
              <a:buNone/>
              <a:defRPr sz="5297">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369746AA-2A75-460A-C68E-E7DD971F5BC3}"/>
              </a:ext>
            </a:extLst>
          </p:cNvPr>
          <p:cNvSpPr>
            <a:spLocks noGrp="1"/>
          </p:cNvSpPr>
          <p:nvPr>
            <p:ph type="dt" sz="half" idx="10"/>
          </p:nvPr>
        </p:nvSpPr>
        <p:spPr/>
        <p:txBody>
          <a:bodyPr/>
          <a:lstStyle>
            <a:lvl1pPr>
              <a:defRPr/>
            </a:lvl1pPr>
          </a:lstStyle>
          <a:p>
            <a:pPr>
              <a:defRPr/>
            </a:pPr>
            <a:fld id="{2DFAB4D8-9078-4B12-8B07-2A1AA0C4439D}" type="datetimeFigureOut">
              <a:rPr lang="en-GB"/>
              <a:pPr>
                <a:defRPr/>
              </a:pPr>
              <a:t>28/06/2024</a:t>
            </a:fld>
            <a:endParaRPr lang="en-GB"/>
          </a:p>
        </p:txBody>
      </p:sp>
      <p:sp>
        <p:nvSpPr>
          <p:cNvPr id="5" name="Footer Placeholder 4">
            <a:extLst>
              <a:ext uri="{FF2B5EF4-FFF2-40B4-BE49-F238E27FC236}">
                <a16:creationId xmlns:a16="http://schemas.microsoft.com/office/drawing/2014/main" xmlns="" id="{7A54E65A-8C6D-B548-04BE-A34E6D27A472}"/>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xmlns="" id="{BD5B18FA-716C-5CB0-AA37-24297ADF2E86}"/>
              </a:ext>
            </a:extLst>
          </p:cNvPr>
          <p:cNvSpPr>
            <a:spLocks noGrp="1"/>
          </p:cNvSpPr>
          <p:nvPr>
            <p:ph type="sldNum" sz="quarter" idx="12"/>
          </p:nvPr>
        </p:nvSpPr>
        <p:spPr/>
        <p:txBody>
          <a:bodyPr/>
          <a:lstStyle>
            <a:lvl1pPr>
              <a:defRPr/>
            </a:lvl1pPr>
          </a:lstStyle>
          <a:p>
            <a:fld id="{5ED46E48-7428-426F-96BF-3E8C01E67204}" type="slidenum">
              <a:rPr lang="en-GB" altLang="en-US"/>
              <a:pPr/>
              <a:t>‹#›</a:t>
            </a:fld>
            <a:endParaRPr lang="en-GB" altLang="en-US"/>
          </a:p>
        </p:txBody>
      </p:sp>
    </p:spTree>
    <p:extLst>
      <p:ext uri="{BB962C8B-B14F-4D97-AF65-F5344CB8AC3E}">
        <p14:creationId xmlns:p14="http://schemas.microsoft.com/office/powerpoint/2010/main" val="2567328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081421" y="11394520"/>
            <a:ext cx="12866966" cy="271585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5326826" y="11394520"/>
            <a:ext cx="12866966" cy="271585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xmlns="" id="{5E6E1F70-0163-30D4-0C63-C780DF9CEE6D}"/>
              </a:ext>
            </a:extLst>
          </p:cNvPr>
          <p:cNvSpPr>
            <a:spLocks noGrp="1"/>
          </p:cNvSpPr>
          <p:nvPr>
            <p:ph type="dt" sz="half" idx="10"/>
          </p:nvPr>
        </p:nvSpPr>
        <p:spPr/>
        <p:txBody>
          <a:bodyPr/>
          <a:lstStyle>
            <a:lvl1pPr>
              <a:defRPr/>
            </a:lvl1pPr>
          </a:lstStyle>
          <a:p>
            <a:pPr>
              <a:defRPr/>
            </a:pPr>
            <a:fld id="{1A27343B-EB95-4EA7-BB24-C3DB346609AA}" type="datetimeFigureOut">
              <a:rPr lang="en-GB"/>
              <a:pPr>
                <a:defRPr/>
              </a:pPr>
              <a:t>28/06/2024</a:t>
            </a:fld>
            <a:endParaRPr lang="en-GB"/>
          </a:p>
        </p:txBody>
      </p:sp>
      <p:sp>
        <p:nvSpPr>
          <p:cNvPr id="6" name="Footer Placeholder 4">
            <a:extLst>
              <a:ext uri="{FF2B5EF4-FFF2-40B4-BE49-F238E27FC236}">
                <a16:creationId xmlns:a16="http://schemas.microsoft.com/office/drawing/2014/main" xmlns="" id="{37B52255-81CC-DACF-CCE9-C4C0A5BE8056}"/>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xmlns="" id="{ADB84796-F035-4ECB-6A73-792E45DDA0E2}"/>
              </a:ext>
            </a:extLst>
          </p:cNvPr>
          <p:cNvSpPr>
            <a:spLocks noGrp="1"/>
          </p:cNvSpPr>
          <p:nvPr>
            <p:ph type="sldNum" sz="quarter" idx="12"/>
          </p:nvPr>
        </p:nvSpPr>
        <p:spPr/>
        <p:txBody>
          <a:bodyPr/>
          <a:lstStyle>
            <a:lvl1pPr>
              <a:defRPr/>
            </a:lvl1pPr>
          </a:lstStyle>
          <a:p>
            <a:fld id="{6E18C9A8-5AEF-4B88-8B4F-FD83A8ACE387}" type="slidenum">
              <a:rPr lang="en-GB" altLang="en-US"/>
              <a:pPr/>
              <a:t>‹#›</a:t>
            </a:fld>
            <a:endParaRPr lang="en-GB" altLang="en-US"/>
          </a:p>
        </p:txBody>
      </p:sp>
    </p:spTree>
    <p:extLst>
      <p:ext uri="{BB962C8B-B14F-4D97-AF65-F5344CB8AC3E}">
        <p14:creationId xmlns:p14="http://schemas.microsoft.com/office/powerpoint/2010/main" val="36093198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085364" y="2278913"/>
            <a:ext cx="26112371" cy="8273416"/>
          </a:xfrm>
        </p:spPr>
        <p:txBody>
          <a:bodyPr/>
          <a:lstStyle/>
          <a:p>
            <a:r>
              <a:rPr lang="en-US"/>
              <a:t>Click to edit Master title style</a:t>
            </a:r>
            <a:endParaRPr lang="en-US" dirty="0"/>
          </a:p>
        </p:txBody>
      </p:sp>
      <p:sp>
        <p:nvSpPr>
          <p:cNvPr id="3" name="Text Placeholder 2"/>
          <p:cNvSpPr>
            <a:spLocks noGrp="1"/>
          </p:cNvSpPr>
          <p:nvPr>
            <p:ph type="body" idx="1"/>
          </p:nvPr>
        </p:nvSpPr>
        <p:spPr>
          <a:xfrm>
            <a:off x="2085368" y="10492870"/>
            <a:ext cx="12807832" cy="5142393"/>
          </a:xfrm>
        </p:spPr>
        <p:txBody>
          <a:bodyPr anchor="b"/>
          <a:lstStyle>
            <a:lvl1pPr marL="0" indent="0">
              <a:buNone/>
              <a:defRPr sz="7946" b="1"/>
            </a:lvl1pPr>
            <a:lvl2pPr marL="1513743" indent="0">
              <a:buNone/>
              <a:defRPr sz="6622" b="1"/>
            </a:lvl2pPr>
            <a:lvl3pPr marL="3027487" indent="0">
              <a:buNone/>
              <a:defRPr sz="5960" b="1"/>
            </a:lvl3pPr>
            <a:lvl4pPr marL="4541230" indent="0">
              <a:buNone/>
              <a:defRPr sz="5297" b="1"/>
            </a:lvl4pPr>
            <a:lvl5pPr marL="6054974" indent="0">
              <a:buNone/>
              <a:defRPr sz="5297" b="1"/>
            </a:lvl5pPr>
            <a:lvl6pPr marL="7568717" indent="0">
              <a:buNone/>
              <a:defRPr sz="5297" b="1"/>
            </a:lvl6pPr>
            <a:lvl7pPr marL="9082461" indent="0">
              <a:buNone/>
              <a:defRPr sz="5297" b="1"/>
            </a:lvl7pPr>
            <a:lvl8pPr marL="10596204" indent="0">
              <a:buNone/>
              <a:defRPr sz="5297" b="1"/>
            </a:lvl8pPr>
            <a:lvl9pPr marL="12109948" indent="0">
              <a:buNone/>
              <a:defRPr sz="5297" b="1"/>
            </a:lvl9pPr>
          </a:lstStyle>
          <a:p>
            <a:pPr lvl="0"/>
            <a:r>
              <a:rPr lang="en-US"/>
              <a:t>Click to edit Master text styles</a:t>
            </a:r>
          </a:p>
        </p:txBody>
      </p:sp>
      <p:sp>
        <p:nvSpPr>
          <p:cNvPr id="4" name="Content Placeholder 3"/>
          <p:cNvSpPr>
            <a:spLocks noGrp="1"/>
          </p:cNvSpPr>
          <p:nvPr>
            <p:ph sz="half" idx="2"/>
          </p:nvPr>
        </p:nvSpPr>
        <p:spPr>
          <a:xfrm>
            <a:off x="2085368" y="15635264"/>
            <a:ext cx="12807832" cy="2299711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5326828" y="10492870"/>
            <a:ext cx="12870909" cy="5142393"/>
          </a:xfrm>
        </p:spPr>
        <p:txBody>
          <a:bodyPr anchor="b"/>
          <a:lstStyle>
            <a:lvl1pPr marL="0" indent="0">
              <a:buNone/>
              <a:defRPr sz="7946" b="1"/>
            </a:lvl1pPr>
            <a:lvl2pPr marL="1513743" indent="0">
              <a:buNone/>
              <a:defRPr sz="6622" b="1"/>
            </a:lvl2pPr>
            <a:lvl3pPr marL="3027487" indent="0">
              <a:buNone/>
              <a:defRPr sz="5960" b="1"/>
            </a:lvl3pPr>
            <a:lvl4pPr marL="4541230" indent="0">
              <a:buNone/>
              <a:defRPr sz="5297" b="1"/>
            </a:lvl4pPr>
            <a:lvl5pPr marL="6054974" indent="0">
              <a:buNone/>
              <a:defRPr sz="5297" b="1"/>
            </a:lvl5pPr>
            <a:lvl6pPr marL="7568717" indent="0">
              <a:buNone/>
              <a:defRPr sz="5297" b="1"/>
            </a:lvl6pPr>
            <a:lvl7pPr marL="9082461" indent="0">
              <a:buNone/>
              <a:defRPr sz="5297" b="1"/>
            </a:lvl7pPr>
            <a:lvl8pPr marL="10596204" indent="0">
              <a:buNone/>
              <a:defRPr sz="5297" b="1"/>
            </a:lvl8pPr>
            <a:lvl9pPr marL="12109948" indent="0">
              <a:buNone/>
              <a:defRPr sz="5297" b="1"/>
            </a:lvl9pPr>
          </a:lstStyle>
          <a:p>
            <a:pPr lvl="0"/>
            <a:r>
              <a:rPr lang="en-US"/>
              <a:t>Click to edit Master text styles</a:t>
            </a:r>
          </a:p>
        </p:txBody>
      </p:sp>
      <p:sp>
        <p:nvSpPr>
          <p:cNvPr id="6" name="Content Placeholder 5"/>
          <p:cNvSpPr>
            <a:spLocks noGrp="1"/>
          </p:cNvSpPr>
          <p:nvPr>
            <p:ph sz="quarter" idx="4"/>
          </p:nvPr>
        </p:nvSpPr>
        <p:spPr>
          <a:xfrm>
            <a:off x="15326828" y="15635264"/>
            <a:ext cx="12870909" cy="2299711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a:extLst>
              <a:ext uri="{FF2B5EF4-FFF2-40B4-BE49-F238E27FC236}">
                <a16:creationId xmlns:a16="http://schemas.microsoft.com/office/drawing/2014/main" xmlns="" id="{96CF9BD0-963D-75EC-BA34-41E32E8FC009}"/>
              </a:ext>
            </a:extLst>
          </p:cNvPr>
          <p:cNvSpPr>
            <a:spLocks noGrp="1"/>
          </p:cNvSpPr>
          <p:nvPr>
            <p:ph type="dt" sz="half" idx="10"/>
          </p:nvPr>
        </p:nvSpPr>
        <p:spPr/>
        <p:txBody>
          <a:bodyPr/>
          <a:lstStyle>
            <a:lvl1pPr>
              <a:defRPr/>
            </a:lvl1pPr>
          </a:lstStyle>
          <a:p>
            <a:pPr>
              <a:defRPr/>
            </a:pPr>
            <a:fld id="{422AF7DB-4F20-4155-A145-C964F458660B}" type="datetimeFigureOut">
              <a:rPr lang="en-GB"/>
              <a:pPr>
                <a:defRPr/>
              </a:pPr>
              <a:t>28/06/2024</a:t>
            </a:fld>
            <a:endParaRPr lang="en-GB"/>
          </a:p>
        </p:txBody>
      </p:sp>
      <p:sp>
        <p:nvSpPr>
          <p:cNvPr id="8" name="Footer Placeholder 4">
            <a:extLst>
              <a:ext uri="{FF2B5EF4-FFF2-40B4-BE49-F238E27FC236}">
                <a16:creationId xmlns:a16="http://schemas.microsoft.com/office/drawing/2014/main" xmlns="" id="{9D5A64CF-F119-9E37-8061-AE2FF6476B93}"/>
              </a:ext>
            </a:extLst>
          </p:cNvPr>
          <p:cNvSpPr>
            <a:spLocks noGrp="1"/>
          </p:cNvSpPr>
          <p:nvPr>
            <p:ph type="ftr" sz="quarter" idx="11"/>
          </p:nvPr>
        </p:nvSpPr>
        <p:spPr/>
        <p:txBody>
          <a:bodyPr/>
          <a:lstStyle>
            <a:lvl1pPr>
              <a:defRPr/>
            </a:lvl1pPr>
          </a:lstStyle>
          <a:p>
            <a:pPr>
              <a:defRPr/>
            </a:pPr>
            <a:endParaRPr lang="en-GB"/>
          </a:p>
        </p:txBody>
      </p:sp>
      <p:sp>
        <p:nvSpPr>
          <p:cNvPr id="9" name="Slide Number Placeholder 5">
            <a:extLst>
              <a:ext uri="{FF2B5EF4-FFF2-40B4-BE49-F238E27FC236}">
                <a16:creationId xmlns:a16="http://schemas.microsoft.com/office/drawing/2014/main" xmlns="" id="{D20A719D-2988-FBFA-B973-A44B5C6E6A37}"/>
              </a:ext>
            </a:extLst>
          </p:cNvPr>
          <p:cNvSpPr>
            <a:spLocks noGrp="1"/>
          </p:cNvSpPr>
          <p:nvPr>
            <p:ph type="sldNum" sz="quarter" idx="12"/>
          </p:nvPr>
        </p:nvSpPr>
        <p:spPr/>
        <p:txBody>
          <a:bodyPr/>
          <a:lstStyle>
            <a:lvl1pPr>
              <a:defRPr/>
            </a:lvl1pPr>
          </a:lstStyle>
          <a:p>
            <a:fld id="{64019E8C-B1E1-4957-898E-D1FA776B8C6D}" type="slidenum">
              <a:rPr lang="en-GB" altLang="en-US"/>
              <a:pPr/>
              <a:t>‹#›</a:t>
            </a:fld>
            <a:endParaRPr lang="en-GB" altLang="en-US"/>
          </a:p>
        </p:txBody>
      </p:sp>
    </p:spTree>
    <p:extLst>
      <p:ext uri="{BB962C8B-B14F-4D97-AF65-F5344CB8AC3E}">
        <p14:creationId xmlns:p14="http://schemas.microsoft.com/office/powerpoint/2010/main" val="4923737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3">
            <a:extLst>
              <a:ext uri="{FF2B5EF4-FFF2-40B4-BE49-F238E27FC236}">
                <a16:creationId xmlns:a16="http://schemas.microsoft.com/office/drawing/2014/main" xmlns="" id="{2C0CC368-4928-331B-4EF6-E12C3CE657DE}"/>
              </a:ext>
            </a:extLst>
          </p:cNvPr>
          <p:cNvSpPr>
            <a:spLocks noGrp="1"/>
          </p:cNvSpPr>
          <p:nvPr>
            <p:ph type="dt" sz="half" idx="10"/>
          </p:nvPr>
        </p:nvSpPr>
        <p:spPr/>
        <p:txBody>
          <a:bodyPr/>
          <a:lstStyle>
            <a:lvl1pPr>
              <a:defRPr/>
            </a:lvl1pPr>
          </a:lstStyle>
          <a:p>
            <a:pPr>
              <a:defRPr/>
            </a:pPr>
            <a:fld id="{CC53AA03-FEA3-48A5-AE59-AD7B6BF44C53}" type="datetimeFigureOut">
              <a:rPr lang="en-GB"/>
              <a:pPr>
                <a:defRPr/>
              </a:pPr>
              <a:t>28/06/2024</a:t>
            </a:fld>
            <a:endParaRPr lang="en-GB"/>
          </a:p>
        </p:txBody>
      </p:sp>
      <p:sp>
        <p:nvSpPr>
          <p:cNvPr id="4" name="Footer Placeholder 4">
            <a:extLst>
              <a:ext uri="{FF2B5EF4-FFF2-40B4-BE49-F238E27FC236}">
                <a16:creationId xmlns:a16="http://schemas.microsoft.com/office/drawing/2014/main" xmlns="" id="{C5BE4691-9EF6-2A9B-DC18-8432696B24D7}"/>
              </a:ext>
            </a:extLst>
          </p:cNvPr>
          <p:cNvSpPr>
            <a:spLocks noGrp="1"/>
          </p:cNvSpPr>
          <p:nvPr>
            <p:ph type="ftr" sz="quarter" idx="11"/>
          </p:nvPr>
        </p:nvSpPr>
        <p:spPr/>
        <p:txBody>
          <a:bodyPr/>
          <a:lstStyle>
            <a:lvl1pPr>
              <a:defRPr/>
            </a:lvl1pPr>
          </a:lstStyle>
          <a:p>
            <a:pPr>
              <a:defRPr/>
            </a:pPr>
            <a:endParaRPr lang="en-GB"/>
          </a:p>
        </p:txBody>
      </p:sp>
      <p:sp>
        <p:nvSpPr>
          <p:cNvPr id="5" name="Slide Number Placeholder 5">
            <a:extLst>
              <a:ext uri="{FF2B5EF4-FFF2-40B4-BE49-F238E27FC236}">
                <a16:creationId xmlns:a16="http://schemas.microsoft.com/office/drawing/2014/main" xmlns="" id="{5162C618-5157-FF98-1C4A-B164E38B548F}"/>
              </a:ext>
            </a:extLst>
          </p:cNvPr>
          <p:cNvSpPr>
            <a:spLocks noGrp="1"/>
          </p:cNvSpPr>
          <p:nvPr>
            <p:ph type="sldNum" sz="quarter" idx="12"/>
          </p:nvPr>
        </p:nvSpPr>
        <p:spPr/>
        <p:txBody>
          <a:bodyPr/>
          <a:lstStyle>
            <a:lvl1pPr>
              <a:defRPr/>
            </a:lvl1pPr>
          </a:lstStyle>
          <a:p>
            <a:fld id="{CBD6127E-49E1-45C0-BEDA-BDAE59F8754D}" type="slidenum">
              <a:rPr lang="en-GB" altLang="en-US"/>
              <a:pPr/>
              <a:t>‹#›</a:t>
            </a:fld>
            <a:endParaRPr lang="en-GB" altLang="en-US"/>
          </a:p>
        </p:txBody>
      </p:sp>
    </p:spTree>
    <p:extLst>
      <p:ext uri="{BB962C8B-B14F-4D97-AF65-F5344CB8AC3E}">
        <p14:creationId xmlns:p14="http://schemas.microsoft.com/office/powerpoint/2010/main" val="1860847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xmlns="" id="{52F9CAD8-E11E-C2CE-0CD6-A87702C315A6}"/>
              </a:ext>
            </a:extLst>
          </p:cNvPr>
          <p:cNvSpPr>
            <a:spLocks noGrp="1"/>
          </p:cNvSpPr>
          <p:nvPr>
            <p:ph type="dt" sz="half" idx="10"/>
          </p:nvPr>
        </p:nvSpPr>
        <p:spPr/>
        <p:txBody>
          <a:bodyPr/>
          <a:lstStyle>
            <a:lvl1pPr>
              <a:defRPr/>
            </a:lvl1pPr>
          </a:lstStyle>
          <a:p>
            <a:pPr>
              <a:defRPr/>
            </a:pPr>
            <a:fld id="{87662CCF-596A-49FD-A9BA-933937CC4585}" type="datetimeFigureOut">
              <a:rPr lang="en-GB"/>
              <a:pPr>
                <a:defRPr/>
              </a:pPr>
              <a:t>28/06/2024</a:t>
            </a:fld>
            <a:endParaRPr lang="en-GB"/>
          </a:p>
        </p:txBody>
      </p:sp>
      <p:sp>
        <p:nvSpPr>
          <p:cNvPr id="3" name="Footer Placeholder 4">
            <a:extLst>
              <a:ext uri="{FF2B5EF4-FFF2-40B4-BE49-F238E27FC236}">
                <a16:creationId xmlns:a16="http://schemas.microsoft.com/office/drawing/2014/main" xmlns="" id="{B81DB3E7-847F-BEFB-275B-FEC0553931D8}"/>
              </a:ext>
            </a:extLst>
          </p:cNvPr>
          <p:cNvSpPr>
            <a:spLocks noGrp="1"/>
          </p:cNvSpPr>
          <p:nvPr>
            <p:ph type="ftr" sz="quarter" idx="11"/>
          </p:nvPr>
        </p:nvSpPr>
        <p:spPr/>
        <p:txBody>
          <a:bodyPr/>
          <a:lstStyle>
            <a:lvl1pPr>
              <a:defRPr/>
            </a:lvl1pPr>
          </a:lstStyle>
          <a:p>
            <a:pPr>
              <a:defRPr/>
            </a:pPr>
            <a:endParaRPr lang="en-GB"/>
          </a:p>
        </p:txBody>
      </p:sp>
      <p:sp>
        <p:nvSpPr>
          <p:cNvPr id="4" name="Slide Number Placeholder 5">
            <a:extLst>
              <a:ext uri="{FF2B5EF4-FFF2-40B4-BE49-F238E27FC236}">
                <a16:creationId xmlns:a16="http://schemas.microsoft.com/office/drawing/2014/main" xmlns="" id="{9FF71E3C-441E-4E19-4E19-4C71EB7D389B}"/>
              </a:ext>
            </a:extLst>
          </p:cNvPr>
          <p:cNvSpPr>
            <a:spLocks noGrp="1"/>
          </p:cNvSpPr>
          <p:nvPr>
            <p:ph type="sldNum" sz="quarter" idx="12"/>
          </p:nvPr>
        </p:nvSpPr>
        <p:spPr/>
        <p:txBody>
          <a:bodyPr/>
          <a:lstStyle>
            <a:lvl1pPr>
              <a:defRPr/>
            </a:lvl1pPr>
          </a:lstStyle>
          <a:p>
            <a:fld id="{5783C454-6263-4E7E-ADDF-AD5D868761A5}" type="slidenum">
              <a:rPr lang="en-GB" altLang="en-US"/>
              <a:pPr/>
              <a:t>‹#›</a:t>
            </a:fld>
            <a:endParaRPr lang="en-GB" altLang="en-US"/>
          </a:p>
        </p:txBody>
      </p:sp>
    </p:spTree>
    <p:extLst>
      <p:ext uri="{BB962C8B-B14F-4D97-AF65-F5344CB8AC3E}">
        <p14:creationId xmlns:p14="http://schemas.microsoft.com/office/powerpoint/2010/main" val="41337302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85364" y="2853584"/>
            <a:ext cx="9764544" cy="9987545"/>
          </a:xfrm>
        </p:spPr>
        <p:txBody>
          <a:bodyPr anchor="b"/>
          <a:lstStyle>
            <a:lvl1pPr>
              <a:defRPr sz="10595"/>
            </a:lvl1pPr>
          </a:lstStyle>
          <a:p>
            <a:r>
              <a:rPr lang="en-US"/>
              <a:t>Click to edit Master title style</a:t>
            </a:r>
            <a:endParaRPr lang="en-US" dirty="0"/>
          </a:p>
        </p:txBody>
      </p:sp>
      <p:sp>
        <p:nvSpPr>
          <p:cNvPr id="3" name="Content Placeholder 2"/>
          <p:cNvSpPr>
            <a:spLocks noGrp="1"/>
          </p:cNvSpPr>
          <p:nvPr>
            <p:ph idx="1"/>
          </p:nvPr>
        </p:nvSpPr>
        <p:spPr>
          <a:xfrm>
            <a:off x="12870909" y="6162959"/>
            <a:ext cx="15326827" cy="30418415"/>
          </a:xfrm>
        </p:spPr>
        <p:txBody>
          <a:bodyPr/>
          <a:lstStyle>
            <a:lvl1pPr>
              <a:defRPr sz="10595"/>
            </a:lvl1pPr>
            <a:lvl2pPr>
              <a:defRPr sz="9271"/>
            </a:lvl2pPr>
            <a:lvl3pPr>
              <a:defRPr sz="7946"/>
            </a:lvl3pPr>
            <a:lvl4pPr>
              <a:defRPr sz="6622"/>
            </a:lvl4pPr>
            <a:lvl5pPr>
              <a:defRPr sz="6622"/>
            </a:lvl5pPr>
            <a:lvl6pPr>
              <a:defRPr sz="6622"/>
            </a:lvl6pPr>
            <a:lvl7pPr>
              <a:defRPr sz="6622"/>
            </a:lvl7pPr>
            <a:lvl8pPr>
              <a:defRPr sz="6622"/>
            </a:lvl8pPr>
            <a:lvl9pPr>
              <a:defRPr sz="6622"/>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085364" y="12841129"/>
            <a:ext cx="9764544" cy="23789780"/>
          </a:xfrm>
        </p:spPr>
        <p:txBody>
          <a:bodyPr/>
          <a:lstStyle>
            <a:lvl1pPr marL="0" indent="0">
              <a:buNone/>
              <a:defRPr sz="5297"/>
            </a:lvl1pPr>
            <a:lvl2pPr marL="1513743" indent="0">
              <a:buNone/>
              <a:defRPr sz="4635"/>
            </a:lvl2pPr>
            <a:lvl3pPr marL="3027487" indent="0">
              <a:buNone/>
              <a:defRPr sz="3973"/>
            </a:lvl3pPr>
            <a:lvl4pPr marL="4541230" indent="0">
              <a:buNone/>
              <a:defRPr sz="3311"/>
            </a:lvl4pPr>
            <a:lvl5pPr marL="6054974" indent="0">
              <a:buNone/>
              <a:defRPr sz="3311"/>
            </a:lvl5pPr>
            <a:lvl6pPr marL="7568717" indent="0">
              <a:buNone/>
              <a:defRPr sz="3311"/>
            </a:lvl6pPr>
            <a:lvl7pPr marL="9082461" indent="0">
              <a:buNone/>
              <a:defRPr sz="3311"/>
            </a:lvl7pPr>
            <a:lvl8pPr marL="10596204" indent="0">
              <a:buNone/>
              <a:defRPr sz="3311"/>
            </a:lvl8pPr>
            <a:lvl9pPr marL="12109948" indent="0">
              <a:buNone/>
              <a:defRPr sz="3311"/>
            </a:lvl9pPr>
          </a:lstStyle>
          <a:p>
            <a:pPr lvl="0"/>
            <a:r>
              <a:rPr lang="en-US"/>
              <a:t>Click to edit Master text styles</a:t>
            </a:r>
          </a:p>
        </p:txBody>
      </p:sp>
      <p:sp>
        <p:nvSpPr>
          <p:cNvPr id="5" name="Date Placeholder 3">
            <a:extLst>
              <a:ext uri="{FF2B5EF4-FFF2-40B4-BE49-F238E27FC236}">
                <a16:creationId xmlns:a16="http://schemas.microsoft.com/office/drawing/2014/main" xmlns="" id="{E03B69B0-CC7A-DFF2-C9AA-BE846F6DE50A}"/>
              </a:ext>
            </a:extLst>
          </p:cNvPr>
          <p:cNvSpPr>
            <a:spLocks noGrp="1"/>
          </p:cNvSpPr>
          <p:nvPr>
            <p:ph type="dt" sz="half" idx="10"/>
          </p:nvPr>
        </p:nvSpPr>
        <p:spPr/>
        <p:txBody>
          <a:bodyPr/>
          <a:lstStyle>
            <a:lvl1pPr>
              <a:defRPr/>
            </a:lvl1pPr>
          </a:lstStyle>
          <a:p>
            <a:pPr>
              <a:defRPr/>
            </a:pPr>
            <a:fld id="{34E2F5FB-27DB-43F9-B272-E69E8E8C6553}" type="datetimeFigureOut">
              <a:rPr lang="en-GB"/>
              <a:pPr>
                <a:defRPr/>
              </a:pPr>
              <a:t>28/06/2024</a:t>
            </a:fld>
            <a:endParaRPr lang="en-GB"/>
          </a:p>
        </p:txBody>
      </p:sp>
      <p:sp>
        <p:nvSpPr>
          <p:cNvPr id="6" name="Footer Placeholder 4">
            <a:extLst>
              <a:ext uri="{FF2B5EF4-FFF2-40B4-BE49-F238E27FC236}">
                <a16:creationId xmlns:a16="http://schemas.microsoft.com/office/drawing/2014/main" xmlns="" id="{F44E49E0-7703-BAE6-9191-A7BB9AC2B5E8}"/>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xmlns="" id="{C62DCE22-C6E9-FB33-3DD0-CE0676336ADE}"/>
              </a:ext>
            </a:extLst>
          </p:cNvPr>
          <p:cNvSpPr>
            <a:spLocks noGrp="1"/>
          </p:cNvSpPr>
          <p:nvPr>
            <p:ph type="sldNum" sz="quarter" idx="12"/>
          </p:nvPr>
        </p:nvSpPr>
        <p:spPr/>
        <p:txBody>
          <a:bodyPr/>
          <a:lstStyle>
            <a:lvl1pPr>
              <a:defRPr/>
            </a:lvl1pPr>
          </a:lstStyle>
          <a:p>
            <a:fld id="{439D1E5B-4749-41F5-959E-604C2757575D}" type="slidenum">
              <a:rPr lang="en-GB" altLang="en-US"/>
              <a:pPr/>
              <a:t>‹#›</a:t>
            </a:fld>
            <a:endParaRPr lang="en-GB" altLang="en-US"/>
          </a:p>
        </p:txBody>
      </p:sp>
    </p:spTree>
    <p:extLst>
      <p:ext uri="{BB962C8B-B14F-4D97-AF65-F5344CB8AC3E}">
        <p14:creationId xmlns:p14="http://schemas.microsoft.com/office/powerpoint/2010/main" val="22552392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85364" y="2853584"/>
            <a:ext cx="9764544" cy="9987545"/>
          </a:xfrm>
        </p:spPr>
        <p:txBody>
          <a:bodyPr anchor="b"/>
          <a:lstStyle>
            <a:lvl1pPr>
              <a:defRPr sz="10595"/>
            </a:lvl1pPr>
          </a:lstStyle>
          <a:p>
            <a:r>
              <a:rPr lang="en-US"/>
              <a:t>Click to edit Master title style</a:t>
            </a:r>
            <a:endParaRPr lang="en-US" dirty="0"/>
          </a:p>
        </p:txBody>
      </p:sp>
      <p:sp>
        <p:nvSpPr>
          <p:cNvPr id="3" name="Picture Placeholder 2"/>
          <p:cNvSpPr>
            <a:spLocks noGrp="1" noChangeAspect="1"/>
          </p:cNvSpPr>
          <p:nvPr>
            <p:ph type="pic" idx="1"/>
          </p:nvPr>
        </p:nvSpPr>
        <p:spPr>
          <a:xfrm>
            <a:off x="12870909" y="6162959"/>
            <a:ext cx="15326827" cy="30418415"/>
          </a:xfrm>
        </p:spPr>
        <p:txBody>
          <a:bodyPr rtlCol="0">
            <a:normAutofit/>
          </a:bodyPr>
          <a:lstStyle>
            <a:lvl1pPr marL="0" indent="0">
              <a:buNone/>
              <a:defRPr sz="10595"/>
            </a:lvl1pPr>
            <a:lvl2pPr marL="1513743" indent="0">
              <a:buNone/>
              <a:defRPr sz="9271"/>
            </a:lvl2pPr>
            <a:lvl3pPr marL="3027487" indent="0">
              <a:buNone/>
              <a:defRPr sz="7946"/>
            </a:lvl3pPr>
            <a:lvl4pPr marL="4541230" indent="0">
              <a:buNone/>
              <a:defRPr sz="6622"/>
            </a:lvl4pPr>
            <a:lvl5pPr marL="6054974" indent="0">
              <a:buNone/>
              <a:defRPr sz="6622"/>
            </a:lvl5pPr>
            <a:lvl6pPr marL="7568717" indent="0">
              <a:buNone/>
              <a:defRPr sz="6622"/>
            </a:lvl6pPr>
            <a:lvl7pPr marL="9082461" indent="0">
              <a:buNone/>
              <a:defRPr sz="6622"/>
            </a:lvl7pPr>
            <a:lvl8pPr marL="10596204" indent="0">
              <a:buNone/>
              <a:defRPr sz="6622"/>
            </a:lvl8pPr>
            <a:lvl9pPr marL="12109948" indent="0">
              <a:buNone/>
              <a:defRPr sz="6622"/>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2085364" y="12841129"/>
            <a:ext cx="9764544" cy="23789780"/>
          </a:xfrm>
        </p:spPr>
        <p:txBody>
          <a:bodyPr/>
          <a:lstStyle>
            <a:lvl1pPr marL="0" indent="0">
              <a:buNone/>
              <a:defRPr sz="5297"/>
            </a:lvl1pPr>
            <a:lvl2pPr marL="1513743" indent="0">
              <a:buNone/>
              <a:defRPr sz="4635"/>
            </a:lvl2pPr>
            <a:lvl3pPr marL="3027487" indent="0">
              <a:buNone/>
              <a:defRPr sz="3973"/>
            </a:lvl3pPr>
            <a:lvl4pPr marL="4541230" indent="0">
              <a:buNone/>
              <a:defRPr sz="3311"/>
            </a:lvl4pPr>
            <a:lvl5pPr marL="6054974" indent="0">
              <a:buNone/>
              <a:defRPr sz="3311"/>
            </a:lvl5pPr>
            <a:lvl6pPr marL="7568717" indent="0">
              <a:buNone/>
              <a:defRPr sz="3311"/>
            </a:lvl6pPr>
            <a:lvl7pPr marL="9082461" indent="0">
              <a:buNone/>
              <a:defRPr sz="3311"/>
            </a:lvl7pPr>
            <a:lvl8pPr marL="10596204" indent="0">
              <a:buNone/>
              <a:defRPr sz="3311"/>
            </a:lvl8pPr>
            <a:lvl9pPr marL="12109948" indent="0">
              <a:buNone/>
              <a:defRPr sz="3311"/>
            </a:lvl9pPr>
          </a:lstStyle>
          <a:p>
            <a:pPr lvl="0"/>
            <a:r>
              <a:rPr lang="en-US"/>
              <a:t>Click to edit Master text styles</a:t>
            </a:r>
          </a:p>
        </p:txBody>
      </p:sp>
      <p:sp>
        <p:nvSpPr>
          <p:cNvPr id="5" name="Date Placeholder 3">
            <a:extLst>
              <a:ext uri="{FF2B5EF4-FFF2-40B4-BE49-F238E27FC236}">
                <a16:creationId xmlns:a16="http://schemas.microsoft.com/office/drawing/2014/main" xmlns="" id="{DFE0A4D1-24F6-42DE-DC6F-DD7006AAA8BE}"/>
              </a:ext>
            </a:extLst>
          </p:cNvPr>
          <p:cNvSpPr>
            <a:spLocks noGrp="1"/>
          </p:cNvSpPr>
          <p:nvPr>
            <p:ph type="dt" sz="half" idx="10"/>
          </p:nvPr>
        </p:nvSpPr>
        <p:spPr/>
        <p:txBody>
          <a:bodyPr/>
          <a:lstStyle>
            <a:lvl1pPr>
              <a:defRPr/>
            </a:lvl1pPr>
          </a:lstStyle>
          <a:p>
            <a:pPr>
              <a:defRPr/>
            </a:pPr>
            <a:fld id="{D14AD10B-7198-47F5-9F04-5ADA64192779}" type="datetimeFigureOut">
              <a:rPr lang="en-GB"/>
              <a:pPr>
                <a:defRPr/>
              </a:pPr>
              <a:t>28/06/2024</a:t>
            </a:fld>
            <a:endParaRPr lang="en-GB"/>
          </a:p>
        </p:txBody>
      </p:sp>
      <p:sp>
        <p:nvSpPr>
          <p:cNvPr id="6" name="Footer Placeholder 4">
            <a:extLst>
              <a:ext uri="{FF2B5EF4-FFF2-40B4-BE49-F238E27FC236}">
                <a16:creationId xmlns:a16="http://schemas.microsoft.com/office/drawing/2014/main" xmlns="" id="{E00A9BA3-4A24-213B-BB6E-5B0AEA319651}"/>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xmlns="" id="{17DC5EBE-DF95-76B2-3D3B-BB0A701F74A3}"/>
              </a:ext>
            </a:extLst>
          </p:cNvPr>
          <p:cNvSpPr>
            <a:spLocks noGrp="1"/>
          </p:cNvSpPr>
          <p:nvPr>
            <p:ph type="sldNum" sz="quarter" idx="12"/>
          </p:nvPr>
        </p:nvSpPr>
        <p:spPr/>
        <p:txBody>
          <a:bodyPr/>
          <a:lstStyle>
            <a:lvl1pPr>
              <a:defRPr/>
            </a:lvl1pPr>
          </a:lstStyle>
          <a:p>
            <a:fld id="{883640CE-D588-47F4-91EA-ECCB52EA2B5B}" type="slidenum">
              <a:rPr lang="en-GB" altLang="en-US"/>
              <a:pPr/>
              <a:t>‹#›</a:t>
            </a:fld>
            <a:endParaRPr lang="en-GB" altLang="en-US"/>
          </a:p>
        </p:txBody>
      </p:sp>
    </p:spTree>
    <p:extLst>
      <p:ext uri="{BB962C8B-B14F-4D97-AF65-F5344CB8AC3E}">
        <p14:creationId xmlns:p14="http://schemas.microsoft.com/office/powerpoint/2010/main" val="2067049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xmlns="" id="{D4D99217-66BB-FBB8-32CA-DDDFC1F14C44}"/>
              </a:ext>
            </a:extLst>
          </p:cNvPr>
          <p:cNvSpPr>
            <a:spLocks noGrp="1"/>
          </p:cNvSpPr>
          <p:nvPr>
            <p:ph type="title"/>
          </p:nvPr>
        </p:nvSpPr>
        <p:spPr bwMode="auto">
          <a:xfrm>
            <a:off x="2081213" y="2279650"/>
            <a:ext cx="26112787" cy="8272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xmlns="" id="{22B42A89-52E7-97A8-B007-FB6F4B16BFF6}"/>
              </a:ext>
            </a:extLst>
          </p:cNvPr>
          <p:cNvSpPr>
            <a:spLocks noGrp="1"/>
          </p:cNvSpPr>
          <p:nvPr>
            <p:ph type="body" idx="1"/>
          </p:nvPr>
        </p:nvSpPr>
        <p:spPr bwMode="auto">
          <a:xfrm>
            <a:off x="2081213" y="11395075"/>
            <a:ext cx="26112787" cy="27157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xmlns="" id="{D0F76ED5-6D2B-DD29-0B73-AE71DEE88DB9}"/>
              </a:ext>
            </a:extLst>
          </p:cNvPr>
          <p:cNvSpPr>
            <a:spLocks noGrp="1"/>
          </p:cNvSpPr>
          <p:nvPr>
            <p:ph type="dt" sz="half" idx="2"/>
          </p:nvPr>
        </p:nvSpPr>
        <p:spPr>
          <a:xfrm>
            <a:off x="2081213" y="39673213"/>
            <a:ext cx="6811962" cy="2278062"/>
          </a:xfrm>
          <a:prstGeom prst="rect">
            <a:avLst/>
          </a:prstGeom>
        </p:spPr>
        <p:txBody>
          <a:bodyPr vert="horz" lIns="91440" tIns="45720" rIns="91440" bIns="45720" rtlCol="0" anchor="ctr"/>
          <a:lstStyle>
            <a:lvl1pPr algn="l" defTabSz="3507730" eaLnBrk="1" fontAlgn="auto" hangingPunct="1">
              <a:spcBef>
                <a:spcPts val="0"/>
              </a:spcBef>
              <a:spcAft>
                <a:spcPts val="0"/>
              </a:spcAft>
              <a:defRPr sz="3973">
                <a:solidFill>
                  <a:schemeClr val="tx1">
                    <a:tint val="75000"/>
                  </a:schemeClr>
                </a:solidFill>
                <a:latin typeface="+mn-lt"/>
              </a:defRPr>
            </a:lvl1pPr>
          </a:lstStyle>
          <a:p>
            <a:pPr>
              <a:defRPr/>
            </a:pPr>
            <a:fld id="{D6807005-EE90-4822-9EB4-7F3F0A41AA0C}" type="datetimeFigureOut">
              <a:rPr lang="en-GB"/>
              <a:pPr>
                <a:defRPr/>
              </a:pPr>
              <a:t>28/06/2024</a:t>
            </a:fld>
            <a:endParaRPr lang="en-GB"/>
          </a:p>
        </p:txBody>
      </p:sp>
      <p:sp>
        <p:nvSpPr>
          <p:cNvPr id="5" name="Footer Placeholder 4">
            <a:extLst>
              <a:ext uri="{FF2B5EF4-FFF2-40B4-BE49-F238E27FC236}">
                <a16:creationId xmlns:a16="http://schemas.microsoft.com/office/drawing/2014/main" xmlns="" id="{9CF03798-9940-70DA-6D37-F444031BA6BD}"/>
              </a:ext>
            </a:extLst>
          </p:cNvPr>
          <p:cNvSpPr>
            <a:spLocks noGrp="1"/>
          </p:cNvSpPr>
          <p:nvPr>
            <p:ph type="ftr" sz="quarter" idx="3"/>
          </p:nvPr>
        </p:nvSpPr>
        <p:spPr>
          <a:xfrm>
            <a:off x="10028238" y="39673213"/>
            <a:ext cx="10218737" cy="2278062"/>
          </a:xfrm>
          <a:prstGeom prst="rect">
            <a:avLst/>
          </a:prstGeom>
        </p:spPr>
        <p:txBody>
          <a:bodyPr vert="horz" lIns="91440" tIns="45720" rIns="91440" bIns="45720" rtlCol="0" anchor="ctr"/>
          <a:lstStyle>
            <a:lvl1pPr algn="ctr" defTabSz="3507730" eaLnBrk="1" fontAlgn="auto" hangingPunct="1">
              <a:spcBef>
                <a:spcPts val="0"/>
              </a:spcBef>
              <a:spcAft>
                <a:spcPts val="0"/>
              </a:spcAft>
              <a:defRPr sz="3973">
                <a:solidFill>
                  <a:schemeClr val="tx1">
                    <a:tint val="75000"/>
                  </a:schemeClr>
                </a:solidFill>
                <a:latin typeface="+mn-lt"/>
              </a:defRPr>
            </a:lvl1pPr>
          </a:lstStyle>
          <a:p>
            <a:pPr>
              <a:defRPr/>
            </a:pPr>
            <a:endParaRPr lang="en-GB"/>
          </a:p>
        </p:txBody>
      </p:sp>
      <p:sp>
        <p:nvSpPr>
          <p:cNvPr id="6" name="Slide Number Placeholder 5">
            <a:extLst>
              <a:ext uri="{FF2B5EF4-FFF2-40B4-BE49-F238E27FC236}">
                <a16:creationId xmlns:a16="http://schemas.microsoft.com/office/drawing/2014/main" xmlns="" id="{A178E0EF-FE58-9BE3-31DB-2F789DE74945}"/>
              </a:ext>
            </a:extLst>
          </p:cNvPr>
          <p:cNvSpPr>
            <a:spLocks noGrp="1"/>
          </p:cNvSpPr>
          <p:nvPr>
            <p:ph type="sldNum" sz="quarter" idx="4"/>
          </p:nvPr>
        </p:nvSpPr>
        <p:spPr>
          <a:xfrm>
            <a:off x="21382038" y="39673213"/>
            <a:ext cx="6811962" cy="2278062"/>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3900">
                <a:solidFill>
                  <a:srgbClr val="898989"/>
                </a:solidFill>
              </a:defRPr>
            </a:lvl1pPr>
          </a:lstStyle>
          <a:p>
            <a:fld id="{BB1DB135-F35F-48D6-9BDE-E9D1E72BED5C}" type="slidenum">
              <a:rPr lang="en-GB" altLang="en-US"/>
              <a:pPr/>
              <a:t>‹#›</a:t>
            </a:fld>
            <a:endParaRPr lang="en-GB"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3027363" rtl="0" eaLnBrk="0" fontAlgn="base" hangingPunct="0">
        <a:lnSpc>
          <a:spcPct val="90000"/>
        </a:lnSpc>
        <a:spcBef>
          <a:spcPct val="0"/>
        </a:spcBef>
        <a:spcAft>
          <a:spcPct val="0"/>
        </a:spcAft>
        <a:defRPr sz="14500" kern="1200">
          <a:solidFill>
            <a:schemeClr val="tx1"/>
          </a:solidFill>
          <a:latin typeface="+mj-lt"/>
          <a:ea typeface="+mj-ea"/>
          <a:cs typeface="+mj-cs"/>
        </a:defRPr>
      </a:lvl1pPr>
      <a:lvl2pPr algn="l" defTabSz="3027363" rtl="0" eaLnBrk="0" fontAlgn="base" hangingPunct="0">
        <a:lnSpc>
          <a:spcPct val="90000"/>
        </a:lnSpc>
        <a:spcBef>
          <a:spcPct val="0"/>
        </a:spcBef>
        <a:spcAft>
          <a:spcPct val="0"/>
        </a:spcAft>
        <a:defRPr sz="14500">
          <a:solidFill>
            <a:schemeClr val="tx1"/>
          </a:solidFill>
          <a:latin typeface="Calibri Light" panose="020F0302020204030204" pitchFamily="34" charset="0"/>
        </a:defRPr>
      </a:lvl2pPr>
      <a:lvl3pPr algn="l" defTabSz="3027363" rtl="0" eaLnBrk="0" fontAlgn="base" hangingPunct="0">
        <a:lnSpc>
          <a:spcPct val="90000"/>
        </a:lnSpc>
        <a:spcBef>
          <a:spcPct val="0"/>
        </a:spcBef>
        <a:spcAft>
          <a:spcPct val="0"/>
        </a:spcAft>
        <a:defRPr sz="14500">
          <a:solidFill>
            <a:schemeClr val="tx1"/>
          </a:solidFill>
          <a:latin typeface="Calibri Light" panose="020F0302020204030204" pitchFamily="34" charset="0"/>
        </a:defRPr>
      </a:lvl3pPr>
      <a:lvl4pPr algn="l" defTabSz="3027363" rtl="0" eaLnBrk="0" fontAlgn="base" hangingPunct="0">
        <a:lnSpc>
          <a:spcPct val="90000"/>
        </a:lnSpc>
        <a:spcBef>
          <a:spcPct val="0"/>
        </a:spcBef>
        <a:spcAft>
          <a:spcPct val="0"/>
        </a:spcAft>
        <a:defRPr sz="14500">
          <a:solidFill>
            <a:schemeClr val="tx1"/>
          </a:solidFill>
          <a:latin typeface="Calibri Light" panose="020F0302020204030204" pitchFamily="34" charset="0"/>
        </a:defRPr>
      </a:lvl4pPr>
      <a:lvl5pPr algn="l" defTabSz="3027363" rtl="0" eaLnBrk="0" fontAlgn="base" hangingPunct="0">
        <a:lnSpc>
          <a:spcPct val="90000"/>
        </a:lnSpc>
        <a:spcBef>
          <a:spcPct val="0"/>
        </a:spcBef>
        <a:spcAft>
          <a:spcPct val="0"/>
        </a:spcAft>
        <a:defRPr sz="14500">
          <a:solidFill>
            <a:schemeClr val="tx1"/>
          </a:solidFill>
          <a:latin typeface="Calibri Light" panose="020F0302020204030204" pitchFamily="34" charset="0"/>
        </a:defRPr>
      </a:lvl5pPr>
      <a:lvl6pPr marL="457200" algn="l" defTabSz="3027363" rtl="0" fontAlgn="base">
        <a:lnSpc>
          <a:spcPct val="90000"/>
        </a:lnSpc>
        <a:spcBef>
          <a:spcPct val="0"/>
        </a:spcBef>
        <a:spcAft>
          <a:spcPct val="0"/>
        </a:spcAft>
        <a:defRPr sz="14500">
          <a:solidFill>
            <a:schemeClr val="tx1"/>
          </a:solidFill>
          <a:latin typeface="Calibri Light" panose="020F0302020204030204" pitchFamily="34" charset="0"/>
        </a:defRPr>
      </a:lvl6pPr>
      <a:lvl7pPr marL="914400" algn="l" defTabSz="3027363" rtl="0" fontAlgn="base">
        <a:lnSpc>
          <a:spcPct val="90000"/>
        </a:lnSpc>
        <a:spcBef>
          <a:spcPct val="0"/>
        </a:spcBef>
        <a:spcAft>
          <a:spcPct val="0"/>
        </a:spcAft>
        <a:defRPr sz="14500">
          <a:solidFill>
            <a:schemeClr val="tx1"/>
          </a:solidFill>
          <a:latin typeface="Calibri Light" panose="020F0302020204030204" pitchFamily="34" charset="0"/>
        </a:defRPr>
      </a:lvl7pPr>
      <a:lvl8pPr marL="1371600" algn="l" defTabSz="3027363" rtl="0" fontAlgn="base">
        <a:lnSpc>
          <a:spcPct val="90000"/>
        </a:lnSpc>
        <a:spcBef>
          <a:spcPct val="0"/>
        </a:spcBef>
        <a:spcAft>
          <a:spcPct val="0"/>
        </a:spcAft>
        <a:defRPr sz="14500">
          <a:solidFill>
            <a:schemeClr val="tx1"/>
          </a:solidFill>
          <a:latin typeface="Calibri Light" panose="020F0302020204030204" pitchFamily="34" charset="0"/>
        </a:defRPr>
      </a:lvl8pPr>
      <a:lvl9pPr marL="1828800" algn="l" defTabSz="3027363" rtl="0" fontAlgn="base">
        <a:lnSpc>
          <a:spcPct val="90000"/>
        </a:lnSpc>
        <a:spcBef>
          <a:spcPct val="0"/>
        </a:spcBef>
        <a:spcAft>
          <a:spcPct val="0"/>
        </a:spcAft>
        <a:defRPr sz="14500">
          <a:solidFill>
            <a:schemeClr val="tx1"/>
          </a:solidFill>
          <a:latin typeface="Calibri Light" panose="020F0302020204030204" pitchFamily="34" charset="0"/>
        </a:defRPr>
      </a:lvl9pPr>
    </p:titleStyle>
    <p:bodyStyle>
      <a:lvl1pPr marL="755650" indent="-755650" algn="l" defTabSz="3027363" rtl="0" eaLnBrk="0" fontAlgn="base" hangingPunct="0">
        <a:lnSpc>
          <a:spcPct val="90000"/>
        </a:lnSpc>
        <a:spcBef>
          <a:spcPts val="3313"/>
        </a:spcBef>
        <a:spcAft>
          <a:spcPct val="0"/>
        </a:spcAft>
        <a:buFont typeface="Arial" panose="020B0604020202020204" pitchFamily="34" charset="0"/>
        <a:buChar char="•"/>
        <a:defRPr sz="9200" kern="1200">
          <a:solidFill>
            <a:schemeClr val="tx1"/>
          </a:solidFill>
          <a:latin typeface="+mn-lt"/>
          <a:ea typeface="+mn-ea"/>
          <a:cs typeface="+mn-cs"/>
        </a:defRPr>
      </a:lvl1pPr>
      <a:lvl2pPr marL="2270125" indent="-755650" algn="l" defTabSz="3027363" rtl="0" eaLnBrk="0" fontAlgn="base" hangingPunct="0">
        <a:lnSpc>
          <a:spcPct val="90000"/>
        </a:lnSpc>
        <a:spcBef>
          <a:spcPts val="1650"/>
        </a:spcBef>
        <a:spcAft>
          <a:spcPct val="0"/>
        </a:spcAft>
        <a:buFont typeface="Arial" panose="020B0604020202020204" pitchFamily="34" charset="0"/>
        <a:buChar char="•"/>
        <a:defRPr sz="7900" kern="1200">
          <a:solidFill>
            <a:schemeClr val="tx1"/>
          </a:solidFill>
          <a:latin typeface="+mn-lt"/>
          <a:ea typeface="+mn-ea"/>
          <a:cs typeface="+mn-cs"/>
        </a:defRPr>
      </a:lvl2pPr>
      <a:lvl3pPr marL="3783013" indent="-755650" algn="l" defTabSz="3027363" rtl="0" eaLnBrk="0" fontAlgn="base" hangingPunct="0">
        <a:lnSpc>
          <a:spcPct val="90000"/>
        </a:lnSpc>
        <a:spcBef>
          <a:spcPts val="1650"/>
        </a:spcBef>
        <a:spcAft>
          <a:spcPct val="0"/>
        </a:spcAft>
        <a:buFont typeface="Arial" panose="020B0604020202020204" pitchFamily="34" charset="0"/>
        <a:buChar char="•"/>
        <a:defRPr sz="6600" kern="1200">
          <a:solidFill>
            <a:schemeClr val="tx1"/>
          </a:solidFill>
          <a:latin typeface="+mn-lt"/>
          <a:ea typeface="+mn-ea"/>
          <a:cs typeface="+mn-cs"/>
        </a:defRPr>
      </a:lvl3pPr>
      <a:lvl4pPr marL="5297488" indent="-755650" algn="l" defTabSz="3027363" rtl="0" eaLnBrk="0" fontAlgn="base" hangingPunct="0">
        <a:lnSpc>
          <a:spcPct val="90000"/>
        </a:lnSpc>
        <a:spcBef>
          <a:spcPts val="1650"/>
        </a:spcBef>
        <a:spcAft>
          <a:spcPct val="0"/>
        </a:spcAft>
        <a:buFont typeface="Arial" panose="020B0604020202020204" pitchFamily="34" charset="0"/>
        <a:buChar char="•"/>
        <a:defRPr sz="5900" kern="1200">
          <a:solidFill>
            <a:schemeClr val="tx1"/>
          </a:solidFill>
          <a:latin typeface="+mn-lt"/>
          <a:ea typeface="+mn-ea"/>
          <a:cs typeface="+mn-cs"/>
        </a:defRPr>
      </a:lvl4pPr>
      <a:lvl5pPr marL="6810375" indent="-755650" algn="l" defTabSz="3027363" rtl="0" eaLnBrk="0" fontAlgn="base" hangingPunct="0">
        <a:lnSpc>
          <a:spcPct val="90000"/>
        </a:lnSpc>
        <a:spcBef>
          <a:spcPts val="1650"/>
        </a:spcBef>
        <a:spcAft>
          <a:spcPct val="0"/>
        </a:spcAft>
        <a:buFont typeface="Arial" panose="020B0604020202020204" pitchFamily="34" charset="0"/>
        <a:buChar char="•"/>
        <a:defRPr sz="5900" kern="1200">
          <a:solidFill>
            <a:schemeClr val="tx1"/>
          </a:solidFill>
          <a:latin typeface="+mn-lt"/>
          <a:ea typeface="+mn-ea"/>
          <a:cs typeface="+mn-cs"/>
        </a:defRPr>
      </a:lvl5pPr>
      <a:lvl6pPr marL="8325589"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6pPr>
      <a:lvl7pPr marL="9839333"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7pPr>
      <a:lvl8pPr marL="1135307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8pPr>
      <a:lvl9pPr marL="12866820"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9pPr>
    </p:bodyStyle>
    <p:otherStyle>
      <a:defPPr>
        <a:defRPr lang="en-US"/>
      </a:defPPr>
      <a:lvl1pPr marL="0" algn="l" defTabSz="3027487" rtl="0" eaLnBrk="1" latinLnBrk="0" hangingPunct="1">
        <a:defRPr sz="5960" kern="1200">
          <a:solidFill>
            <a:schemeClr val="tx1"/>
          </a:solidFill>
          <a:latin typeface="+mn-lt"/>
          <a:ea typeface="+mn-ea"/>
          <a:cs typeface="+mn-cs"/>
        </a:defRPr>
      </a:lvl1pPr>
      <a:lvl2pPr marL="1513743" algn="l" defTabSz="3027487" rtl="0" eaLnBrk="1" latinLnBrk="0" hangingPunct="1">
        <a:defRPr sz="5960" kern="1200">
          <a:solidFill>
            <a:schemeClr val="tx1"/>
          </a:solidFill>
          <a:latin typeface="+mn-lt"/>
          <a:ea typeface="+mn-ea"/>
          <a:cs typeface="+mn-cs"/>
        </a:defRPr>
      </a:lvl2pPr>
      <a:lvl3pPr marL="3027487" algn="l" defTabSz="3027487" rtl="0" eaLnBrk="1" latinLnBrk="0" hangingPunct="1">
        <a:defRPr sz="5960" kern="1200">
          <a:solidFill>
            <a:schemeClr val="tx1"/>
          </a:solidFill>
          <a:latin typeface="+mn-lt"/>
          <a:ea typeface="+mn-ea"/>
          <a:cs typeface="+mn-cs"/>
        </a:defRPr>
      </a:lvl3pPr>
      <a:lvl4pPr marL="4541230" algn="l" defTabSz="3027487" rtl="0" eaLnBrk="1" latinLnBrk="0" hangingPunct="1">
        <a:defRPr sz="5960" kern="1200">
          <a:solidFill>
            <a:schemeClr val="tx1"/>
          </a:solidFill>
          <a:latin typeface="+mn-lt"/>
          <a:ea typeface="+mn-ea"/>
          <a:cs typeface="+mn-cs"/>
        </a:defRPr>
      </a:lvl4pPr>
      <a:lvl5pPr marL="6054974" algn="l" defTabSz="3027487" rtl="0" eaLnBrk="1" latinLnBrk="0" hangingPunct="1">
        <a:defRPr sz="5960" kern="1200">
          <a:solidFill>
            <a:schemeClr val="tx1"/>
          </a:solidFill>
          <a:latin typeface="+mn-lt"/>
          <a:ea typeface="+mn-ea"/>
          <a:cs typeface="+mn-cs"/>
        </a:defRPr>
      </a:lvl5pPr>
      <a:lvl6pPr marL="7568717" algn="l" defTabSz="3027487" rtl="0" eaLnBrk="1" latinLnBrk="0" hangingPunct="1">
        <a:defRPr sz="5960" kern="1200">
          <a:solidFill>
            <a:schemeClr val="tx1"/>
          </a:solidFill>
          <a:latin typeface="+mn-lt"/>
          <a:ea typeface="+mn-ea"/>
          <a:cs typeface="+mn-cs"/>
        </a:defRPr>
      </a:lvl6pPr>
      <a:lvl7pPr marL="9082461" algn="l" defTabSz="3027487" rtl="0" eaLnBrk="1" latinLnBrk="0" hangingPunct="1">
        <a:defRPr sz="5960" kern="1200">
          <a:solidFill>
            <a:schemeClr val="tx1"/>
          </a:solidFill>
          <a:latin typeface="+mn-lt"/>
          <a:ea typeface="+mn-ea"/>
          <a:cs typeface="+mn-cs"/>
        </a:defRPr>
      </a:lvl7pPr>
      <a:lvl8pPr marL="10596204" algn="l" defTabSz="3027487" rtl="0" eaLnBrk="1" latinLnBrk="0" hangingPunct="1">
        <a:defRPr sz="5960" kern="1200">
          <a:solidFill>
            <a:schemeClr val="tx1"/>
          </a:solidFill>
          <a:latin typeface="+mn-lt"/>
          <a:ea typeface="+mn-ea"/>
          <a:cs typeface="+mn-cs"/>
        </a:defRPr>
      </a:lvl8pPr>
      <a:lvl9pPr marL="12109948" algn="l" defTabSz="3027487" rtl="0" eaLnBrk="1" latinLnBrk="0" hangingPunct="1">
        <a:defRPr sz="59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0.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hyperlink" Target="https://www.nhsggc.scot/your-health/care-homes/care-home-collaborative/" TargetMode="External"/><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10">
            <a:extLst>
              <a:ext uri="{FF2B5EF4-FFF2-40B4-BE49-F238E27FC236}">
                <a16:creationId xmlns:a16="http://schemas.microsoft.com/office/drawing/2014/main" xmlns="" id="{0E20DA99-ED45-5901-78EC-212A1EC56B6A}"/>
              </a:ext>
            </a:extLst>
          </p:cNvPr>
          <p:cNvSpPr>
            <a:spLocks noChangeArrowheads="1"/>
          </p:cNvSpPr>
          <p:nvPr/>
        </p:nvSpPr>
        <p:spPr bwMode="auto">
          <a:xfrm>
            <a:off x="5934119" y="2233406"/>
            <a:ext cx="17143263" cy="19666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6900">
                <a:solidFill>
                  <a:schemeClr val="tx1"/>
                </a:solidFill>
                <a:latin typeface="Calibri" panose="020F0502020204030204" pitchFamily="34" charset="0"/>
              </a:defRPr>
            </a:lvl1pPr>
            <a:lvl2pPr marL="742950" indent="-285750">
              <a:defRPr sz="6900">
                <a:solidFill>
                  <a:schemeClr val="tx1"/>
                </a:solidFill>
                <a:latin typeface="Calibri" panose="020F0502020204030204" pitchFamily="34" charset="0"/>
              </a:defRPr>
            </a:lvl2pPr>
            <a:lvl3pPr marL="1143000" indent="-228600">
              <a:defRPr sz="6900">
                <a:solidFill>
                  <a:schemeClr val="tx1"/>
                </a:solidFill>
                <a:latin typeface="Calibri" panose="020F0502020204030204" pitchFamily="34" charset="0"/>
              </a:defRPr>
            </a:lvl3pPr>
            <a:lvl4pPr marL="1600200" indent="-228600">
              <a:defRPr sz="6900">
                <a:solidFill>
                  <a:schemeClr val="tx1"/>
                </a:solidFill>
                <a:latin typeface="Calibri" panose="020F0502020204030204" pitchFamily="34" charset="0"/>
              </a:defRPr>
            </a:lvl4pPr>
            <a:lvl5pPr marL="2057400" indent="-228600">
              <a:defRPr sz="6900">
                <a:solidFill>
                  <a:schemeClr val="tx1"/>
                </a:solidFill>
                <a:latin typeface="Calibri" panose="020F0502020204030204" pitchFamily="34" charset="0"/>
              </a:defRPr>
            </a:lvl5pPr>
            <a:lvl6pPr marL="2514600" indent="-228600" defTabSz="3506788" eaLnBrk="0" fontAlgn="base" hangingPunct="0">
              <a:spcBef>
                <a:spcPct val="0"/>
              </a:spcBef>
              <a:spcAft>
                <a:spcPct val="0"/>
              </a:spcAft>
              <a:defRPr sz="6900">
                <a:solidFill>
                  <a:schemeClr val="tx1"/>
                </a:solidFill>
                <a:latin typeface="Calibri" panose="020F0502020204030204" pitchFamily="34" charset="0"/>
              </a:defRPr>
            </a:lvl6pPr>
            <a:lvl7pPr marL="2971800" indent="-228600" defTabSz="3506788" eaLnBrk="0" fontAlgn="base" hangingPunct="0">
              <a:spcBef>
                <a:spcPct val="0"/>
              </a:spcBef>
              <a:spcAft>
                <a:spcPct val="0"/>
              </a:spcAft>
              <a:defRPr sz="6900">
                <a:solidFill>
                  <a:schemeClr val="tx1"/>
                </a:solidFill>
                <a:latin typeface="Calibri" panose="020F0502020204030204" pitchFamily="34" charset="0"/>
              </a:defRPr>
            </a:lvl7pPr>
            <a:lvl8pPr marL="3429000" indent="-228600" defTabSz="3506788" eaLnBrk="0" fontAlgn="base" hangingPunct="0">
              <a:spcBef>
                <a:spcPct val="0"/>
              </a:spcBef>
              <a:spcAft>
                <a:spcPct val="0"/>
              </a:spcAft>
              <a:defRPr sz="6900">
                <a:solidFill>
                  <a:schemeClr val="tx1"/>
                </a:solidFill>
                <a:latin typeface="Calibri" panose="020F0502020204030204" pitchFamily="34" charset="0"/>
              </a:defRPr>
            </a:lvl8pPr>
            <a:lvl9pPr marL="3886200" indent="-228600" defTabSz="3506788" eaLnBrk="0" fontAlgn="base" hangingPunct="0">
              <a:spcBef>
                <a:spcPct val="0"/>
              </a:spcBef>
              <a:spcAft>
                <a:spcPct val="0"/>
              </a:spcAft>
              <a:defRPr sz="6900">
                <a:solidFill>
                  <a:schemeClr val="tx1"/>
                </a:solidFill>
                <a:latin typeface="Calibri" panose="020F0502020204030204" pitchFamily="34" charset="0"/>
              </a:defRPr>
            </a:lvl9pPr>
          </a:lstStyle>
          <a:p>
            <a:pPr lvl="0" defTabSz="2087958" eaLnBrk="1" fontAlgn="auto" hangingPunct="1">
              <a:spcBef>
                <a:spcPct val="20000"/>
              </a:spcBef>
              <a:spcAft>
                <a:spcPts val="0"/>
              </a:spcAft>
            </a:pPr>
            <a:endParaRPr lang="en-GB" sz="2100" b="1" dirty="0">
              <a:solidFill>
                <a:prstClr val="black"/>
              </a:solidFill>
              <a:latin typeface="Arial"/>
            </a:endParaRPr>
          </a:p>
          <a:p>
            <a:pPr lvl="0" algn="ctr" defTabSz="2087958" eaLnBrk="1" fontAlgn="auto" hangingPunct="1">
              <a:spcBef>
                <a:spcPct val="20000"/>
              </a:spcBef>
              <a:spcAft>
                <a:spcPts val="0"/>
              </a:spcAft>
            </a:pPr>
            <a:r>
              <a:rPr lang="en-US" sz="2800" b="1" dirty="0" smtClean="0">
                <a:solidFill>
                  <a:srgbClr val="0066FF"/>
                </a:solidFill>
                <a:latin typeface="Arial"/>
                <a:cs typeface="Arial" panose="020B0604020202020204" pitchFamily="34" charset="0"/>
              </a:rPr>
              <a:t>Authors: </a:t>
            </a:r>
            <a:r>
              <a:rPr lang="en-US" sz="2800" dirty="0" smtClean="0">
                <a:solidFill>
                  <a:srgbClr val="0066FF"/>
                </a:solidFill>
                <a:latin typeface="Arial"/>
                <a:cs typeface="Arial" panose="020B0604020202020204" pitchFamily="34" charset="0"/>
              </a:rPr>
              <a:t>Caroline Elsegood, Tissue Viability Nurse Specialist, Care Home Collaborative </a:t>
            </a:r>
          </a:p>
          <a:p>
            <a:pPr lvl="0" algn="ctr" defTabSz="2087958" eaLnBrk="1" fontAlgn="auto" hangingPunct="1">
              <a:spcBef>
                <a:spcPct val="20000"/>
              </a:spcBef>
              <a:spcAft>
                <a:spcPts val="0"/>
              </a:spcAft>
            </a:pPr>
            <a:r>
              <a:rPr lang="en-US" sz="2800" dirty="0" smtClean="0">
                <a:solidFill>
                  <a:srgbClr val="0066FF"/>
                </a:solidFill>
                <a:latin typeface="Arial"/>
                <a:cs typeface="Arial" panose="020B0604020202020204" pitchFamily="34" charset="0"/>
              </a:rPr>
              <a:t>Patricia Donnelly, Operations Manager, Glasgow City HSCP Residential Home  </a:t>
            </a:r>
          </a:p>
          <a:p>
            <a:pPr lvl="0" algn="ctr" defTabSz="2087958" eaLnBrk="1" fontAlgn="auto" hangingPunct="1">
              <a:spcBef>
                <a:spcPct val="20000"/>
              </a:spcBef>
              <a:spcAft>
                <a:spcPts val="0"/>
              </a:spcAft>
            </a:pPr>
            <a:r>
              <a:rPr lang="en-US" sz="2800" dirty="0" smtClean="0">
                <a:solidFill>
                  <a:srgbClr val="0066FF"/>
                </a:solidFill>
                <a:latin typeface="Arial"/>
                <a:cs typeface="Arial" panose="020B0604020202020204" pitchFamily="34" charset="0"/>
              </a:rPr>
              <a:t>Fiona Cowan, Quality Improvement Advisor, Care Home Collaborative </a:t>
            </a:r>
            <a:endParaRPr lang="en-US" sz="2800" dirty="0">
              <a:solidFill>
                <a:srgbClr val="0066FF"/>
              </a:solidFill>
              <a:latin typeface="Arial"/>
              <a:cs typeface="Source Sans Pro"/>
            </a:endParaRPr>
          </a:p>
        </p:txBody>
      </p:sp>
      <p:pic>
        <p:nvPicPr>
          <p:cNvPr id="2" name="Picture 1"/>
          <p:cNvPicPr>
            <a:picLocks noChangeAspect="1"/>
          </p:cNvPicPr>
          <p:nvPr/>
        </p:nvPicPr>
        <p:blipFill>
          <a:blip r:embed="rId2"/>
          <a:stretch>
            <a:fillRect/>
          </a:stretch>
        </p:blipFill>
        <p:spPr>
          <a:xfrm>
            <a:off x="382095" y="139635"/>
            <a:ext cx="3269984" cy="1369728"/>
          </a:xfrm>
          <a:prstGeom prst="rect">
            <a:avLst/>
          </a:prstGeom>
        </p:spPr>
      </p:pic>
      <p:grpSp>
        <p:nvGrpSpPr>
          <p:cNvPr id="7" name="Group 6"/>
          <p:cNvGrpSpPr/>
          <p:nvPr/>
        </p:nvGrpSpPr>
        <p:grpSpPr>
          <a:xfrm>
            <a:off x="662932" y="23448936"/>
            <a:ext cx="12445350" cy="7285574"/>
            <a:chOff x="106363" y="111188"/>
            <a:chExt cx="8988254" cy="6307828"/>
          </a:xfrm>
        </p:grpSpPr>
        <p:sp>
          <p:nvSpPr>
            <p:cNvPr id="8" name="TextBox 7"/>
            <p:cNvSpPr txBox="1"/>
            <p:nvPr/>
          </p:nvSpPr>
          <p:spPr>
            <a:xfrm>
              <a:off x="119063" y="115888"/>
              <a:ext cx="1657350" cy="509587"/>
            </a:xfrm>
            <a:prstGeom prst="roundRect">
              <a:avLst/>
            </a:prstGeom>
            <a:solidFill>
              <a:sysClr val="window" lastClr="FFFFFF"/>
            </a:solidFill>
            <a:ln w="28575" cap="flat" cmpd="sng" algn="ctr">
              <a:solidFill>
                <a:srgbClr val="0391BF"/>
              </a:solidFill>
              <a:prstDash val="solid"/>
              <a:miter lim="800000"/>
            </a:ln>
            <a:effectLst/>
          </p:spPr>
          <p:txBody>
            <a:bodyPr lIns="91432" tIns="45716" rIns="91432" bIns="45716">
              <a:spAutoFit/>
            </a:bodyPr>
            <a:lstStyle/>
            <a:p>
              <a:pPr defTabSz="914400">
                <a:defRPr/>
              </a:pPr>
              <a:r>
                <a:rPr lang="en-GB" sz="1200" b="1" kern="0" dirty="0">
                  <a:solidFill>
                    <a:srgbClr val="092869"/>
                  </a:solidFill>
                  <a:latin typeface="Calibri" panose="020F0502020204030204"/>
                  <a:cs typeface="Arial" panose="020B0604020202020204" pitchFamily="34" charset="0"/>
                </a:rPr>
                <a:t>Aim</a:t>
              </a:r>
              <a:r>
                <a:rPr lang="en-GB" sz="1200" kern="0" dirty="0">
                  <a:solidFill>
                    <a:srgbClr val="092869"/>
                  </a:solidFill>
                  <a:latin typeface="Calibri" panose="020F0502020204030204"/>
                  <a:cs typeface="Arial" panose="020B0604020202020204" pitchFamily="34" charset="0"/>
                </a:rPr>
                <a:t> – how much, by when?</a:t>
              </a:r>
            </a:p>
          </p:txBody>
        </p:sp>
        <p:sp>
          <p:nvSpPr>
            <p:cNvPr id="9" name="TextBox 8"/>
            <p:cNvSpPr txBox="1"/>
            <p:nvPr/>
          </p:nvSpPr>
          <p:spPr>
            <a:xfrm>
              <a:off x="2057400" y="137138"/>
              <a:ext cx="1989138" cy="509587"/>
            </a:xfrm>
            <a:prstGeom prst="roundRect">
              <a:avLst/>
            </a:prstGeom>
            <a:solidFill>
              <a:sysClr val="window" lastClr="FFFFFF"/>
            </a:solidFill>
            <a:ln w="28575" cap="flat" cmpd="sng" algn="ctr">
              <a:solidFill>
                <a:srgbClr val="70AD47"/>
              </a:solidFill>
              <a:prstDash val="solid"/>
              <a:miter lim="800000"/>
            </a:ln>
            <a:effectLst/>
          </p:spPr>
          <p:txBody>
            <a:bodyPr lIns="91432" tIns="45716" rIns="91432" bIns="45716">
              <a:spAutoFit/>
            </a:bodyPr>
            <a:lstStyle/>
            <a:p>
              <a:pPr defTabSz="914400">
                <a:defRPr/>
              </a:pPr>
              <a:r>
                <a:rPr lang="en-GB" sz="1200" b="1" kern="0" dirty="0">
                  <a:solidFill>
                    <a:srgbClr val="092869"/>
                  </a:solidFill>
                  <a:latin typeface="Calibri" panose="020F0502020204030204"/>
                  <a:cs typeface="Arial" panose="020B0604020202020204" pitchFamily="34" charset="0"/>
                </a:rPr>
                <a:t>Primary Drivers </a:t>
              </a:r>
              <a:r>
                <a:rPr lang="en-GB" sz="1200" kern="0" dirty="0">
                  <a:solidFill>
                    <a:srgbClr val="092869"/>
                  </a:solidFill>
                  <a:latin typeface="Calibri" panose="020F0502020204030204"/>
                  <a:cs typeface="Arial" panose="020B0604020202020204" pitchFamily="34" charset="0"/>
                </a:rPr>
                <a:t>-To achieve this we need…</a:t>
              </a:r>
            </a:p>
          </p:txBody>
        </p:sp>
        <p:sp>
          <p:nvSpPr>
            <p:cNvPr id="10" name="TextBox 9"/>
            <p:cNvSpPr txBox="1"/>
            <p:nvPr/>
          </p:nvSpPr>
          <p:spPr>
            <a:xfrm>
              <a:off x="4189413" y="115888"/>
              <a:ext cx="2609850" cy="509587"/>
            </a:xfrm>
            <a:prstGeom prst="roundRect">
              <a:avLst/>
            </a:prstGeom>
            <a:solidFill>
              <a:sysClr val="window" lastClr="FFFFFF"/>
            </a:solidFill>
            <a:ln w="28575" cap="flat" cmpd="sng" algn="ctr">
              <a:solidFill>
                <a:srgbClr val="5B9BD5"/>
              </a:solidFill>
              <a:prstDash val="solid"/>
              <a:miter lim="800000"/>
            </a:ln>
            <a:effectLst/>
          </p:spPr>
          <p:txBody>
            <a:bodyPr lIns="91432" tIns="45716" rIns="91432" bIns="45716">
              <a:spAutoFit/>
            </a:bodyPr>
            <a:lstStyle/>
            <a:p>
              <a:pPr defTabSz="914400">
                <a:defRPr/>
              </a:pPr>
              <a:r>
                <a:rPr lang="en-GB" sz="1200" b="1" kern="0" dirty="0">
                  <a:solidFill>
                    <a:srgbClr val="092869"/>
                  </a:solidFill>
                  <a:latin typeface="Calibri" panose="020F0502020204030204"/>
                  <a:cs typeface="Arial" panose="020B0604020202020204" pitchFamily="34" charset="0"/>
                </a:rPr>
                <a:t>Secondary Drivers </a:t>
              </a:r>
              <a:r>
                <a:rPr lang="en-GB" sz="1200" kern="0" dirty="0">
                  <a:solidFill>
                    <a:srgbClr val="092869"/>
                  </a:solidFill>
                  <a:latin typeface="Calibri" panose="020F0502020204030204"/>
                  <a:cs typeface="Arial" panose="020B0604020202020204" pitchFamily="34" charset="0"/>
                </a:rPr>
                <a:t>-To make this happen we need to maximise...</a:t>
              </a:r>
            </a:p>
          </p:txBody>
        </p:sp>
        <p:sp>
          <p:nvSpPr>
            <p:cNvPr id="11" name="TextBox 10"/>
            <p:cNvSpPr txBox="1"/>
            <p:nvPr/>
          </p:nvSpPr>
          <p:spPr>
            <a:xfrm>
              <a:off x="6927008" y="111188"/>
              <a:ext cx="2157412" cy="509587"/>
            </a:xfrm>
            <a:prstGeom prst="roundRect">
              <a:avLst/>
            </a:prstGeom>
            <a:solidFill>
              <a:sysClr val="window" lastClr="FFFFFF"/>
            </a:solidFill>
            <a:ln w="28575" cap="flat" cmpd="sng" algn="ctr">
              <a:solidFill>
                <a:srgbClr val="70AD47"/>
              </a:solidFill>
              <a:prstDash val="solid"/>
              <a:miter lim="800000"/>
            </a:ln>
            <a:effectLst/>
          </p:spPr>
          <p:txBody>
            <a:bodyPr lIns="91432" tIns="45716" rIns="91432" bIns="45716">
              <a:spAutoFit/>
            </a:bodyPr>
            <a:lstStyle/>
            <a:p>
              <a:pPr defTabSz="914400">
                <a:defRPr/>
              </a:pPr>
              <a:r>
                <a:rPr lang="en-GB" sz="1200" b="1" kern="0" dirty="0">
                  <a:solidFill>
                    <a:srgbClr val="092869"/>
                  </a:solidFill>
                  <a:latin typeface="Calibri" panose="020F0502020204030204"/>
                  <a:cs typeface="Arial" panose="020B0604020202020204" pitchFamily="34" charset="0"/>
                </a:rPr>
                <a:t>Change Concepts </a:t>
              </a:r>
              <a:r>
                <a:rPr lang="en-GB" sz="1200" kern="0" dirty="0">
                  <a:solidFill>
                    <a:srgbClr val="092869"/>
                  </a:solidFill>
                  <a:latin typeface="Calibri" panose="020F0502020204030204"/>
                  <a:cs typeface="Arial" panose="020B0604020202020204" pitchFamily="34" charset="0"/>
                </a:rPr>
                <a:t>–To make this happen we will…</a:t>
              </a:r>
            </a:p>
          </p:txBody>
        </p:sp>
        <p:sp>
          <p:nvSpPr>
            <p:cNvPr id="12" name="Freeform 11"/>
            <p:cNvSpPr/>
            <p:nvPr/>
          </p:nvSpPr>
          <p:spPr>
            <a:xfrm>
              <a:off x="106363" y="1844227"/>
              <a:ext cx="1682750" cy="3241675"/>
            </a:xfrm>
            <a:custGeom>
              <a:avLst/>
              <a:gdLst>
                <a:gd name="connsiteX0" fmla="*/ 0 w 1362597"/>
                <a:gd name="connsiteY0" fmla="*/ 136260 h 4239911"/>
                <a:gd name="connsiteX1" fmla="*/ 39910 w 1362597"/>
                <a:gd name="connsiteY1" fmla="*/ 39910 h 4239911"/>
                <a:gd name="connsiteX2" fmla="*/ 136260 w 1362597"/>
                <a:gd name="connsiteY2" fmla="*/ 1 h 4239911"/>
                <a:gd name="connsiteX3" fmla="*/ 1226337 w 1362597"/>
                <a:gd name="connsiteY3" fmla="*/ 0 h 4239911"/>
                <a:gd name="connsiteX4" fmla="*/ 1322687 w 1362597"/>
                <a:gd name="connsiteY4" fmla="*/ 39910 h 4239911"/>
                <a:gd name="connsiteX5" fmla="*/ 1362596 w 1362597"/>
                <a:gd name="connsiteY5" fmla="*/ 136260 h 4239911"/>
                <a:gd name="connsiteX6" fmla="*/ 1362597 w 1362597"/>
                <a:gd name="connsiteY6" fmla="*/ 4103651 h 4239911"/>
                <a:gd name="connsiteX7" fmla="*/ 1322687 w 1362597"/>
                <a:gd name="connsiteY7" fmla="*/ 4200001 h 4239911"/>
                <a:gd name="connsiteX8" fmla="*/ 1226337 w 1362597"/>
                <a:gd name="connsiteY8" fmla="*/ 4239911 h 4239911"/>
                <a:gd name="connsiteX9" fmla="*/ 136260 w 1362597"/>
                <a:gd name="connsiteY9" fmla="*/ 4239911 h 4239911"/>
                <a:gd name="connsiteX10" fmla="*/ 39910 w 1362597"/>
                <a:gd name="connsiteY10" fmla="*/ 4200001 h 4239911"/>
                <a:gd name="connsiteX11" fmla="*/ 0 w 1362597"/>
                <a:gd name="connsiteY11" fmla="*/ 4103651 h 4239911"/>
                <a:gd name="connsiteX12" fmla="*/ 0 w 1362597"/>
                <a:gd name="connsiteY12" fmla="*/ 136260 h 4239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62597" h="4239911">
                  <a:moveTo>
                    <a:pt x="0" y="136260"/>
                  </a:moveTo>
                  <a:cubicBezTo>
                    <a:pt x="0" y="100122"/>
                    <a:pt x="14356" y="65463"/>
                    <a:pt x="39910" y="39910"/>
                  </a:cubicBezTo>
                  <a:cubicBezTo>
                    <a:pt x="65464" y="14356"/>
                    <a:pt x="100122" y="0"/>
                    <a:pt x="136260" y="1"/>
                  </a:cubicBezTo>
                  <a:lnTo>
                    <a:pt x="1226337" y="0"/>
                  </a:lnTo>
                  <a:cubicBezTo>
                    <a:pt x="1262475" y="0"/>
                    <a:pt x="1297134" y="14356"/>
                    <a:pt x="1322687" y="39910"/>
                  </a:cubicBezTo>
                  <a:cubicBezTo>
                    <a:pt x="1348241" y="65464"/>
                    <a:pt x="1362597" y="100122"/>
                    <a:pt x="1362596" y="136260"/>
                  </a:cubicBezTo>
                  <a:cubicBezTo>
                    <a:pt x="1362596" y="1458724"/>
                    <a:pt x="1362597" y="2781187"/>
                    <a:pt x="1362597" y="4103651"/>
                  </a:cubicBezTo>
                  <a:cubicBezTo>
                    <a:pt x="1362597" y="4139789"/>
                    <a:pt x="1348241" y="4174448"/>
                    <a:pt x="1322687" y="4200001"/>
                  </a:cubicBezTo>
                  <a:cubicBezTo>
                    <a:pt x="1297133" y="4225555"/>
                    <a:pt x="1262475" y="4239911"/>
                    <a:pt x="1226337" y="4239911"/>
                  </a:cubicBezTo>
                  <a:lnTo>
                    <a:pt x="136260" y="4239911"/>
                  </a:lnTo>
                  <a:cubicBezTo>
                    <a:pt x="100122" y="4239911"/>
                    <a:pt x="65463" y="4225555"/>
                    <a:pt x="39910" y="4200001"/>
                  </a:cubicBezTo>
                  <a:cubicBezTo>
                    <a:pt x="14356" y="4174447"/>
                    <a:pt x="0" y="4139789"/>
                    <a:pt x="0" y="4103651"/>
                  </a:cubicBezTo>
                  <a:lnTo>
                    <a:pt x="0" y="136260"/>
                  </a:lnTo>
                  <a:close/>
                </a:path>
              </a:pathLst>
            </a:custGeom>
            <a:solidFill>
              <a:srgbClr val="0391BF"/>
            </a:solidFill>
            <a:ln w="12700" cap="flat" cmpd="sng" algn="ctr">
              <a:solidFill>
                <a:sysClr val="window" lastClr="FFFFFF">
                  <a:hueOff val="0"/>
                  <a:satOff val="0"/>
                  <a:lumOff val="0"/>
                  <a:alphaOff val="0"/>
                </a:sysClr>
              </a:solidFill>
              <a:prstDash val="solid"/>
              <a:miter lim="800000"/>
            </a:ln>
            <a:effectLst/>
          </p:spPr>
          <p:txBody>
            <a:bodyPr lIns="51335" tIns="51335" rIns="51335" bIns="51335" spcCol="1270" anchor="ctr"/>
            <a:lstStyle/>
            <a:p>
              <a:pPr algn="ctr" defTabSz="800032">
                <a:lnSpc>
                  <a:spcPct val="90000"/>
                </a:lnSpc>
                <a:spcAft>
                  <a:spcPct val="35000"/>
                </a:spcAft>
                <a:defRPr/>
              </a:pPr>
              <a:r>
                <a:rPr lang="en-GB" sz="1200" dirty="0">
                  <a:latin typeface="+mn-lt"/>
                  <a:cs typeface="Arial" panose="020B0604020202020204" pitchFamily="34" charset="0"/>
                </a:rPr>
                <a:t>By July 2023 there will be a 50% increase in the days between identification of </a:t>
              </a:r>
              <a:r>
                <a:rPr lang="en-GB" sz="1200" dirty="0" smtClean="0">
                  <a:latin typeface="+mn-lt"/>
                  <a:cs typeface="Arial" panose="020B0604020202020204" pitchFamily="34" charset="0"/>
                </a:rPr>
                <a:t>avoidable Grade </a:t>
              </a:r>
              <a:r>
                <a:rPr lang="en-GB" sz="1200" dirty="0">
                  <a:latin typeface="+mn-lt"/>
                  <a:cs typeface="Arial" panose="020B0604020202020204" pitchFamily="34" charset="0"/>
                </a:rPr>
                <a:t>2 and above pressure ulcers</a:t>
              </a:r>
              <a:endParaRPr lang="en-US" sz="1200" kern="0" dirty="0">
                <a:latin typeface="+mn-lt"/>
                <a:cs typeface="Arial" panose="020B0604020202020204" pitchFamily="34" charset="0"/>
              </a:endParaRPr>
            </a:p>
          </p:txBody>
        </p:sp>
        <p:sp>
          <p:nvSpPr>
            <p:cNvPr id="13" name="Freeform 12"/>
            <p:cNvSpPr/>
            <p:nvPr/>
          </p:nvSpPr>
          <p:spPr>
            <a:xfrm>
              <a:off x="2054330" y="959465"/>
              <a:ext cx="1989138" cy="857250"/>
            </a:xfrm>
            <a:custGeom>
              <a:avLst/>
              <a:gdLst>
                <a:gd name="connsiteX0" fmla="*/ 0 w 1547732"/>
                <a:gd name="connsiteY0" fmla="*/ 89019 h 890192"/>
                <a:gd name="connsiteX1" fmla="*/ 26073 w 1547732"/>
                <a:gd name="connsiteY1" fmla="*/ 26073 h 890192"/>
                <a:gd name="connsiteX2" fmla="*/ 89019 w 1547732"/>
                <a:gd name="connsiteY2" fmla="*/ 0 h 890192"/>
                <a:gd name="connsiteX3" fmla="*/ 1458713 w 1547732"/>
                <a:gd name="connsiteY3" fmla="*/ 0 h 890192"/>
                <a:gd name="connsiteX4" fmla="*/ 1521659 w 1547732"/>
                <a:gd name="connsiteY4" fmla="*/ 26073 h 890192"/>
                <a:gd name="connsiteX5" fmla="*/ 1547732 w 1547732"/>
                <a:gd name="connsiteY5" fmla="*/ 89019 h 890192"/>
                <a:gd name="connsiteX6" fmla="*/ 1547732 w 1547732"/>
                <a:gd name="connsiteY6" fmla="*/ 801173 h 890192"/>
                <a:gd name="connsiteX7" fmla="*/ 1521659 w 1547732"/>
                <a:gd name="connsiteY7" fmla="*/ 864119 h 890192"/>
                <a:gd name="connsiteX8" fmla="*/ 1458713 w 1547732"/>
                <a:gd name="connsiteY8" fmla="*/ 890192 h 890192"/>
                <a:gd name="connsiteX9" fmla="*/ 89019 w 1547732"/>
                <a:gd name="connsiteY9" fmla="*/ 890192 h 890192"/>
                <a:gd name="connsiteX10" fmla="*/ 26073 w 1547732"/>
                <a:gd name="connsiteY10" fmla="*/ 864119 h 890192"/>
                <a:gd name="connsiteX11" fmla="*/ 0 w 1547732"/>
                <a:gd name="connsiteY11" fmla="*/ 801173 h 890192"/>
                <a:gd name="connsiteX12" fmla="*/ 0 w 1547732"/>
                <a:gd name="connsiteY12" fmla="*/ 89019 h 890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547732" h="890192">
                  <a:moveTo>
                    <a:pt x="0" y="89019"/>
                  </a:moveTo>
                  <a:cubicBezTo>
                    <a:pt x="0" y="65410"/>
                    <a:pt x="9379" y="42767"/>
                    <a:pt x="26073" y="26073"/>
                  </a:cubicBezTo>
                  <a:cubicBezTo>
                    <a:pt x="42767" y="9379"/>
                    <a:pt x="65410" y="0"/>
                    <a:pt x="89019" y="0"/>
                  </a:cubicBezTo>
                  <a:lnTo>
                    <a:pt x="1458713" y="0"/>
                  </a:lnTo>
                  <a:cubicBezTo>
                    <a:pt x="1482322" y="0"/>
                    <a:pt x="1504965" y="9379"/>
                    <a:pt x="1521659" y="26073"/>
                  </a:cubicBezTo>
                  <a:cubicBezTo>
                    <a:pt x="1538353" y="42767"/>
                    <a:pt x="1547732" y="65410"/>
                    <a:pt x="1547732" y="89019"/>
                  </a:cubicBezTo>
                  <a:lnTo>
                    <a:pt x="1547732" y="801173"/>
                  </a:lnTo>
                  <a:cubicBezTo>
                    <a:pt x="1547732" y="824782"/>
                    <a:pt x="1538353" y="847425"/>
                    <a:pt x="1521659" y="864119"/>
                  </a:cubicBezTo>
                  <a:cubicBezTo>
                    <a:pt x="1504965" y="880813"/>
                    <a:pt x="1482322" y="890192"/>
                    <a:pt x="1458713" y="890192"/>
                  </a:cubicBezTo>
                  <a:lnTo>
                    <a:pt x="89019" y="890192"/>
                  </a:lnTo>
                  <a:cubicBezTo>
                    <a:pt x="65410" y="890192"/>
                    <a:pt x="42767" y="880813"/>
                    <a:pt x="26073" y="864119"/>
                  </a:cubicBezTo>
                  <a:cubicBezTo>
                    <a:pt x="9379" y="847425"/>
                    <a:pt x="0" y="824782"/>
                    <a:pt x="0" y="801173"/>
                  </a:cubicBezTo>
                  <a:lnTo>
                    <a:pt x="0" y="89019"/>
                  </a:lnTo>
                  <a:close/>
                </a:path>
              </a:pathLst>
            </a:custGeom>
            <a:solidFill>
              <a:srgbClr val="70AD47">
                <a:hueOff val="0"/>
                <a:satOff val="0"/>
                <a:lumOff val="0"/>
                <a:alphaOff val="0"/>
              </a:srgbClr>
            </a:solidFill>
            <a:ln w="12700" cap="flat" cmpd="sng" algn="ctr">
              <a:solidFill>
                <a:sysClr val="window" lastClr="FFFFFF">
                  <a:hueOff val="0"/>
                  <a:satOff val="0"/>
                  <a:lumOff val="0"/>
                  <a:alphaOff val="0"/>
                </a:sysClr>
              </a:solidFill>
              <a:prstDash val="solid"/>
              <a:miter lim="800000"/>
            </a:ln>
            <a:effectLst/>
          </p:spPr>
          <p:txBody>
            <a:bodyPr lIns="37500" tIns="37500" rIns="37500" bIns="37500" spcCol="1270" anchor="ctr"/>
            <a:lstStyle/>
            <a:p>
              <a:pPr algn="ctr" defTabSz="800032">
                <a:lnSpc>
                  <a:spcPct val="90000"/>
                </a:lnSpc>
                <a:spcAft>
                  <a:spcPct val="35000"/>
                </a:spcAft>
                <a:defRPr/>
              </a:pPr>
              <a:r>
                <a:rPr lang="en-US" sz="1200" kern="0" dirty="0" smtClean="0">
                  <a:latin typeface="Calibri" panose="020F0502020204030204"/>
                  <a:cs typeface="Arial" panose="020B0604020202020204" pitchFamily="34" charset="0"/>
                </a:rPr>
                <a:t>Systems and process to communicate risk and skin damage</a:t>
              </a:r>
              <a:endParaRPr lang="en-US" sz="1200" kern="0" dirty="0">
                <a:latin typeface="Calibri" panose="020F0502020204030204"/>
                <a:cs typeface="Arial" panose="020B0604020202020204" pitchFamily="34" charset="0"/>
              </a:endParaRPr>
            </a:p>
          </p:txBody>
        </p:sp>
        <p:sp>
          <p:nvSpPr>
            <p:cNvPr id="14" name="Freeform 13"/>
            <p:cNvSpPr/>
            <p:nvPr/>
          </p:nvSpPr>
          <p:spPr>
            <a:xfrm>
              <a:off x="2043146" y="5213710"/>
              <a:ext cx="1989138" cy="857250"/>
            </a:xfrm>
            <a:custGeom>
              <a:avLst/>
              <a:gdLst>
                <a:gd name="connsiteX0" fmla="*/ 0 w 1547732"/>
                <a:gd name="connsiteY0" fmla="*/ 89019 h 890192"/>
                <a:gd name="connsiteX1" fmla="*/ 26073 w 1547732"/>
                <a:gd name="connsiteY1" fmla="*/ 26073 h 890192"/>
                <a:gd name="connsiteX2" fmla="*/ 89019 w 1547732"/>
                <a:gd name="connsiteY2" fmla="*/ 0 h 890192"/>
                <a:gd name="connsiteX3" fmla="*/ 1458713 w 1547732"/>
                <a:gd name="connsiteY3" fmla="*/ 0 h 890192"/>
                <a:gd name="connsiteX4" fmla="*/ 1521659 w 1547732"/>
                <a:gd name="connsiteY4" fmla="*/ 26073 h 890192"/>
                <a:gd name="connsiteX5" fmla="*/ 1547732 w 1547732"/>
                <a:gd name="connsiteY5" fmla="*/ 89019 h 890192"/>
                <a:gd name="connsiteX6" fmla="*/ 1547732 w 1547732"/>
                <a:gd name="connsiteY6" fmla="*/ 801173 h 890192"/>
                <a:gd name="connsiteX7" fmla="*/ 1521659 w 1547732"/>
                <a:gd name="connsiteY7" fmla="*/ 864119 h 890192"/>
                <a:gd name="connsiteX8" fmla="*/ 1458713 w 1547732"/>
                <a:gd name="connsiteY8" fmla="*/ 890192 h 890192"/>
                <a:gd name="connsiteX9" fmla="*/ 89019 w 1547732"/>
                <a:gd name="connsiteY9" fmla="*/ 890192 h 890192"/>
                <a:gd name="connsiteX10" fmla="*/ 26073 w 1547732"/>
                <a:gd name="connsiteY10" fmla="*/ 864119 h 890192"/>
                <a:gd name="connsiteX11" fmla="*/ 0 w 1547732"/>
                <a:gd name="connsiteY11" fmla="*/ 801173 h 890192"/>
                <a:gd name="connsiteX12" fmla="*/ 0 w 1547732"/>
                <a:gd name="connsiteY12" fmla="*/ 89019 h 890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547732" h="890192">
                  <a:moveTo>
                    <a:pt x="0" y="89019"/>
                  </a:moveTo>
                  <a:cubicBezTo>
                    <a:pt x="0" y="65410"/>
                    <a:pt x="9379" y="42767"/>
                    <a:pt x="26073" y="26073"/>
                  </a:cubicBezTo>
                  <a:cubicBezTo>
                    <a:pt x="42767" y="9379"/>
                    <a:pt x="65410" y="0"/>
                    <a:pt x="89019" y="0"/>
                  </a:cubicBezTo>
                  <a:lnTo>
                    <a:pt x="1458713" y="0"/>
                  </a:lnTo>
                  <a:cubicBezTo>
                    <a:pt x="1482322" y="0"/>
                    <a:pt x="1504965" y="9379"/>
                    <a:pt x="1521659" y="26073"/>
                  </a:cubicBezTo>
                  <a:cubicBezTo>
                    <a:pt x="1538353" y="42767"/>
                    <a:pt x="1547732" y="65410"/>
                    <a:pt x="1547732" y="89019"/>
                  </a:cubicBezTo>
                  <a:lnTo>
                    <a:pt x="1547732" y="801173"/>
                  </a:lnTo>
                  <a:cubicBezTo>
                    <a:pt x="1547732" y="824782"/>
                    <a:pt x="1538353" y="847425"/>
                    <a:pt x="1521659" y="864119"/>
                  </a:cubicBezTo>
                  <a:cubicBezTo>
                    <a:pt x="1504965" y="880813"/>
                    <a:pt x="1482322" y="890192"/>
                    <a:pt x="1458713" y="890192"/>
                  </a:cubicBezTo>
                  <a:lnTo>
                    <a:pt x="89019" y="890192"/>
                  </a:lnTo>
                  <a:cubicBezTo>
                    <a:pt x="65410" y="890192"/>
                    <a:pt x="42767" y="880813"/>
                    <a:pt x="26073" y="864119"/>
                  </a:cubicBezTo>
                  <a:cubicBezTo>
                    <a:pt x="9379" y="847425"/>
                    <a:pt x="0" y="824782"/>
                    <a:pt x="0" y="801173"/>
                  </a:cubicBezTo>
                  <a:lnTo>
                    <a:pt x="0" y="89019"/>
                  </a:lnTo>
                  <a:close/>
                </a:path>
              </a:pathLst>
            </a:custGeom>
            <a:solidFill>
              <a:srgbClr val="70AD47">
                <a:hueOff val="0"/>
                <a:satOff val="0"/>
                <a:lumOff val="0"/>
                <a:alphaOff val="0"/>
              </a:srgbClr>
            </a:solidFill>
            <a:ln w="12700" cap="flat" cmpd="sng" algn="ctr">
              <a:solidFill>
                <a:sysClr val="window" lastClr="FFFFFF">
                  <a:hueOff val="0"/>
                  <a:satOff val="0"/>
                  <a:lumOff val="0"/>
                  <a:alphaOff val="0"/>
                </a:sysClr>
              </a:solidFill>
              <a:prstDash val="solid"/>
              <a:miter lim="800000"/>
            </a:ln>
            <a:effectLst/>
          </p:spPr>
          <p:txBody>
            <a:bodyPr lIns="37500" tIns="37500" rIns="37500" bIns="37500" spcCol="1270" anchor="ctr"/>
            <a:lstStyle/>
            <a:p>
              <a:pPr algn="ctr" defTabSz="800032">
                <a:lnSpc>
                  <a:spcPct val="90000"/>
                </a:lnSpc>
                <a:spcAft>
                  <a:spcPct val="35000"/>
                </a:spcAft>
                <a:defRPr/>
              </a:pPr>
              <a:r>
                <a:rPr lang="en-US" sz="1200" kern="0" dirty="0">
                  <a:latin typeface="Calibri" panose="020F0502020204030204"/>
                  <a:cs typeface="Arial" panose="020B0604020202020204" pitchFamily="34" charset="0"/>
                </a:rPr>
                <a:t> </a:t>
              </a:r>
              <a:r>
                <a:rPr lang="en-US" sz="1200" kern="0" dirty="0" smtClean="0">
                  <a:latin typeface="Calibri" panose="020F0502020204030204"/>
                  <a:cs typeface="Arial" panose="020B0604020202020204" pitchFamily="34" charset="0"/>
                </a:rPr>
                <a:t> Good governance process</a:t>
              </a:r>
              <a:endParaRPr lang="en-US" sz="1200" kern="0" dirty="0">
                <a:latin typeface="Calibri" panose="020F0502020204030204"/>
                <a:cs typeface="Arial" panose="020B0604020202020204" pitchFamily="34" charset="0"/>
              </a:endParaRPr>
            </a:p>
          </p:txBody>
        </p:sp>
        <p:sp>
          <p:nvSpPr>
            <p:cNvPr id="15" name="TextBox 14"/>
            <p:cNvSpPr txBox="1"/>
            <p:nvPr/>
          </p:nvSpPr>
          <p:spPr>
            <a:xfrm>
              <a:off x="4152040" y="798878"/>
              <a:ext cx="2609850" cy="412740"/>
            </a:xfrm>
            <a:prstGeom prst="roundRect">
              <a:avLst/>
            </a:prstGeom>
            <a:solidFill>
              <a:srgbClr val="0391BF"/>
            </a:solidFill>
            <a:ln w="28575" cap="flat" cmpd="sng" algn="ctr">
              <a:solidFill>
                <a:srgbClr val="5B9BD5"/>
              </a:solidFill>
              <a:prstDash val="solid"/>
              <a:miter lim="800000"/>
            </a:ln>
            <a:effectLst/>
          </p:spPr>
          <p:txBody>
            <a:bodyPr lIns="91432" tIns="45716" rIns="91432" bIns="45716">
              <a:spAutoFit/>
            </a:bodyPr>
            <a:lstStyle/>
            <a:p>
              <a:pPr algn="ctr" defTabSz="914400">
                <a:defRPr/>
              </a:pPr>
              <a:r>
                <a:rPr lang="en-GB" sz="1100" kern="0" dirty="0" smtClean="0">
                  <a:latin typeface="Calibri" panose="020F0502020204030204"/>
                  <a:cs typeface="Arial" panose="020B0604020202020204" pitchFamily="34" charset="0"/>
                </a:rPr>
                <a:t>Handover of Information within the home and between services</a:t>
              </a:r>
              <a:endParaRPr lang="en-GB" sz="1100" kern="0" dirty="0">
                <a:latin typeface="Calibri" panose="020F0502020204030204"/>
                <a:cs typeface="Arial" panose="020B0604020202020204" pitchFamily="34" charset="0"/>
              </a:endParaRPr>
            </a:p>
          </p:txBody>
        </p:sp>
        <p:sp>
          <p:nvSpPr>
            <p:cNvPr id="16" name="TextBox 15"/>
            <p:cNvSpPr txBox="1"/>
            <p:nvPr/>
          </p:nvSpPr>
          <p:spPr>
            <a:xfrm>
              <a:off x="4150996" y="1942104"/>
              <a:ext cx="2616226" cy="234374"/>
            </a:xfrm>
            <a:prstGeom prst="roundRect">
              <a:avLst/>
            </a:prstGeom>
            <a:solidFill>
              <a:srgbClr val="0391BF"/>
            </a:solidFill>
            <a:ln w="28575" cap="flat" cmpd="sng" algn="ctr">
              <a:solidFill>
                <a:srgbClr val="5B9BD5"/>
              </a:solidFill>
              <a:prstDash val="solid"/>
              <a:miter lim="800000"/>
            </a:ln>
            <a:effectLst/>
          </p:spPr>
          <p:txBody>
            <a:bodyPr wrap="square" lIns="91432" tIns="45716" rIns="91432" bIns="45716">
              <a:spAutoFit/>
            </a:bodyPr>
            <a:lstStyle/>
            <a:p>
              <a:pPr algn="ctr" defTabSz="800032">
                <a:lnSpc>
                  <a:spcPct val="90000"/>
                </a:lnSpc>
                <a:spcAft>
                  <a:spcPct val="35000"/>
                </a:spcAft>
                <a:defRPr/>
              </a:pPr>
              <a:r>
                <a:rPr lang="en-US" sz="1100" kern="0" dirty="0">
                  <a:latin typeface="Calibri" panose="020F0502020204030204"/>
                  <a:cs typeface="Arial" panose="020B0604020202020204" pitchFamily="34" charset="0"/>
                </a:rPr>
                <a:t> </a:t>
              </a:r>
              <a:r>
                <a:rPr lang="en-US" sz="1100" kern="0" dirty="0" smtClean="0">
                  <a:latin typeface="Calibri" panose="020F0502020204030204"/>
                  <a:cs typeface="Arial" panose="020B0604020202020204" pitchFamily="34" charset="0"/>
                </a:rPr>
                <a:t> Care planning  </a:t>
              </a:r>
              <a:endParaRPr lang="en-US" sz="1100" kern="0" dirty="0">
                <a:latin typeface="Calibri" panose="020F0502020204030204"/>
                <a:cs typeface="Arial" panose="020B0604020202020204" pitchFamily="34" charset="0"/>
              </a:endParaRPr>
            </a:p>
          </p:txBody>
        </p:sp>
        <p:sp>
          <p:nvSpPr>
            <p:cNvPr id="17" name="TextBox 16"/>
            <p:cNvSpPr txBox="1"/>
            <p:nvPr/>
          </p:nvSpPr>
          <p:spPr>
            <a:xfrm>
              <a:off x="4163751" y="3590902"/>
              <a:ext cx="2609850" cy="250589"/>
            </a:xfrm>
            <a:prstGeom prst="roundRect">
              <a:avLst/>
            </a:prstGeom>
            <a:solidFill>
              <a:srgbClr val="0391BF"/>
            </a:solidFill>
            <a:ln w="28575" cap="flat" cmpd="sng" algn="ctr">
              <a:solidFill>
                <a:srgbClr val="5B9BD5"/>
              </a:solidFill>
              <a:prstDash val="solid"/>
              <a:miter lim="800000"/>
            </a:ln>
            <a:effectLst/>
          </p:spPr>
          <p:txBody>
            <a:bodyPr lIns="91432" tIns="45716" rIns="91432" bIns="45716">
              <a:spAutoFit/>
            </a:bodyPr>
            <a:lstStyle/>
            <a:p>
              <a:pPr algn="ctr" defTabSz="914400">
                <a:defRPr/>
              </a:pPr>
              <a:r>
                <a:rPr lang="en-GB" sz="1100" kern="0" dirty="0" smtClean="0">
                  <a:latin typeface="Calibri" panose="020F0502020204030204"/>
                  <a:cs typeface="Arial" panose="020B0604020202020204" pitchFamily="34" charset="0"/>
                </a:rPr>
                <a:t>Educational Opportunities</a:t>
              </a:r>
              <a:endParaRPr lang="en-GB" sz="1100" kern="0" dirty="0">
                <a:latin typeface="Calibri" panose="020F0502020204030204"/>
                <a:cs typeface="Arial" panose="020B0604020202020204" pitchFamily="34" charset="0"/>
              </a:endParaRPr>
            </a:p>
          </p:txBody>
        </p:sp>
        <p:sp>
          <p:nvSpPr>
            <p:cNvPr id="18" name="Freeform 17"/>
            <p:cNvSpPr/>
            <p:nvPr/>
          </p:nvSpPr>
          <p:spPr>
            <a:xfrm>
              <a:off x="6979030" y="1859048"/>
              <a:ext cx="2105390" cy="416559"/>
            </a:xfrm>
            <a:custGeom>
              <a:avLst/>
              <a:gdLst>
                <a:gd name="connsiteX0" fmla="*/ 0 w 1547732"/>
                <a:gd name="connsiteY0" fmla="*/ 89019 h 890192"/>
                <a:gd name="connsiteX1" fmla="*/ 26073 w 1547732"/>
                <a:gd name="connsiteY1" fmla="*/ 26073 h 890192"/>
                <a:gd name="connsiteX2" fmla="*/ 89019 w 1547732"/>
                <a:gd name="connsiteY2" fmla="*/ 0 h 890192"/>
                <a:gd name="connsiteX3" fmla="*/ 1458713 w 1547732"/>
                <a:gd name="connsiteY3" fmla="*/ 0 h 890192"/>
                <a:gd name="connsiteX4" fmla="*/ 1521659 w 1547732"/>
                <a:gd name="connsiteY4" fmla="*/ 26073 h 890192"/>
                <a:gd name="connsiteX5" fmla="*/ 1547732 w 1547732"/>
                <a:gd name="connsiteY5" fmla="*/ 89019 h 890192"/>
                <a:gd name="connsiteX6" fmla="*/ 1547732 w 1547732"/>
                <a:gd name="connsiteY6" fmla="*/ 801173 h 890192"/>
                <a:gd name="connsiteX7" fmla="*/ 1521659 w 1547732"/>
                <a:gd name="connsiteY7" fmla="*/ 864119 h 890192"/>
                <a:gd name="connsiteX8" fmla="*/ 1458713 w 1547732"/>
                <a:gd name="connsiteY8" fmla="*/ 890192 h 890192"/>
                <a:gd name="connsiteX9" fmla="*/ 89019 w 1547732"/>
                <a:gd name="connsiteY9" fmla="*/ 890192 h 890192"/>
                <a:gd name="connsiteX10" fmla="*/ 26073 w 1547732"/>
                <a:gd name="connsiteY10" fmla="*/ 864119 h 890192"/>
                <a:gd name="connsiteX11" fmla="*/ 0 w 1547732"/>
                <a:gd name="connsiteY11" fmla="*/ 801173 h 890192"/>
                <a:gd name="connsiteX12" fmla="*/ 0 w 1547732"/>
                <a:gd name="connsiteY12" fmla="*/ 89019 h 890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547732" h="890192">
                  <a:moveTo>
                    <a:pt x="0" y="89019"/>
                  </a:moveTo>
                  <a:cubicBezTo>
                    <a:pt x="0" y="65410"/>
                    <a:pt x="9379" y="42767"/>
                    <a:pt x="26073" y="26073"/>
                  </a:cubicBezTo>
                  <a:cubicBezTo>
                    <a:pt x="42767" y="9379"/>
                    <a:pt x="65410" y="0"/>
                    <a:pt x="89019" y="0"/>
                  </a:cubicBezTo>
                  <a:lnTo>
                    <a:pt x="1458713" y="0"/>
                  </a:lnTo>
                  <a:cubicBezTo>
                    <a:pt x="1482322" y="0"/>
                    <a:pt x="1504965" y="9379"/>
                    <a:pt x="1521659" y="26073"/>
                  </a:cubicBezTo>
                  <a:cubicBezTo>
                    <a:pt x="1538353" y="42767"/>
                    <a:pt x="1547732" y="65410"/>
                    <a:pt x="1547732" y="89019"/>
                  </a:cubicBezTo>
                  <a:lnTo>
                    <a:pt x="1547732" y="801173"/>
                  </a:lnTo>
                  <a:cubicBezTo>
                    <a:pt x="1547732" y="824782"/>
                    <a:pt x="1538353" y="847425"/>
                    <a:pt x="1521659" y="864119"/>
                  </a:cubicBezTo>
                  <a:cubicBezTo>
                    <a:pt x="1504965" y="880813"/>
                    <a:pt x="1482322" y="890192"/>
                    <a:pt x="1458713" y="890192"/>
                  </a:cubicBezTo>
                  <a:lnTo>
                    <a:pt x="89019" y="890192"/>
                  </a:lnTo>
                  <a:cubicBezTo>
                    <a:pt x="65410" y="890192"/>
                    <a:pt x="42767" y="880813"/>
                    <a:pt x="26073" y="864119"/>
                  </a:cubicBezTo>
                  <a:cubicBezTo>
                    <a:pt x="9379" y="847425"/>
                    <a:pt x="0" y="824782"/>
                    <a:pt x="0" y="801173"/>
                  </a:cubicBezTo>
                  <a:lnTo>
                    <a:pt x="0" y="89019"/>
                  </a:lnTo>
                  <a:close/>
                </a:path>
              </a:pathLst>
            </a:custGeom>
            <a:solidFill>
              <a:schemeClr val="accent4"/>
            </a:solidFill>
            <a:ln w="12700" cap="flat" cmpd="sng" algn="ctr">
              <a:solidFill>
                <a:srgbClr val="70AD47">
                  <a:shade val="50000"/>
                </a:srgbClr>
              </a:solidFill>
              <a:prstDash val="solid"/>
              <a:miter lim="800000"/>
            </a:ln>
            <a:effectLst/>
          </p:spPr>
          <p:txBody>
            <a:bodyPr lIns="37500" tIns="37500" rIns="37500" bIns="37500" spcCol="1270" anchor="ctr"/>
            <a:lstStyle/>
            <a:p>
              <a:pPr algn="ctr" defTabSz="800032">
                <a:lnSpc>
                  <a:spcPct val="90000"/>
                </a:lnSpc>
                <a:spcAft>
                  <a:spcPct val="35000"/>
                </a:spcAft>
                <a:defRPr/>
              </a:pPr>
              <a:r>
                <a:rPr lang="en-US" sz="1100" kern="0" dirty="0" smtClean="0">
                  <a:latin typeface="Calibri" panose="020F0502020204030204"/>
                  <a:cs typeface="Arial" panose="020B0604020202020204" pitchFamily="34" charset="0"/>
                </a:rPr>
                <a:t>Figure 3d </a:t>
              </a:r>
            </a:p>
            <a:p>
              <a:pPr algn="ctr" defTabSz="800032">
                <a:lnSpc>
                  <a:spcPct val="90000"/>
                </a:lnSpc>
                <a:spcAft>
                  <a:spcPct val="35000"/>
                </a:spcAft>
                <a:defRPr/>
              </a:pPr>
              <a:r>
                <a:rPr lang="en-US" sz="1100" kern="0" dirty="0" smtClean="0">
                  <a:latin typeface="Calibri" panose="020F0502020204030204"/>
                  <a:cs typeface="Arial" panose="020B0604020202020204" pitchFamily="34" charset="0"/>
                </a:rPr>
                <a:t>SSKINS Bundle</a:t>
              </a:r>
              <a:endParaRPr lang="en-US" sz="1100" kern="0" dirty="0">
                <a:latin typeface="Calibri" panose="020F0502020204030204"/>
                <a:cs typeface="Arial" panose="020B0604020202020204" pitchFamily="34" charset="0"/>
              </a:endParaRPr>
            </a:p>
          </p:txBody>
        </p:sp>
        <p:sp>
          <p:nvSpPr>
            <p:cNvPr id="19" name="Freeform 18"/>
            <p:cNvSpPr/>
            <p:nvPr/>
          </p:nvSpPr>
          <p:spPr>
            <a:xfrm>
              <a:off x="6971458" y="3074017"/>
              <a:ext cx="2112962" cy="592571"/>
            </a:xfrm>
            <a:custGeom>
              <a:avLst/>
              <a:gdLst>
                <a:gd name="connsiteX0" fmla="*/ 0 w 1547732"/>
                <a:gd name="connsiteY0" fmla="*/ 89019 h 890192"/>
                <a:gd name="connsiteX1" fmla="*/ 26073 w 1547732"/>
                <a:gd name="connsiteY1" fmla="*/ 26073 h 890192"/>
                <a:gd name="connsiteX2" fmla="*/ 89019 w 1547732"/>
                <a:gd name="connsiteY2" fmla="*/ 0 h 890192"/>
                <a:gd name="connsiteX3" fmla="*/ 1458713 w 1547732"/>
                <a:gd name="connsiteY3" fmla="*/ 0 h 890192"/>
                <a:gd name="connsiteX4" fmla="*/ 1521659 w 1547732"/>
                <a:gd name="connsiteY4" fmla="*/ 26073 h 890192"/>
                <a:gd name="connsiteX5" fmla="*/ 1547732 w 1547732"/>
                <a:gd name="connsiteY5" fmla="*/ 89019 h 890192"/>
                <a:gd name="connsiteX6" fmla="*/ 1547732 w 1547732"/>
                <a:gd name="connsiteY6" fmla="*/ 801173 h 890192"/>
                <a:gd name="connsiteX7" fmla="*/ 1521659 w 1547732"/>
                <a:gd name="connsiteY7" fmla="*/ 864119 h 890192"/>
                <a:gd name="connsiteX8" fmla="*/ 1458713 w 1547732"/>
                <a:gd name="connsiteY8" fmla="*/ 890192 h 890192"/>
                <a:gd name="connsiteX9" fmla="*/ 89019 w 1547732"/>
                <a:gd name="connsiteY9" fmla="*/ 890192 h 890192"/>
                <a:gd name="connsiteX10" fmla="*/ 26073 w 1547732"/>
                <a:gd name="connsiteY10" fmla="*/ 864119 h 890192"/>
                <a:gd name="connsiteX11" fmla="*/ 0 w 1547732"/>
                <a:gd name="connsiteY11" fmla="*/ 801173 h 890192"/>
                <a:gd name="connsiteX12" fmla="*/ 0 w 1547732"/>
                <a:gd name="connsiteY12" fmla="*/ 89019 h 890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547732" h="890192">
                  <a:moveTo>
                    <a:pt x="0" y="89019"/>
                  </a:moveTo>
                  <a:cubicBezTo>
                    <a:pt x="0" y="65410"/>
                    <a:pt x="9379" y="42767"/>
                    <a:pt x="26073" y="26073"/>
                  </a:cubicBezTo>
                  <a:cubicBezTo>
                    <a:pt x="42767" y="9379"/>
                    <a:pt x="65410" y="0"/>
                    <a:pt x="89019" y="0"/>
                  </a:cubicBezTo>
                  <a:lnTo>
                    <a:pt x="1458713" y="0"/>
                  </a:lnTo>
                  <a:cubicBezTo>
                    <a:pt x="1482322" y="0"/>
                    <a:pt x="1504965" y="9379"/>
                    <a:pt x="1521659" y="26073"/>
                  </a:cubicBezTo>
                  <a:cubicBezTo>
                    <a:pt x="1538353" y="42767"/>
                    <a:pt x="1547732" y="65410"/>
                    <a:pt x="1547732" y="89019"/>
                  </a:cubicBezTo>
                  <a:lnTo>
                    <a:pt x="1547732" y="801173"/>
                  </a:lnTo>
                  <a:cubicBezTo>
                    <a:pt x="1547732" y="824782"/>
                    <a:pt x="1538353" y="847425"/>
                    <a:pt x="1521659" y="864119"/>
                  </a:cubicBezTo>
                  <a:cubicBezTo>
                    <a:pt x="1504965" y="880813"/>
                    <a:pt x="1482322" y="890192"/>
                    <a:pt x="1458713" y="890192"/>
                  </a:cubicBezTo>
                  <a:lnTo>
                    <a:pt x="89019" y="890192"/>
                  </a:lnTo>
                  <a:cubicBezTo>
                    <a:pt x="65410" y="890192"/>
                    <a:pt x="42767" y="880813"/>
                    <a:pt x="26073" y="864119"/>
                  </a:cubicBezTo>
                  <a:cubicBezTo>
                    <a:pt x="9379" y="847425"/>
                    <a:pt x="0" y="824782"/>
                    <a:pt x="0" y="801173"/>
                  </a:cubicBezTo>
                  <a:lnTo>
                    <a:pt x="0" y="89019"/>
                  </a:lnTo>
                  <a:close/>
                </a:path>
              </a:pathLst>
            </a:custGeom>
            <a:solidFill>
              <a:srgbClr val="FFC000"/>
            </a:solidFill>
            <a:ln w="12700" cap="flat" cmpd="sng" algn="ctr">
              <a:solidFill>
                <a:srgbClr val="FFC000">
                  <a:shade val="50000"/>
                </a:srgbClr>
              </a:solidFill>
              <a:prstDash val="solid"/>
              <a:miter lim="800000"/>
            </a:ln>
            <a:effectLst/>
          </p:spPr>
          <p:txBody>
            <a:bodyPr lIns="37500" tIns="37500" rIns="37500" bIns="37500" spcCol="1270" anchor="ctr"/>
            <a:lstStyle/>
            <a:p>
              <a:pPr algn="ctr" defTabSz="800032">
                <a:lnSpc>
                  <a:spcPct val="90000"/>
                </a:lnSpc>
                <a:spcAft>
                  <a:spcPct val="35000"/>
                </a:spcAft>
                <a:defRPr/>
              </a:pPr>
              <a:r>
                <a:rPr lang="en-US" sz="1100" kern="0" dirty="0" smtClean="0">
                  <a:latin typeface="Calibri" panose="020F0502020204030204"/>
                  <a:cs typeface="Arial" panose="020B0604020202020204" pitchFamily="34" charset="0"/>
                </a:rPr>
                <a:t>Figure 3a  </a:t>
              </a:r>
            </a:p>
            <a:p>
              <a:pPr algn="ctr" defTabSz="800032">
                <a:lnSpc>
                  <a:spcPct val="90000"/>
                </a:lnSpc>
                <a:spcAft>
                  <a:spcPct val="35000"/>
                </a:spcAft>
                <a:defRPr/>
              </a:pPr>
              <a:r>
                <a:rPr lang="en-US" sz="1100" kern="0" dirty="0" smtClean="0">
                  <a:latin typeface="Calibri" panose="020F0502020204030204"/>
                  <a:cs typeface="Arial" panose="020B0604020202020204" pitchFamily="34" charset="0"/>
                </a:rPr>
                <a:t>Flow chart to react to early signs of pressure damage</a:t>
              </a:r>
              <a:endParaRPr lang="en-US" sz="1100" kern="0" dirty="0">
                <a:latin typeface="Calibri" panose="020F0502020204030204"/>
                <a:cs typeface="Arial" panose="020B0604020202020204" pitchFamily="34" charset="0"/>
              </a:endParaRPr>
            </a:p>
          </p:txBody>
        </p:sp>
        <p:sp>
          <p:nvSpPr>
            <p:cNvPr id="20" name="Freeform 19"/>
            <p:cNvSpPr/>
            <p:nvPr/>
          </p:nvSpPr>
          <p:spPr>
            <a:xfrm>
              <a:off x="6962101" y="716790"/>
              <a:ext cx="2122319" cy="464466"/>
            </a:xfrm>
            <a:custGeom>
              <a:avLst/>
              <a:gdLst>
                <a:gd name="connsiteX0" fmla="*/ 0 w 1547732"/>
                <a:gd name="connsiteY0" fmla="*/ 89019 h 890192"/>
                <a:gd name="connsiteX1" fmla="*/ 26073 w 1547732"/>
                <a:gd name="connsiteY1" fmla="*/ 26073 h 890192"/>
                <a:gd name="connsiteX2" fmla="*/ 89019 w 1547732"/>
                <a:gd name="connsiteY2" fmla="*/ 0 h 890192"/>
                <a:gd name="connsiteX3" fmla="*/ 1458713 w 1547732"/>
                <a:gd name="connsiteY3" fmla="*/ 0 h 890192"/>
                <a:gd name="connsiteX4" fmla="*/ 1521659 w 1547732"/>
                <a:gd name="connsiteY4" fmla="*/ 26073 h 890192"/>
                <a:gd name="connsiteX5" fmla="*/ 1547732 w 1547732"/>
                <a:gd name="connsiteY5" fmla="*/ 89019 h 890192"/>
                <a:gd name="connsiteX6" fmla="*/ 1547732 w 1547732"/>
                <a:gd name="connsiteY6" fmla="*/ 801173 h 890192"/>
                <a:gd name="connsiteX7" fmla="*/ 1521659 w 1547732"/>
                <a:gd name="connsiteY7" fmla="*/ 864119 h 890192"/>
                <a:gd name="connsiteX8" fmla="*/ 1458713 w 1547732"/>
                <a:gd name="connsiteY8" fmla="*/ 890192 h 890192"/>
                <a:gd name="connsiteX9" fmla="*/ 89019 w 1547732"/>
                <a:gd name="connsiteY9" fmla="*/ 890192 h 890192"/>
                <a:gd name="connsiteX10" fmla="*/ 26073 w 1547732"/>
                <a:gd name="connsiteY10" fmla="*/ 864119 h 890192"/>
                <a:gd name="connsiteX11" fmla="*/ 0 w 1547732"/>
                <a:gd name="connsiteY11" fmla="*/ 801173 h 890192"/>
                <a:gd name="connsiteX12" fmla="*/ 0 w 1547732"/>
                <a:gd name="connsiteY12" fmla="*/ 89019 h 890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547732" h="890192">
                  <a:moveTo>
                    <a:pt x="0" y="89019"/>
                  </a:moveTo>
                  <a:cubicBezTo>
                    <a:pt x="0" y="65410"/>
                    <a:pt x="9379" y="42767"/>
                    <a:pt x="26073" y="26073"/>
                  </a:cubicBezTo>
                  <a:cubicBezTo>
                    <a:pt x="42767" y="9379"/>
                    <a:pt x="65410" y="0"/>
                    <a:pt x="89019" y="0"/>
                  </a:cubicBezTo>
                  <a:lnTo>
                    <a:pt x="1458713" y="0"/>
                  </a:lnTo>
                  <a:cubicBezTo>
                    <a:pt x="1482322" y="0"/>
                    <a:pt x="1504965" y="9379"/>
                    <a:pt x="1521659" y="26073"/>
                  </a:cubicBezTo>
                  <a:cubicBezTo>
                    <a:pt x="1538353" y="42767"/>
                    <a:pt x="1547732" y="65410"/>
                    <a:pt x="1547732" y="89019"/>
                  </a:cubicBezTo>
                  <a:lnTo>
                    <a:pt x="1547732" y="801173"/>
                  </a:lnTo>
                  <a:cubicBezTo>
                    <a:pt x="1547732" y="824782"/>
                    <a:pt x="1538353" y="847425"/>
                    <a:pt x="1521659" y="864119"/>
                  </a:cubicBezTo>
                  <a:cubicBezTo>
                    <a:pt x="1504965" y="880813"/>
                    <a:pt x="1482322" y="890192"/>
                    <a:pt x="1458713" y="890192"/>
                  </a:cubicBezTo>
                  <a:lnTo>
                    <a:pt x="89019" y="890192"/>
                  </a:lnTo>
                  <a:cubicBezTo>
                    <a:pt x="65410" y="890192"/>
                    <a:pt x="42767" y="880813"/>
                    <a:pt x="26073" y="864119"/>
                  </a:cubicBezTo>
                  <a:cubicBezTo>
                    <a:pt x="9379" y="847425"/>
                    <a:pt x="0" y="824782"/>
                    <a:pt x="0" y="801173"/>
                  </a:cubicBezTo>
                  <a:lnTo>
                    <a:pt x="0" y="89019"/>
                  </a:lnTo>
                  <a:close/>
                </a:path>
              </a:pathLst>
            </a:custGeom>
            <a:solidFill>
              <a:srgbClr val="FFC000"/>
            </a:solidFill>
            <a:ln w="12700" cap="flat" cmpd="sng" algn="ctr">
              <a:solidFill>
                <a:srgbClr val="FFC000">
                  <a:shade val="50000"/>
                </a:srgbClr>
              </a:solidFill>
              <a:prstDash val="solid"/>
              <a:miter lim="800000"/>
            </a:ln>
            <a:effectLst/>
          </p:spPr>
          <p:txBody>
            <a:bodyPr lIns="37500" tIns="37500" rIns="37500" bIns="37500" spcCol="1270" anchor="ctr"/>
            <a:lstStyle/>
            <a:p>
              <a:pPr algn="ctr" defTabSz="800032">
                <a:lnSpc>
                  <a:spcPct val="90000"/>
                </a:lnSpc>
                <a:spcAft>
                  <a:spcPct val="35000"/>
                </a:spcAft>
                <a:defRPr/>
              </a:pPr>
              <a:r>
                <a:rPr lang="en-US" sz="1400" kern="0" dirty="0">
                  <a:solidFill>
                    <a:prstClr val="white"/>
                  </a:solidFill>
                  <a:latin typeface="Calibri" panose="020F0502020204030204"/>
                  <a:cs typeface="Arial" panose="020B0604020202020204" pitchFamily="34" charset="0"/>
                </a:rPr>
                <a:t> </a:t>
              </a:r>
              <a:r>
                <a:rPr lang="en-US" sz="1100" kern="0" dirty="0" smtClean="0">
                  <a:latin typeface="Calibri" panose="020F0502020204030204"/>
                  <a:cs typeface="Arial" panose="020B0604020202020204" pitchFamily="34" charset="0"/>
                </a:rPr>
                <a:t>Handover communication tool</a:t>
              </a:r>
              <a:endParaRPr lang="en-US" sz="1100" kern="0" dirty="0">
                <a:latin typeface="Calibri" panose="020F0502020204030204"/>
                <a:cs typeface="Arial" panose="020B0604020202020204" pitchFamily="34" charset="0"/>
              </a:endParaRPr>
            </a:p>
          </p:txBody>
        </p:sp>
        <p:sp>
          <p:nvSpPr>
            <p:cNvPr id="21" name="TextBox 20"/>
            <p:cNvSpPr txBox="1"/>
            <p:nvPr/>
          </p:nvSpPr>
          <p:spPr>
            <a:xfrm>
              <a:off x="4150996" y="5414818"/>
              <a:ext cx="2603474" cy="250589"/>
            </a:xfrm>
            <a:prstGeom prst="roundRect">
              <a:avLst/>
            </a:prstGeom>
            <a:solidFill>
              <a:srgbClr val="0391BF"/>
            </a:solidFill>
            <a:ln w="28575" cap="flat" cmpd="sng" algn="ctr">
              <a:solidFill>
                <a:srgbClr val="5B9BD5"/>
              </a:solidFill>
              <a:prstDash val="solid"/>
              <a:miter lim="800000"/>
            </a:ln>
            <a:effectLst/>
          </p:spPr>
          <p:txBody>
            <a:bodyPr wrap="square" lIns="91432" tIns="45716" rIns="91432" bIns="45716">
              <a:spAutoFit/>
            </a:bodyPr>
            <a:lstStyle/>
            <a:p>
              <a:pPr algn="ctr" defTabSz="914400">
                <a:defRPr/>
              </a:pPr>
              <a:r>
                <a:rPr lang="en-GB" sz="1100" kern="0" dirty="0" smtClean="0">
                  <a:latin typeface="Calibri" panose="020F0502020204030204"/>
                  <a:cs typeface="Arial" panose="020B0604020202020204" pitchFamily="34" charset="0"/>
                </a:rPr>
                <a:t> Use of specialist equipment for those at risk</a:t>
              </a:r>
              <a:endParaRPr lang="en-GB" sz="1100" kern="0" dirty="0">
                <a:latin typeface="Calibri" panose="020F0502020204030204"/>
                <a:cs typeface="Arial" panose="020B0604020202020204" pitchFamily="34" charset="0"/>
              </a:endParaRPr>
            </a:p>
          </p:txBody>
        </p:sp>
        <p:sp>
          <p:nvSpPr>
            <p:cNvPr id="22" name="Freeform 21"/>
            <p:cNvSpPr/>
            <p:nvPr/>
          </p:nvSpPr>
          <p:spPr>
            <a:xfrm>
              <a:off x="6962101" y="2458797"/>
              <a:ext cx="2122318" cy="439848"/>
            </a:xfrm>
            <a:custGeom>
              <a:avLst/>
              <a:gdLst>
                <a:gd name="connsiteX0" fmla="*/ 0 w 1547732"/>
                <a:gd name="connsiteY0" fmla="*/ 89019 h 890192"/>
                <a:gd name="connsiteX1" fmla="*/ 26073 w 1547732"/>
                <a:gd name="connsiteY1" fmla="*/ 26073 h 890192"/>
                <a:gd name="connsiteX2" fmla="*/ 89019 w 1547732"/>
                <a:gd name="connsiteY2" fmla="*/ 0 h 890192"/>
                <a:gd name="connsiteX3" fmla="*/ 1458713 w 1547732"/>
                <a:gd name="connsiteY3" fmla="*/ 0 h 890192"/>
                <a:gd name="connsiteX4" fmla="*/ 1521659 w 1547732"/>
                <a:gd name="connsiteY4" fmla="*/ 26073 h 890192"/>
                <a:gd name="connsiteX5" fmla="*/ 1547732 w 1547732"/>
                <a:gd name="connsiteY5" fmla="*/ 89019 h 890192"/>
                <a:gd name="connsiteX6" fmla="*/ 1547732 w 1547732"/>
                <a:gd name="connsiteY6" fmla="*/ 801173 h 890192"/>
                <a:gd name="connsiteX7" fmla="*/ 1521659 w 1547732"/>
                <a:gd name="connsiteY7" fmla="*/ 864119 h 890192"/>
                <a:gd name="connsiteX8" fmla="*/ 1458713 w 1547732"/>
                <a:gd name="connsiteY8" fmla="*/ 890192 h 890192"/>
                <a:gd name="connsiteX9" fmla="*/ 89019 w 1547732"/>
                <a:gd name="connsiteY9" fmla="*/ 890192 h 890192"/>
                <a:gd name="connsiteX10" fmla="*/ 26073 w 1547732"/>
                <a:gd name="connsiteY10" fmla="*/ 864119 h 890192"/>
                <a:gd name="connsiteX11" fmla="*/ 0 w 1547732"/>
                <a:gd name="connsiteY11" fmla="*/ 801173 h 890192"/>
                <a:gd name="connsiteX12" fmla="*/ 0 w 1547732"/>
                <a:gd name="connsiteY12" fmla="*/ 89019 h 890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547732" h="890192">
                  <a:moveTo>
                    <a:pt x="0" y="89019"/>
                  </a:moveTo>
                  <a:cubicBezTo>
                    <a:pt x="0" y="65410"/>
                    <a:pt x="9379" y="42767"/>
                    <a:pt x="26073" y="26073"/>
                  </a:cubicBezTo>
                  <a:cubicBezTo>
                    <a:pt x="42767" y="9379"/>
                    <a:pt x="65410" y="0"/>
                    <a:pt x="89019" y="0"/>
                  </a:cubicBezTo>
                  <a:lnTo>
                    <a:pt x="1458713" y="0"/>
                  </a:lnTo>
                  <a:cubicBezTo>
                    <a:pt x="1482322" y="0"/>
                    <a:pt x="1504965" y="9379"/>
                    <a:pt x="1521659" y="26073"/>
                  </a:cubicBezTo>
                  <a:cubicBezTo>
                    <a:pt x="1538353" y="42767"/>
                    <a:pt x="1547732" y="65410"/>
                    <a:pt x="1547732" y="89019"/>
                  </a:cubicBezTo>
                  <a:lnTo>
                    <a:pt x="1547732" y="801173"/>
                  </a:lnTo>
                  <a:cubicBezTo>
                    <a:pt x="1547732" y="824782"/>
                    <a:pt x="1538353" y="847425"/>
                    <a:pt x="1521659" y="864119"/>
                  </a:cubicBezTo>
                  <a:cubicBezTo>
                    <a:pt x="1504965" y="880813"/>
                    <a:pt x="1482322" y="890192"/>
                    <a:pt x="1458713" y="890192"/>
                  </a:cubicBezTo>
                  <a:lnTo>
                    <a:pt x="89019" y="890192"/>
                  </a:lnTo>
                  <a:cubicBezTo>
                    <a:pt x="65410" y="890192"/>
                    <a:pt x="42767" y="880813"/>
                    <a:pt x="26073" y="864119"/>
                  </a:cubicBezTo>
                  <a:cubicBezTo>
                    <a:pt x="9379" y="847425"/>
                    <a:pt x="0" y="824782"/>
                    <a:pt x="0" y="801173"/>
                  </a:cubicBezTo>
                  <a:lnTo>
                    <a:pt x="0" y="89019"/>
                  </a:lnTo>
                  <a:close/>
                </a:path>
              </a:pathLst>
            </a:custGeom>
            <a:solidFill>
              <a:schemeClr val="accent4"/>
            </a:solidFill>
            <a:ln w="12700" cap="flat" cmpd="sng" algn="ctr">
              <a:solidFill>
                <a:srgbClr val="70AD47">
                  <a:shade val="50000"/>
                </a:srgbClr>
              </a:solidFill>
              <a:prstDash val="solid"/>
              <a:miter lim="800000"/>
            </a:ln>
            <a:effectLst/>
          </p:spPr>
          <p:txBody>
            <a:bodyPr lIns="37500" tIns="37500" rIns="37500" bIns="37500" spcCol="1270" anchor="ctr"/>
            <a:lstStyle/>
            <a:p>
              <a:pPr algn="ctr" defTabSz="800032">
                <a:lnSpc>
                  <a:spcPct val="90000"/>
                </a:lnSpc>
                <a:spcAft>
                  <a:spcPct val="35000"/>
                </a:spcAft>
                <a:defRPr/>
              </a:pPr>
              <a:r>
                <a:rPr lang="en-US" sz="1100" kern="0" dirty="0">
                  <a:latin typeface="Calibri" panose="020F0502020204030204"/>
                  <a:cs typeface="Arial" panose="020B0604020202020204" pitchFamily="34" charset="0"/>
                </a:rPr>
                <a:t> </a:t>
              </a:r>
              <a:r>
                <a:rPr lang="en-US" sz="1100" kern="0" dirty="0" smtClean="0">
                  <a:latin typeface="Calibri" panose="020F0502020204030204"/>
                  <a:cs typeface="Arial" panose="020B0604020202020204" pitchFamily="34" charset="0"/>
                </a:rPr>
                <a:t>Figure 3c</a:t>
              </a:r>
            </a:p>
            <a:p>
              <a:pPr algn="ctr" defTabSz="800032">
                <a:lnSpc>
                  <a:spcPct val="90000"/>
                </a:lnSpc>
                <a:spcAft>
                  <a:spcPct val="35000"/>
                </a:spcAft>
                <a:defRPr/>
              </a:pPr>
              <a:r>
                <a:rPr lang="en-US" sz="1100" kern="0" dirty="0" smtClean="0">
                  <a:latin typeface="Calibri" panose="020F0502020204030204"/>
                  <a:cs typeface="Arial" panose="020B0604020202020204" pitchFamily="34" charset="0"/>
                </a:rPr>
                <a:t> Repositioning Chart</a:t>
              </a:r>
              <a:endParaRPr lang="en-US" sz="1100" kern="0" dirty="0">
                <a:latin typeface="Calibri" panose="020F0502020204030204"/>
                <a:cs typeface="Arial" panose="020B0604020202020204" pitchFamily="34" charset="0"/>
              </a:endParaRPr>
            </a:p>
          </p:txBody>
        </p:sp>
        <p:sp>
          <p:nvSpPr>
            <p:cNvPr id="23" name="Freeform 22"/>
            <p:cNvSpPr/>
            <p:nvPr/>
          </p:nvSpPr>
          <p:spPr>
            <a:xfrm>
              <a:off x="6937205" y="5201213"/>
              <a:ext cx="2157412" cy="481012"/>
            </a:xfrm>
            <a:custGeom>
              <a:avLst/>
              <a:gdLst>
                <a:gd name="connsiteX0" fmla="*/ 0 w 1547732"/>
                <a:gd name="connsiteY0" fmla="*/ 89019 h 890192"/>
                <a:gd name="connsiteX1" fmla="*/ 26073 w 1547732"/>
                <a:gd name="connsiteY1" fmla="*/ 26073 h 890192"/>
                <a:gd name="connsiteX2" fmla="*/ 89019 w 1547732"/>
                <a:gd name="connsiteY2" fmla="*/ 0 h 890192"/>
                <a:gd name="connsiteX3" fmla="*/ 1458713 w 1547732"/>
                <a:gd name="connsiteY3" fmla="*/ 0 h 890192"/>
                <a:gd name="connsiteX4" fmla="*/ 1521659 w 1547732"/>
                <a:gd name="connsiteY4" fmla="*/ 26073 h 890192"/>
                <a:gd name="connsiteX5" fmla="*/ 1547732 w 1547732"/>
                <a:gd name="connsiteY5" fmla="*/ 89019 h 890192"/>
                <a:gd name="connsiteX6" fmla="*/ 1547732 w 1547732"/>
                <a:gd name="connsiteY6" fmla="*/ 801173 h 890192"/>
                <a:gd name="connsiteX7" fmla="*/ 1521659 w 1547732"/>
                <a:gd name="connsiteY7" fmla="*/ 864119 h 890192"/>
                <a:gd name="connsiteX8" fmla="*/ 1458713 w 1547732"/>
                <a:gd name="connsiteY8" fmla="*/ 890192 h 890192"/>
                <a:gd name="connsiteX9" fmla="*/ 89019 w 1547732"/>
                <a:gd name="connsiteY9" fmla="*/ 890192 h 890192"/>
                <a:gd name="connsiteX10" fmla="*/ 26073 w 1547732"/>
                <a:gd name="connsiteY10" fmla="*/ 864119 h 890192"/>
                <a:gd name="connsiteX11" fmla="*/ 0 w 1547732"/>
                <a:gd name="connsiteY11" fmla="*/ 801173 h 890192"/>
                <a:gd name="connsiteX12" fmla="*/ 0 w 1547732"/>
                <a:gd name="connsiteY12" fmla="*/ 89019 h 890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547732" h="890192">
                  <a:moveTo>
                    <a:pt x="0" y="89019"/>
                  </a:moveTo>
                  <a:cubicBezTo>
                    <a:pt x="0" y="65410"/>
                    <a:pt x="9379" y="42767"/>
                    <a:pt x="26073" y="26073"/>
                  </a:cubicBezTo>
                  <a:cubicBezTo>
                    <a:pt x="42767" y="9379"/>
                    <a:pt x="65410" y="0"/>
                    <a:pt x="89019" y="0"/>
                  </a:cubicBezTo>
                  <a:lnTo>
                    <a:pt x="1458713" y="0"/>
                  </a:lnTo>
                  <a:cubicBezTo>
                    <a:pt x="1482322" y="0"/>
                    <a:pt x="1504965" y="9379"/>
                    <a:pt x="1521659" y="26073"/>
                  </a:cubicBezTo>
                  <a:cubicBezTo>
                    <a:pt x="1538353" y="42767"/>
                    <a:pt x="1547732" y="65410"/>
                    <a:pt x="1547732" y="89019"/>
                  </a:cubicBezTo>
                  <a:lnTo>
                    <a:pt x="1547732" y="801173"/>
                  </a:lnTo>
                  <a:cubicBezTo>
                    <a:pt x="1547732" y="824782"/>
                    <a:pt x="1538353" y="847425"/>
                    <a:pt x="1521659" y="864119"/>
                  </a:cubicBezTo>
                  <a:cubicBezTo>
                    <a:pt x="1504965" y="880813"/>
                    <a:pt x="1482322" y="890192"/>
                    <a:pt x="1458713" y="890192"/>
                  </a:cubicBezTo>
                  <a:lnTo>
                    <a:pt x="89019" y="890192"/>
                  </a:lnTo>
                  <a:cubicBezTo>
                    <a:pt x="65410" y="890192"/>
                    <a:pt x="42767" y="880813"/>
                    <a:pt x="26073" y="864119"/>
                  </a:cubicBezTo>
                  <a:cubicBezTo>
                    <a:pt x="9379" y="847425"/>
                    <a:pt x="0" y="824782"/>
                    <a:pt x="0" y="801173"/>
                  </a:cubicBezTo>
                  <a:lnTo>
                    <a:pt x="0" y="89019"/>
                  </a:lnTo>
                  <a:close/>
                </a:path>
              </a:pathLst>
            </a:custGeom>
            <a:solidFill>
              <a:srgbClr val="FFC000"/>
            </a:solidFill>
            <a:ln w="12700" cap="flat" cmpd="sng" algn="ctr">
              <a:solidFill>
                <a:srgbClr val="FFC000">
                  <a:shade val="50000"/>
                </a:srgbClr>
              </a:solidFill>
              <a:prstDash val="solid"/>
              <a:miter lim="800000"/>
            </a:ln>
            <a:effectLst/>
          </p:spPr>
          <p:txBody>
            <a:bodyPr lIns="37500" tIns="37500" rIns="37500" bIns="37500" spcCol="1270" anchor="ctr"/>
            <a:lstStyle/>
            <a:p>
              <a:pPr algn="ctr" defTabSz="800032">
                <a:lnSpc>
                  <a:spcPct val="90000"/>
                </a:lnSpc>
                <a:spcAft>
                  <a:spcPct val="35000"/>
                </a:spcAft>
                <a:defRPr/>
              </a:pPr>
              <a:r>
                <a:rPr lang="en-US" sz="1400" kern="0" dirty="0">
                  <a:solidFill>
                    <a:prstClr val="white"/>
                  </a:solidFill>
                  <a:latin typeface="Calibri" panose="020F0502020204030204"/>
                  <a:cs typeface="Arial" panose="020B0604020202020204" pitchFamily="34" charset="0"/>
                </a:rPr>
                <a:t> </a:t>
              </a:r>
              <a:r>
                <a:rPr lang="en-US" sz="1100" kern="0" dirty="0" smtClean="0">
                  <a:latin typeface="Calibri" panose="020F0502020204030204"/>
                  <a:cs typeface="Arial" panose="020B0604020202020204" pitchFamily="34" charset="0"/>
                </a:rPr>
                <a:t>Monitoring of Pressure Ulcer Safety Cross</a:t>
              </a:r>
              <a:endParaRPr lang="en-US" sz="1100" kern="0" dirty="0">
                <a:latin typeface="Calibri" panose="020F0502020204030204"/>
                <a:cs typeface="Arial" panose="020B0604020202020204" pitchFamily="34" charset="0"/>
              </a:endParaRPr>
            </a:p>
          </p:txBody>
        </p:sp>
        <p:sp>
          <p:nvSpPr>
            <p:cNvPr id="24" name="Freeform 23"/>
            <p:cNvSpPr/>
            <p:nvPr/>
          </p:nvSpPr>
          <p:spPr>
            <a:xfrm>
              <a:off x="6929513" y="3841960"/>
              <a:ext cx="2122318" cy="458193"/>
            </a:xfrm>
            <a:custGeom>
              <a:avLst/>
              <a:gdLst>
                <a:gd name="connsiteX0" fmla="*/ 0 w 1547732"/>
                <a:gd name="connsiteY0" fmla="*/ 89019 h 890192"/>
                <a:gd name="connsiteX1" fmla="*/ 26073 w 1547732"/>
                <a:gd name="connsiteY1" fmla="*/ 26073 h 890192"/>
                <a:gd name="connsiteX2" fmla="*/ 89019 w 1547732"/>
                <a:gd name="connsiteY2" fmla="*/ 0 h 890192"/>
                <a:gd name="connsiteX3" fmla="*/ 1458713 w 1547732"/>
                <a:gd name="connsiteY3" fmla="*/ 0 h 890192"/>
                <a:gd name="connsiteX4" fmla="*/ 1521659 w 1547732"/>
                <a:gd name="connsiteY4" fmla="*/ 26073 h 890192"/>
                <a:gd name="connsiteX5" fmla="*/ 1547732 w 1547732"/>
                <a:gd name="connsiteY5" fmla="*/ 89019 h 890192"/>
                <a:gd name="connsiteX6" fmla="*/ 1547732 w 1547732"/>
                <a:gd name="connsiteY6" fmla="*/ 801173 h 890192"/>
                <a:gd name="connsiteX7" fmla="*/ 1521659 w 1547732"/>
                <a:gd name="connsiteY7" fmla="*/ 864119 h 890192"/>
                <a:gd name="connsiteX8" fmla="*/ 1458713 w 1547732"/>
                <a:gd name="connsiteY8" fmla="*/ 890192 h 890192"/>
                <a:gd name="connsiteX9" fmla="*/ 89019 w 1547732"/>
                <a:gd name="connsiteY9" fmla="*/ 890192 h 890192"/>
                <a:gd name="connsiteX10" fmla="*/ 26073 w 1547732"/>
                <a:gd name="connsiteY10" fmla="*/ 864119 h 890192"/>
                <a:gd name="connsiteX11" fmla="*/ 0 w 1547732"/>
                <a:gd name="connsiteY11" fmla="*/ 801173 h 890192"/>
                <a:gd name="connsiteX12" fmla="*/ 0 w 1547732"/>
                <a:gd name="connsiteY12" fmla="*/ 89019 h 890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547732" h="890192">
                  <a:moveTo>
                    <a:pt x="0" y="89019"/>
                  </a:moveTo>
                  <a:cubicBezTo>
                    <a:pt x="0" y="65410"/>
                    <a:pt x="9379" y="42767"/>
                    <a:pt x="26073" y="26073"/>
                  </a:cubicBezTo>
                  <a:cubicBezTo>
                    <a:pt x="42767" y="9379"/>
                    <a:pt x="65410" y="0"/>
                    <a:pt x="89019" y="0"/>
                  </a:cubicBezTo>
                  <a:lnTo>
                    <a:pt x="1458713" y="0"/>
                  </a:lnTo>
                  <a:cubicBezTo>
                    <a:pt x="1482322" y="0"/>
                    <a:pt x="1504965" y="9379"/>
                    <a:pt x="1521659" y="26073"/>
                  </a:cubicBezTo>
                  <a:cubicBezTo>
                    <a:pt x="1538353" y="42767"/>
                    <a:pt x="1547732" y="65410"/>
                    <a:pt x="1547732" y="89019"/>
                  </a:cubicBezTo>
                  <a:lnTo>
                    <a:pt x="1547732" y="801173"/>
                  </a:lnTo>
                  <a:cubicBezTo>
                    <a:pt x="1547732" y="824782"/>
                    <a:pt x="1538353" y="847425"/>
                    <a:pt x="1521659" y="864119"/>
                  </a:cubicBezTo>
                  <a:cubicBezTo>
                    <a:pt x="1504965" y="880813"/>
                    <a:pt x="1482322" y="890192"/>
                    <a:pt x="1458713" y="890192"/>
                  </a:cubicBezTo>
                  <a:lnTo>
                    <a:pt x="89019" y="890192"/>
                  </a:lnTo>
                  <a:cubicBezTo>
                    <a:pt x="65410" y="890192"/>
                    <a:pt x="42767" y="880813"/>
                    <a:pt x="26073" y="864119"/>
                  </a:cubicBezTo>
                  <a:cubicBezTo>
                    <a:pt x="9379" y="847425"/>
                    <a:pt x="0" y="824782"/>
                    <a:pt x="0" y="801173"/>
                  </a:cubicBezTo>
                  <a:lnTo>
                    <a:pt x="0" y="89019"/>
                  </a:lnTo>
                  <a:close/>
                </a:path>
              </a:pathLst>
            </a:custGeom>
            <a:solidFill>
              <a:srgbClr val="FFC000"/>
            </a:solidFill>
            <a:ln w="12700" cap="flat" cmpd="sng" algn="ctr">
              <a:solidFill>
                <a:srgbClr val="FFC000">
                  <a:shade val="50000"/>
                </a:srgbClr>
              </a:solidFill>
              <a:prstDash val="solid"/>
              <a:miter lim="800000"/>
            </a:ln>
            <a:effectLst/>
          </p:spPr>
          <p:txBody>
            <a:bodyPr lIns="37500" tIns="37500" rIns="37500" bIns="37500" spcCol="1270" anchor="ctr"/>
            <a:lstStyle/>
            <a:p>
              <a:pPr algn="ctr" defTabSz="800032">
                <a:lnSpc>
                  <a:spcPct val="90000"/>
                </a:lnSpc>
                <a:spcAft>
                  <a:spcPct val="35000"/>
                </a:spcAft>
                <a:defRPr/>
              </a:pPr>
              <a:r>
                <a:rPr lang="en-US" sz="1100" kern="0" dirty="0" smtClean="0">
                  <a:latin typeface="Calibri" panose="020F0502020204030204"/>
                  <a:cs typeface="Arial" panose="020B0604020202020204" pitchFamily="34" charset="0"/>
                </a:rPr>
                <a:t>Figure 3b</a:t>
              </a:r>
            </a:p>
            <a:p>
              <a:pPr algn="ctr" defTabSz="800032">
                <a:lnSpc>
                  <a:spcPct val="90000"/>
                </a:lnSpc>
                <a:spcAft>
                  <a:spcPct val="35000"/>
                </a:spcAft>
                <a:defRPr/>
              </a:pPr>
              <a:r>
                <a:rPr lang="en-US" sz="1100" kern="0" dirty="0" smtClean="0">
                  <a:latin typeface="Calibri" panose="020F0502020204030204"/>
                  <a:cs typeface="Arial" panose="020B0604020202020204" pitchFamily="34" charset="0"/>
                </a:rPr>
                <a:t> CPURA Risk Assessment Documentation </a:t>
              </a:r>
              <a:endParaRPr lang="en-US" sz="1100" kern="0" dirty="0">
                <a:latin typeface="Calibri" panose="020F0502020204030204"/>
                <a:cs typeface="Arial" panose="020B0604020202020204" pitchFamily="34" charset="0"/>
              </a:endParaRPr>
            </a:p>
          </p:txBody>
        </p:sp>
        <p:sp>
          <p:nvSpPr>
            <p:cNvPr id="25" name="Freeform 24"/>
            <p:cNvSpPr/>
            <p:nvPr/>
          </p:nvSpPr>
          <p:spPr>
            <a:xfrm>
              <a:off x="6979031" y="1287326"/>
              <a:ext cx="2105389" cy="450643"/>
            </a:xfrm>
            <a:custGeom>
              <a:avLst/>
              <a:gdLst>
                <a:gd name="connsiteX0" fmla="*/ 0 w 1547732"/>
                <a:gd name="connsiteY0" fmla="*/ 89019 h 890192"/>
                <a:gd name="connsiteX1" fmla="*/ 26073 w 1547732"/>
                <a:gd name="connsiteY1" fmla="*/ 26073 h 890192"/>
                <a:gd name="connsiteX2" fmla="*/ 89019 w 1547732"/>
                <a:gd name="connsiteY2" fmla="*/ 0 h 890192"/>
                <a:gd name="connsiteX3" fmla="*/ 1458713 w 1547732"/>
                <a:gd name="connsiteY3" fmla="*/ 0 h 890192"/>
                <a:gd name="connsiteX4" fmla="*/ 1521659 w 1547732"/>
                <a:gd name="connsiteY4" fmla="*/ 26073 h 890192"/>
                <a:gd name="connsiteX5" fmla="*/ 1547732 w 1547732"/>
                <a:gd name="connsiteY5" fmla="*/ 89019 h 890192"/>
                <a:gd name="connsiteX6" fmla="*/ 1547732 w 1547732"/>
                <a:gd name="connsiteY6" fmla="*/ 801173 h 890192"/>
                <a:gd name="connsiteX7" fmla="*/ 1521659 w 1547732"/>
                <a:gd name="connsiteY7" fmla="*/ 864119 h 890192"/>
                <a:gd name="connsiteX8" fmla="*/ 1458713 w 1547732"/>
                <a:gd name="connsiteY8" fmla="*/ 890192 h 890192"/>
                <a:gd name="connsiteX9" fmla="*/ 89019 w 1547732"/>
                <a:gd name="connsiteY9" fmla="*/ 890192 h 890192"/>
                <a:gd name="connsiteX10" fmla="*/ 26073 w 1547732"/>
                <a:gd name="connsiteY10" fmla="*/ 864119 h 890192"/>
                <a:gd name="connsiteX11" fmla="*/ 0 w 1547732"/>
                <a:gd name="connsiteY11" fmla="*/ 801173 h 890192"/>
                <a:gd name="connsiteX12" fmla="*/ 0 w 1547732"/>
                <a:gd name="connsiteY12" fmla="*/ 89019 h 890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547732" h="890192">
                  <a:moveTo>
                    <a:pt x="0" y="89019"/>
                  </a:moveTo>
                  <a:cubicBezTo>
                    <a:pt x="0" y="65410"/>
                    <a:pt x="9379" y="42767"/>
                    <a:pt x="26073" y="26073"/>
                  </a:cubicBezTo>
                  <a:cubicBezTo>
                    <a:pt x="42767" y="9379"/>
                    <a:pt x="65410" y="0"/>
                    <a:pt x="89019" y="0"/>
                  </a:cubicBezTo>
                  <a:lnTo>
                    <a:pt x="1458713" y="0"/>
                  </a:lnTo>
                  <a:cubicBezTo>
                    <a:pt x="1482322" y="0"/>
                    <a:pt x="1504965" y="9379"/>
                    <a:pt x="1521659" y="26073"/>
                  </a:cubicBezTo>
                  <a:cubicBezTo>
                    <a:pt x="1538353" y="42767"/>
                    <a:pt x="1547732" y="65410"/>
                    <a:pt x="1547732" y="89019"/>
                  </a:cubicBezTo>
                  <a:lnTo>
                    <a:pt x="1547732" y="801173"/>
                  </a:lnTo>
                  <a:cubicBezTo>
                    <a:pt x="1547732" y="824782"/>
                    <a:pt x="1538353" y="847425"/>
                    <a:pt x="1521659" y="864119"/>
                  </a:cubicBezTo>
                  <a:cubicBezTo>
                    <a:pt x="1504965" y="880813"/>
                    <a:pt x="1482322" y="890192"/>
                    <a:pt x="1458713" y="890192"/>
                  </a:cubicBezTo>
                  <a:lnTo>
                    <a:pt x="89019" y="890192"/>
                  </a:lnTo>
                  <a:cubicBezTo>
                    <a:pt x="65410" y="890192"/>
                    <a:pt x="42767" y="880813"/>
                    <a:pt x="26073" y="864119"/>
                  </a:cubicBezTo>
                  <a:cubicBezTo>
                    <a:pt x="9379" y="847425"/>
                    <a:pt x="0" y="824782"/>
                    <a:pt x="0" y="801173"/>
                  </a:cubicBezTo>
                  <a:lnTo>
                    <a:pt x="0" y="89019"/>
                  </a:lnTo>
                  <a:close/>
                </a:path>
              </a:pathLst>
            </a:custGeom>
            <a:solidFill>
              <a:srgbClr val="70AD47">
                <a:hueOff val="0"/>
                <a:satOff val="0"/>
                <a:lumOff val="0"/>
                <a:alphaOff val="0"/>
              </a:srgbClr>
            </a:solidFill>
            <a:ln w="12700" cap="flat" cmpd="sng" algn="ctr">
              <a:solidFill>
                <a:sysClr val="window" lastClr="FFFFFF">
                  <a:hueOff val="0"/>
                  <a:satOff val="0"/>
                  <a:lumOff val="0"/>
                  <a:alphaOff val="0"/>
                </a:sysClr>
              </a:solidFill>
              <a:prstDash val="solid"/>
              <a:miter lim="800000"/>
            </a:ln>
            <a:effectLst/>
          </p:spPr>
          <p:txBody>
            <a:bodyPr lIns="37500" tIns="37500" rIns="37500" bIns="37500" spcCol="1270" anchor="ctr"/>
            <a:lstStyle/>
            <a:p>
              <a:pPr algn="ctr" defTabSz="800032">
                <a:lnSpc>
                  <a:spcPct val="90000"/>
                </a:lnSpc>
                <a:spcAft>
                  <a:spcPct val="35000"/>
                </a:spcAft>
                <a:defRPr/>
              </a:pPr>
              <a:r>
                <a:rPr lang="en-US" sz="1100" kern="0" dirty="0" smtClean="0">
                  <a:latin typeface="Calibri" panose="020F0502020204030204"/>
                  <a:cs typeface="Arial" panose="020B0604020202020204" pitchFamily="34" charset="0"/>
                </a:rPr>
                <a:t>DN Attending Flash Meeting</a:t>
              </a:r>
              <a:endParaRPr lang="en-US" sz="1100" kern="0" dirty="0">
                <a:latin typeface="Calibri" panose="020F0502020204030204"/>
                <a:cs typeface="Arial" panose="020B0604020202020204" pitchFamily="34" charset="0"/>
              </a:endParaRPr>
            </a:p>
          </p:txBody>
        </p:sp>
        <p:sp>
          <p:nvSpPr>
            <p:cNvPr id="26" name="Freeform 25"/>
            <p:cNvSpPr/>
            <p:nvPr/>
          </p:nvSpPr>
          <p:spPr>
            <a:xfrm>
              <a:off x="6971458" y="4503855"/>
              <a:ext cx="2088907" cy="436326"/>
            </a:xfrm>
            <a:custGeom>
              <a:avLst/>
              <a:gdLst>
                <a:gd name="connsiteX0" fmla="*/ 0 w 1547732"/>
                <a:gd name="connsiteY0" fmla="*/ 89019 h 890192"/>
                <a:gd name="connsiteX1" fmla="*/ 26073 w 1547732"/>
                <a:gd name="connsiteY1" fmla="*/ 26073 h 890192"/>
                <a:gd name="connsiteX2" fmla="*/ 89019 w 1547732"/>
                <a:gd name="connsiteY2" fmla="*/ 0 h 890192"/>
                <a:gd name="connsiteX3" fmla="*/ 1458713 w 1547732"/>
                <a:gd name="connsiteY3" fmla="*/ 0 h 890192"/>
                <a:gd name="connsiteX4" fmla="*/ 1521659 w 1547732"/>
                <a:gd name="connsiteY4" fmla="*/ 26073 h 890192"/>
                <a:gd name="connsiteX5" fmla="*/ 1547732 w 1547732"/>
                <a:gd name="connsiteY5" fmla="*/ 89019 h 890192"/>
                <a:gd name="connsiteX6" fmla="*/ 1547732 w 1547732"/>
                <a:gd name="connsiteY6" fmla="*/ 801173 h 890192"/>
                <a:gd name="connsiteX7" fmla="*/ 1521659 w 1547732"/>
                <a:gd name="connsiteY7" fmla="*/ 864119 h 890192"/>
                <a:gd name="connsiteX8" fmla="*/ 1458713 w 1547732"/>
                <a:gd name="connsiteY8" fmla="*/ 890192 h 890192"/>
                <a:gd name="connsiteX9" fmla="*/ 89019 w 1547732"/>
                <a:gd name="connsiteY9" fmla="*/ 890192 h 890192"/>
                <a:gd name="connsiteX10" fmla="*/ 26073 w 1547732"/>
                <a:gd name="connsiteY10" fmla="*/ 864119 h 890192"/>
                <a:gd name="connsiteX11" fmla="*/ 0 w 1547732"/>
                <a:gd name="connsiteY11" fmla="*/ 801173 h 890192"/>
                <a:gd name="connsiteX12" fmla="*/ 0 w 1547732"/>
                <a:gd name="connsiteY12" fmla="*/ 89019 h 890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547732" h="890192">
                  <a:moveTo>
                    <a:pt x="0" y="89019"/>
                  </a:moveTo>
                  <a:cubicBezTo>
                    <a:pt x="0" y="65410"/>
                    <a:pt x="9379" y="42767"/>
                    <a:pt x="26073" y="26073"/>
                  </a:cubicBezTo>
                  <a:cubicBezTo>
                    <a:pt x="42767" y="9379"/>
                    <a:pt x="65410" y="0"/>
                    <a:pt x="89019" y="0"/>
                  </a:cubicBezTo>
                  <a:lnTo>
                    <a:pt x="1458713" y="0"/>
                  </a:lnTo>
                  <a:cubicBezTo>
                    <a:pt x="1482322" y="0"/>
                    <a:pt x="1504965" y="9379"/>
                    <a:pt x="1521659" y="26073"/>
                  </a:cubicBezTo>
                  <a:cubicBezTo>
                    <a:pt x="1538353" y="42767"/>
                    <a:pt x="1547732" y="65410"/>
                    <a:pt x="1547732" y="89019"/>
                  </a:cubicBezTo>
                  <a:lnTo>
                    <a:pt x="1547732" y="801173"/>
                  </a:lnTo>
                  <a:cubicBezTo>
                    <a:pt x="1547732" y="824782"/>
                    <a:pt x="1538353" y="847425"/>
                    <a:pt x="1521659" y="864119"/>
                  </a:cubicBezTo>
                  <a:cubicBezTo>
                    <a:pt x="1504965" y="880813"/>
                    <a:pt x="1482322" y="890192"/>
                    <a:pt x="1458713" y="890192"/>
                  </a:cubicBezTo>
                  <a:lnTo>
                    <a:pt x="89019" y="890192"/>
                  </a:lnTo>
                  <a:cubicBezTo>
                    <a:pt x="65410" y="890192"/>
                    <a:pt x="42767" y="880813"/>
                    <a:pt x="26073" y="864119"/>
                  </a:cubicBezTo>
                  <a:cubicBezTo>
                    <a:pt x="9379" y="847425"/>
                    <a:pt x="0" y="824782"/>
                    <a:pt x="0" y="801173"/>
                  </a:cubicBezTo>
                  <a:lnTo>
                    <a:pt x="0" y="89019"/>
                  </a:lnTo>
                  <a:close/>
                </a:path>
              </a:pathLst>
            </a:custGeom>
            <a:solidFill>
              <a:srgbClr val="FFC000"/>
            </a:solidFill>
            <a:ln w="12700" cap="flat" cmpd="sng" algn="ctr">
              <a:solidFill>
                <a:srgbClr val="FFC000">
                  <a:shade val="50000"/>
                </a:srgbClr>
              </a:solidFill>
              <a:prstDash val="solid"/>
              <a:miter lim="800000"/>
            </a:ln>
            <a:effectLst/>
          </p:spPr>
          <p:txBody>
            <a:bodyPr lIns="37500" tIns="37500" rIns="37500" bIns="37500" spcCol="1270" anchor="ctr"/>
            <a:lstStyle/>
            <a:p>
              <a:pPr algn="ctr" defTabSz="800032">
                <a:lnSpc>
                  <a:spcPct val="90000"/>
                </a:lnSpc>
                <a:spcAft>
                  <a:spcPct val="35000"/>
                </a:spcAft>
                <a:defRPr/>
              </a:pPr>
              <a:r>
                <a:rPr lang="en-US" sz="1100" kern="0" dirty="0" smtClean="0">
                  <a:latin typeface="Calibri" panose="020F0502020204030204"/>
                  <a:cs typeface="Arial" panose="020B0604020202020204" pitchFamily="34" charset="0"/>
                </a:rPr>
                <a:t>Program of Education and Training</a:t>
              </a:r>
              <a:endParaRPr lang="en-US" sz="1100" kern="0" dirty="0">
                <a:latin typeface="Calibri" panose="020F0502020204030204"/>
                <a:cs typeface="Arial" panose="020B0604020202020204" pitchFamily="34" charset="0"/>
              </a:endParaRPr>
            </a:p>
          </p:txBody>
        </p:sp>
        <p:sp>
          <p:nvSpPr>
            <p:cNvPr id="27" name="Freeform 26"/>
            <p:cNvSpPr/>
            <p:nvPr/>
          </p:nvSpPr>
          <p:spPr>
            <a:xfrm>
              <a:off x="6941036" y="5796940"/>
              <a:ext cx="2153581" cy="622076"/>
            </a:xfrm>
            <a:custGeom>
              <a:avLst/>
              <a:gdLst>
                <a:gd name="connsiteX0" fmla="*/ 0 w 1547732"/>
                <a:gd name="connsiteY0" fmla="*/ 89019 h 890192"/>
                <a:gd name="connsiteX1" fmla="*/ 26073 w 1547732"/>
                <a:gd name="connsiteY1" fmla="*/ 26073 h 890192"/>
                <a:gd name="connsiteX2" fmla="*/ 89019 w 1547732"/>
                <a:gd name="connsiteY2" fmla="*/ 0 h 890192"/>
                <a:gd name="connsiteX3" fmla="*/ 1458713 w 1547732"/>
                <a:gd name="connsiteY3" fmla="*/ 0 h 890192"/>
                <a:gd name="connsiteX4" fmla="*/ 1521659 w 1547732"/>
                <a:gd name="connsiteY4" fmla="*/ 26073 h 890192"/>
                <a:gd name="connsiteX5" fmla="*/ 1547732 w 1547732"/>
                <a:gd name="connsiteY5" fmla="*/ 89019 h 890192"/>
                <a:gd name="connsiteX6" fmla="*/ 1547732 w 1547732"/>
                <a:gd name="connsiteY6" fmla="*/ 801173 h 890192"/>
                <a:gd name="connsiteX7" fmla="*/ 1521659 w 1547732"/>
                <a:gd name="connsiteY7" fmla="*/ 864119 h 890192"/>
                <a:gd name="connsiteX8" fmla="*/ 1458713 w 1547732"/>
                <a:gd name="connsiteY8" fmla="*/ 890192 h 890192"/>
                <a:gd name="connsiteX9" fmla="*/ 89019 w 1547732"/>
                <a:gd name="connsiteY9" fmla="*/ 890192 h 890192"/>
                <a:gd name="connsiteX10" fmla="*/ 26073 w 1547732"/>
                <a:gd name="connsiteY10" fmla="*/ 864119 h 890192"/>
                <a:gd name="connsiteX11" fmla="*/ 0 w 1547732"/>
                <a:gd name="connsiteY11" fmla="*/ 801173 h 890192"/>
                <a:gd name="connsiteX12" fmla="*/ 0 w 1547732"/>
                <a:gd name="connsiteY12" fmla="*/ 89019 h 890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547732" h="890192">
                  <a:moveTo>
                    <a:pt x="0" y="89019"/>
                  </a:moveTo>
                  <a:cubicBezTo>
                    <a:pt x="0" y="65410"/>
                    <a:pt x="9379" y="42767"/>
                    <a:pt x="26073" y="26073"/>
                  </a:cubicBezTo>
                  <a:cubicBezTo>
                    <a:pt x="42767" y="9379"/>
                    <a:pt x="65410" y="0"/>
                    <a:pt x="89019" y="0"/>
                  </a:cubicBezTo>
                  <a:lnTo>
                    <a:pt x="1458713" y="0"/>
                  </a:lnTo>
                  <a:cubicBezTo>
                    <a:pt x="1482322" y="0"/>
                    <a:pt x="1504965" y="9379"/>
                    <a:pt x="1521659" y="26073"/>
                  </a:cubicBezTo>
                  <a:cubicBezTo>
                    <a:pt x="1538353" y="42767"/>
                    <a:pt x="1547732" y="65410"/>
                    <a:pt x="1547732" y="89019"/>
                  </a:cubicBezTo>
                  <a:lnTo>
                    <a:pt x="1547732" y="801173"/>
                  </a:lnTo>
                  <a:cubicBezTo>
                    <a:pt x="1547732" y="824782"/>
                    <a:pt x="1538353" y="847425"/>
                    <a:pt x="1521659" y="864119"/>
                  </a:cubicBezTo>
                  <a:cubicBezTo>
                    <a:pt x="1504965" y="880813"/>
                    <a:pt x="1482322" y="890192"/>
                    <a:pt x="1458713" y="890192"/>
                  </a:cubicBezTo>
                  <a:lnTo>
                    <a:pt x="89019" y="890192"/>
                  </a:lnTo>
                  <a:cubicBezTo>
                    <a:pt x="65410" y="890192"/>
                    <a:pt x="42767" y="880813"/>
                    <a:pt x="26073" y="864119"/>
                  </a:cubicBezTo>
                  <a:cubicBezTo>
                    <a:pt x="9379" y="847425"/>
                    <a:pt x="0" y="824782"/>
                    <a:pt x="0" y="801173"/>
                  </a:cubicBezTo>
                  <a:lnTo>
                    <a:pt x="0" y="89019"/>
                  </a:lnTo>
                  <a:close/>
                </a:path>
              </a:pathLst>
            </a:custGeom>
            <a:solidFill>
              <a:srgbClr val="FFC000"/>
            </a:solidFill>
            <a:ln w="12700" cap="flat" cmpd="sng" algn="ctr">
              <a:solidFill>
                <a:srgbClr val="FFC000">
                  <a:shade val="50000"/>
                </a:srgbClr>
              </a:solidFill>
              <a:prstDash val="solid"/>
              <a:miter lim="800000"/>
            </a:ln>
            <a:effectLst/>
          </p:spPr>
          <p:txBody>
            <a:bodyPr lIns="37500" tIns="37500" rIns="37500" bIns="37500" spcCol="1270" anchor="ctr"/>
            <a:lstStyle/>
            <a:p>
              <a:pPr algn="ctr" defTabSz="800032">
                <a:lnSpc>
                  <a:spcPct val="90000"/>
                </a:lnSpc>
                <a:spcAft>
                  <a:spcPct val="35000"/>
                </a:spcAft>
                <a:defRPr/>
              </a:pPr>
              <a:r>
                <a:rPr lang="en-US" sz="1100" kern="0" dirty="0" smtClean="0">
                  <a:latin typeface="Calibri" panose="020F0502020204030204"/>
                  <a:cs typeface="Arial" panose="020B0604020202020204" pitchFamily="34" charset="0"/>
                </a:rPr>
                <a:t>Pressure relieving Equipment in stock</a:t>
              </a:r>
              <a:endParaRPr lang="en-US" sz="1100" kern="0" dirty="0">
                <a:latin typeface="Calibri" panose="020F0502020204030204"/>
                <a:cs typeface="Arial" panose="020B0604020202020204" pitchFamily="34" charset="0"/>
              </a:endParaRPr>
            </a:p>
          </p:txBody>
        </p:sp>
        <p:sp>
          <p:nvSpPr>
            <p:cNvPr id="28" name="Freeform 27"/>
            <p:cNvSpPr/>
            <p:nvPr/>
          </p:nvSpPr>
          <p:spPr>
            <a:xfrm>
              <a:off x="2054329" y="3633291"/>
              <a:ext cx="1989138" cy="857250"/>
            </a:xfrm>
            <a:custGeom>
              <a:avLst/>
              <a:gdLst>
                <a:gd name="connsiteX0" fmla="*/ 0 w 1547732"/>
                <a:gd name="connsiteY0" fmla="*/ 89019 h 890192"/>
                <a:gd name="connsiteX1" fmla="*/ 26073 w 1547732"/>
                <a:gd name="connsiteY1" fmla="*/ 26073 h 890192"/>
                <a:gd name="connsiteX2" fmla="*/ 89019 w 1547732"/>
                <a:gd name="connsiteY2" fmla="*/ 0 h 890192"/>
                <a:gd name="connsiteX3" fmla="*/ 1458713 w 1547732"/>
                <a:gd name="connsiteY3" fmla="*/ 0 h 890192"/>
                <a:gd name="connsiteX4" fmla="*/ 1521659 w 1547732"/>
                <a:gd name="connsiteY4" fmla="*/ 26073 h 890192"/>
                <a:gd name="connsiteX5" fmla="*/ 1547732 w 1547732"/>
                <a:gd name="connsiteY5" fmla="*/ 89019 h 890192"/>
                <a:gd name="connsiteX6" fmla="*/ 1547732 w 1547732"/>
                <a:gd name="connsiteY6" fmla="*/ 801173 h 890192"/>
                <a:gd name="connsiteX7" fmla="*/ 1521659 w 1547732"/>
                <a:gd name="connsiteY7" fmla="*/ 864119 h 890192"/>
                <a:gd name="connsiteX8" fmla="*/ 1458713 w 1547732"/>
                <a:gd name="connsiteY8" fmla="*/ 890192 h 890192"/>
                <a:gd name="connsiteX9" fmla="*/ 89019 w 1547732"/>
                <a:gd name="connsiteY9" fmla="*/ 890192 h 890192"/>
                <a:gd name="connsiteX10" fmla="*/ 26073 w 1547732"/>
                <a:gd name="connsiteY10" fmla="*/ 864119 h 890192"/>
                <a:gd name="connsiteX11" fmla="*/ 0 w 1547732"/>
                <a:gd name="connsiteY11" fmla="*/ 801173 h 890192"/>
                <a:gd name="connsiteX12" fmla="*/ 0 w 1547732"/>
                <a:gd name="connsiteY12" fmla="*/ 89019 h 890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547732" h="890192">
                  <a:moveTo>
                    <a:pt x="0" y="89019"/>
                  </a:moveTo>
                  <a:cubicBezTo>
                    <a:pt x="0" y="65410"/>
                    <a:pt x="9379" y="42767"/>
                    <a:pt x="26073" y="26073"/>
                  </a:cubicBezTo>
                  <a:cubicBezTo>
                    <a:pt x="42767" y="9379"/>
                    <a:pt x="65410" y="0"/>
                    <a:pt x="89019" y="0"/>
                  </a:cubicBezTo>
                  <a:lnTo>
                    <a:pt x="1458713" y="0"/>
                  </a:lnTo>
                  <a:cubicBezTo>
                    <a:pt x="1482322" y="0"/>
                    <a:pt x="1504965" y="9379"/>
                    <a:pt x="1521659" y="26073"/>
                  </a:cubicBezTo>
                  <a:cubicBezTo>
                    <a:pt x="1538353" y="42767"/>
                    <a:pt x="1547732" y="65410"/>
                    <a:pt x="1547732" y="89019"/>
                  </a:cubicBezTo>
                  <a:lnTo>
                    <a:pt x="1547732" y="801173"/>
                  </a:lnTo>
                  <a:cubicBezTo>
                    <a:pt x="1547732" y="824782"/>
                    <a:pt x="1538353" y="847425"/>
                    <a:pt x="1521659" y="864119"/>
                  </a:cubicBezTo>
                  <a:cubicBezTo>
                    <a:pt x="1504965" y="880813"/>
                    <a:pt x="1482322" y="890192"/>
                    <a:pt x="1458713" y="890192"/>
                  </a:cubicBezTo>
                  <a:lnTo>
                    <a:pt x="89019" y="890192"/>
                  </a:lnTo>
                  <a:cubicBezTo>
                    <a:pt x="65410" y="890192"/>
                    <a:pt x="42767" y="880813"/>
                    <a:pt x="26073" y="864119"/>
                  </a:cubicBezTo>
                  <a:cubicBezTo>
                    <a:pt x="9379" y="847425"/>
                    <a:pt x="0" y="824782"/>
                    <a:pt x="0" y="801173"/>
                  </a:cubicBezTo>
                  <a:lnTo>
                    <a:pt x="0" y="89019"/>
                  </a:lnTo>
                  <a:close/>
                </a:path>
              </a:pathLst>
            </a:custGeom>
            <a:solidFill>
              <a:srgbClr val="70AD47">
                <a:hueOff val="0"/>
                <a:satOff val="0"/>
                <a:lumOff val="0"/>
                <a:alphaOff val="0"/>
              </a:srgbClr>
            </a:solidFill>
            <a:ln w="12700" cap="flat" cmpd="sng" algn="ctr">
              <a:solidFill>
                <a:sysClr val="window" lastClr="FFFFFF">
                  <a:hueOff val="0"/>
                  <a:satOff val="0"/>
                  <a:lumOff val="0"/>
                  <a:alphaOff val="0"/>
                </a:sysClr>
              </a:solidFill>
              <a:prstDash val="solid"/>
              <a:miter lim="800000"/>
            </a:ln>
            <a:effectLst/>
          </p:spPr>
          <p:txBody>
            <a:bodyPr lIns="37500" tIns="37500" rIns="37500" bIns="37500" spcCol="1270" anchor="ctr"/>
            <a:lstStyle/>
            <a:p>
              <a:pPr algn="ctr" defTabSz="800032">
                <a:lnSpc>
                  <a:spcPct val="90000"/>
                </a:lnSpc>
                <a:spcAft>
                  <a:spcPct val="35000"/>
                </a:spcAft>
                <a:defRPr/>
              </a:pPr>
              <a:r>
                <a:rPr lang="en-US" sz="1200" kern="0" dirty="0" smtClean="0">
                  <a:latin typeface="Calibri" panose="020F0502020204030204"/>
                  <a:cs typeface="Arial" panose="020B0604020202020204" pitchFamily="34" charset="0"/>
                </a:rPr>
                <a:t>Knowledgeable, educated staff </a:t>
              </a:r>
              <a:endParaRPr lang="en-US" sz="1200" kern="0" dirty="0">
                <a:latin typeface="Calibri" panose="020F0502020204030204"/>
                <a:cs typeface="Arial" panose="020B0604020202020204" pitchFamily="34" charset="0"/>
              </a:endParaRPr>
            </a:p>
          </p:txBody>
        </p:sp>
        <p:sp>
          <p:nvSpPr>
            <p:cNvPr id="29" name="Freeform 28"/>
            <p:cNvSpPr/>
            <p:nvPr/>
          </p:nvSpPr>
          <p:spPr>
            <a:xfrm>
              <a:off x="2061449" y="2192792"/>
              <a:ext cx="1989138" cy="857250"/>
            </a:xfrm>
            <a:custGeom>
              <a:avLst/>
              <a:gdLst>
                <a:gd name="connsiteX0" fmla="*/ 0 w 1547732"/>
                <a:gd name="connsiteY0" fmla="*/ 89019 h 890192"/>
                <a:gd name="connsiteX1" fmla="*/ 26073 w 1547732"/>
                <a:gd name="connsiteY1" fmla="*/ 26073 h 890192"/>
                <a:gd name="connsiteX2" fmla="*/ 89019 w 1547732"/>
                <a:gd name="connsiteY2" fmla="*/ 0 h 890192"/>
                <a:gd name="connsiteX3" fmla="*/ 1458713 w 1547732"/>
                <a:gd name="connsiteY3" fmla="*/ 0 h 890192"/>
                <a:gd name="connsiteX4" fmla="*/ 1521659 w 1547732"/>
                <a:gd name="connsiteY4" fmla="*/ 26073 h 890192"/>
                <a:gd name="connsiteX5" fmla="*/ 1547732 w 1547732"/>
                <a:gd name="connsiteY5" fmla="*/ 89019 h 890192"/>
                <a:gd name="connsiteX6" fmla="*/ 1547732 w 1547732"/>
                <a:gd name="connsiteY6" fmla="*/ 801173 h 890192"/>
                <a:gd name="connsiteX7" fmla="*/ 1521659 w 1547732"/>
                <a:gd name="connsiteY7" fmla="*/ 864119 h 890192"/>
                <a:gd name="connsiteX8" fmla="*/ 1458713 w 1547732"/>
                <a:gd name="connsiteY8" fmla="*/ 890192 h 890192"/>
                <a:gd name="connsiteX9" fmla="*/ 89019 w 1547732"/>
                <a:gd name="connsiteY9" fmla="*/ 890192 h 890192"/>
                <a:gd name="connsiteX10" fmla="*/ 26073 w 1547732"/>
                <a:gd name="connsiteY10" fmla="*/ 864119 h 890192"/>
                <a:gd name="connsiteX11" fmla="*/ 0 w 1547732"/>
                <a:gd name="connsiteY11" fmla="*/ 801173 h 890192"/>
                <a:gd name="connsiteX12" fmla="*/ 0 w 1547732"/>
                <a:gd name="connsiteY12" fmla="*/ 89019 h 890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547732" h="890192">
                  <a:moveTo>
                    <a:pt x="0" y="89019"/>
                  </a:moveTo>
                  <a:cubicBezTo>
                    <a:pt x="0" y="65410"/>
                    <a:pt x="9379" y="42767"/>
                    <a:pt x="26073" y="26073"/>
                  </a:cubicBezTo>
                  <a:cubicBezTo>
                    <a:pt x="42767" y="9379"/>
                    <a:pt x="65410" y="0"/>
                    <a:pt x="89019" y="0"/>
                  </a:cubicBezTo>
                  <a:lnTo>
                    <a:pt x="1458713" y="0"/>
                  </a:lnTo>
                  <a:cubicBezTo>
                    <a:pt x="1482322" y="0"/>
                    <a:pt x="1504965" y="9379"/>
                    <a:pt x="1521659" y="26073"/>
                  </a:cubicBezTo>
                  <a:cubicBezTo>
                    <a:pt x="1538353" y="42767"/>
                    <a:pt x="1547732" y="65410"/>
                    <a:pt x="1547732" y="89019"/>
                  </a:cubicBezTo>
                  <a:lnTo>
                    <a:pt x="1547732" y="801173"/>
                  </a:lnTo>
                  <a:cubicBezTo>
                    <a:pt x="1547732" y="824782"/>
                    <a:pt x="1538353" y="847425"/>
                    <a:pt x="1521659" y="864119"/>
                  </a:cubicBezTo>
                  <a:cubicBezTo>
                    <a:pt x="1504965" y="880813"/>
                    <a:pt x="1482322" y="890192"/>
                    <a:pt x="1458713" y="890192"/>
                  </a:cubicBezTo>
                  <a:lnTo>
                    <a:pt x="89019" y="890192"/>
                  </a:lnTo>
                  <a:cubicBezTo>
                    <a:pt x="65410" y="890192"/>
                    <a:pt x="42767" y="880813"/>
                    <a:pt x="26073" y="864119"/>
                  </a:cubicBezTo>
                  <a:cubicBezTo>
                    <a:pt x="9379" y="847425"/>
                    <a:pt x="0" y="824782"/>
                    <a:pt x="0" y="801173"/>
                  </a:cubicBezTo>
                  <a:lnTo>
                    <a:pt x="0" y="89019"/>
                  </a:lnTo>
                  <a:close/>
                </a:path>
              </a:pathLst>
            </a:custGeom>
            <a:solidFill>
              <a:srgbClr val="70AD47">
                <a:hueOff val="0"/>
                <a:satOff val="0"/>
                <a:lumOff val="0"/>
                <a:alphaOff val="0"/>
              </a:srgbClr>
            </a:solidFill>
            <a:ln w="12700" cap="flat" cmpd="sng" algn="ctr">
              <a:solidFill>
                <a:sysClr val="window" lastClr="FFFFFF">
                  <a:hueOff val="0"/>
                  <a:satOff val="0"/>
                  <a:lumOff val="0"/>
                  <a:alphaOff val="0"/>
                </a:sysClr>
              </a:solidFill>
              <a:prstDash val="solid"/>
              <a:miter lim="800000"/>
            </a:ln>
            <a:effectLst/>
          </p:spPr>
          <p:txBody>
            <a:bodyPr lIns="37500" tIns="37500" rIns="37500" bIns="37500" spcCol="1270" anchor="ctr"/>
            <a:lstStyle/>
            <a:p>
              <a:pPr algn="ctr" defTabSz="800032">
                <a:lnSpc>
                  <a:spcPct val="90000"/>
                </a:lnSpc>
                <a:spcAft>
                  <a:spcPct val="35000"/>
                </a:spcAft>
                <a:defRPr/>
              </a:pPr>
              <a:r>
                <a:rPr lang="en-US" sz="1200" kern="0" dirty="0">
                  <a:latin typeface="Calibri" panose="020F0502020204030204"/>
                  <a:cs typeface="Arial" panose="020B0604020202020204" pitchFamily="34" charset="0"/>
                </a:rPr>
                <a:t> </a:t>
              </a:r>
              <a:r>
                <a:rPr lang="en-US" sz="1200" kern="0" dirty="0" smtClean="0">
                  <a:latin typeface="Calibri" panose="020F0502020204030204"/>
                  <a:cs typeface="Arial" panose="020B0604020202020204" pitchFamily="34" charset="0"/>
                </a:rPr>
                <a:t> Clear care planning and recording of care delivery </a:t>
              </a:r>
              <a:endParaRPr lang="en-US" sz="1200" kern="0" dirty="0">
                <a:latin typeface="Calibri" panose="020F0502020204030204"/>
                <a:cs typeface="Arial" panose="020B0604020202020204" pitchFamily="34" charset="0"/>
              </a:endParaRPr>
            </a:p>
          </p:txBody>
        </p:sp>
        <p:sp>
          <p:nvSpPr>
            <p:cNvPr id="30" name="TextBox 29"/>
            <p:cNvSpPr txBox="1"/>
            <p:nvPr/>
          </p:nvSpPr>
          <p:spPr>
            <a:xfrm>
              <a:off x="4157373" y="5965963"/>
              <a:ext cx="2609850" cy="250589"/>
            </a:xfrm>
            <a:prstGeom prst="roundRect">
              <a:avLst/>
            </a:prstGeom>
            <a:solidFill>
              <a:srgbClr val="0391BF"/>
            </a:solidFill>
            <a:ln w="28575" cap="flat" cmpd="sng" algn="ctr">
              <a:solidFill>
                <a:srgbClr val="5B9BD5"/>
              </a:solidFill>
              <a:prstDash val="solid"/>
              <a:miter lim="800000"/>
            </a:ln>
            <a:effectLst/>
          </p:spPr>
          <p:txBody>
            <a:bodyPr lIns="91432" tIns="45716" rIns="91432" bIns="45716">
              <a:spAutoFit/>
            </a:bodyPr>
            <a:lstStyle/>
            <a:p>
              <a:pPr algn="ctr" defTabSz="914400">
                <a:defRPr/>
              </a:pPr>
              <a:r>
                <a:rPr lang="en-GB" sz="1100" kern="0" dirty="0" smtClean="0">
                  <a:latin typeface="Calibri" panose="020F0502020204030204"/>
                  <a:cs typeface="Arial" panose="020B0604020202020204" pitchFamily="34" charset="0"/>
                </a:rPr>
                <a:t> Data collection and monitoring</a:t>
              </a:r>
              <a:endParaRPr lang="en-GB" sz="1100" kern="0" dirty="0">
                <a:latin typeface="Calibri" panose="020F0502020204030204"/>
                <a:cs typeface="Arial" panose="020B0604020202020204" pitchFamily="34" charset="0"/>
              </a:endParaRPr>
            </a:p>
          </p:txBody>
        </p:sp>
        <p:sp>
          <p:nvSpPr>
            <p:cNvPr id="31" name="TextBox 30"/>
            <p:cNvSpPr txBox="1"/>
            <p:nvPr/>
          </p:nvSpPr>
          <p:spPr>
            <a:xfrm>
              <a:off x="4157373" y="4798612"/>
              <a:ext cx="2609850" cy="250589"/>
            </a:xfrm>
            <a:prstGeom prst="roundRect">
              <a:avLst/>
            </a:prstGeom>
            <a:solidFill>
              <a:srgbClr val="0391BF"/>
            </a:solidFill>
            <a:ln w="28575" cap="flat" cmpd="sng" algn="ctr">
              <a:solidFill>
                <a:srgbClr val="5B9BD5"/>
              </a:solidFill>
              <a:prstDash val="solid"/>
              <a:miter lim="800000"/>
            </a:ln>
            <a:effectLst/>
          </p:spPr>
          <p:txBody>
            <a:bodyPr lIns="91432" tIns="45716" rIns="91432" bIns="45716">
              <a:spAutoFit/>
            </a:bodyPr>
            <a:lstStyle/>
            <a:p>
              <a:pPr algn="ctr" defTabSz="914400">
                <a:defRPr/>
              </a:pPr>
              <a:r>
                <a:rPr lang="en-GB" sz="1100" kern="0" dirty="0" smtClean="0">
                  <a:latin typeface="Calibri" panose="020F0502020204030204"/>
                  <a:cs typeface="Arial" panose="020B0604020202020204" pitchFamily="34" charset="0"/>
                </a:rPr>
                <a:t>Access expertise </a:t>
              </a:r>
              <a:r>
                <a:rPr lang="en-GB" sz="1100" kern="0" dirty="0" err="1" smtClean="0">
                  <a:latin typeface="Calibri" panose="020F0502020204030204"/>
                  <a:cs typeface="Arial" panose="020B0604020202020204" pitchFamily="34" charset="0"/>
                </a:rPr>
                <a:t>eg</a:t>
              </a:r>
              <a:r>
                <a:rPr lang="en-GB" sz="1100" kern="0" dirty="0" smtClean="0">
                  <a:latin typeface="Calibri" panose="020F0502020204030204"/>
                  <a:cs typeface="Arial" panose="020B0604020202020204" pitchFamily="34" charset="0"/>
                </a:rPr>
                <a:t> district nurses</a:t>
              </a:r>
              <a:endParaRPr lang="en-GB" sz="1100" kern="0" dirty="0">
                <a:latin typeface="Calibri" panose="020F0502020204030204"/>
                <a:cs typeface="Arial" panose="020B0604020202020204" pitchFamily="34" charset="0"/>
              </a:endParaRPr>
            </a:p>
          </p:txBody>
        </p:sp>
        <p:sp>
          <p:nvSpPr>
            <p:cNvPr id="32" name="TextBox 31"/>
            <p:cNvSpPr txBox="1"/>
            <p:nvPr/>
          </p:nvSpPr>
          <p:spPr>
            <a:xfrm>
              <a:off x="4152038" y="2414549"/>
              <a:ext cx="2607819" cy="412740"/>
            </a:xfrm>
            <a:prstGeom prst="roundRect">
              <a:avLst/>
            </a:prstGeom>
            <a:solidFill>
              <a:srgbClr val="0391BF"/>
            </a:solidFill>
            <a:ln w="28575" cap="flat" cmpd="sng" algn="ctr">
              <a:solidFill>
                <a:srgbClr val="5B9BD5"/>
              </a:solidFill>
              <a:prstDash val="solid"/>
              <a:miter lim="800000"/>
            </a:ln>
            <a:effectLst/>
          </p:spPr>
          <p:txBody>
            <a:bodyPr wrap="square" lIns="91432" tIns="45716" rIns="91432" bIns="45716">
              <a:spAutoFit/>
            </a:bodyPr>
            <a:lstStyle/>
            <a:p>
              <a:pPr algn="ctr" defTabSz="914400">
                <a:defRPr/>
              </a:pPr>
              <a:r>
                <a:rPr lang="en-GB" sz="1100" kern="0" dirty="0" smtClean="0">
                  <a:latin typeface="Calibri" panose="020F0502020204030204"/>
                  <a:cs typeface="Arial" panose="020B0604020202020204" pitchFamily="34" charset="0"/>
                </a:rPr>
                <a:t>Identification and management  of early signs of pressure damage</a:t>
              </a:r>
              <a:endParaRPr lang="en-GB" sz="1100" kern="0" dirty="0">
                <a:latin typeface="Calibri" panose="020F0502020204030204"/>
                <a:cs typeface="Arial" panose="020B0604020202020204" pitchFamily="34" charset="0"/>
              </a:endParaRPr>
            </a:p>
          </p:txBody>
        </p:sp>
        <p:sp>
          <p:nvSpPr>
            <p:cNvPr id="33" name="TextBox 32"/>
            <p:cNvSpPr txBox="1"/>
            <p:nvPr/>
          </p:nvSpPr>
          <p:spPr>
            <a:xfrm>
              <a:off x="4163751" y="3083077"/>
              <a:ext cx="2598137" cy="234374"/>
            </a:xfrm>
            <a:prstGeom prst="roundRect">
              <a:avLst/>
            </a:prstGeom>
            <a:solidFill>
              <a:srgbClr val="0391BF"/>
            </a:solidFill>
            <a:ln w="28575" cap="flat" cmpd="sng" algn="ctr">
              <a:solidFill>
                <a:srgbClr val="5B9BD5"/>
              </a:solidFill>
              <a:prstDash val="solid"/>
              <a:miter lim="800000"/>
            </a:ln>
            <a:effectLst/>
          </p:spPr>
          <p:txBody>
            <a:bodyPr wrap="square" lIns="91432" tIns="45716" rIns="91432" bIns="45716">
              <a:spAutoFit/>
            </a:bodyPr>
            <a:lstStyle/>
            <a:p>
              <a:pPr algn="ctr" defTabSz="800032">
                <a:lnSpc>
                  <a:spcPct val="90000"/>
                </a:lnSpc>
                <a:spcAft>
                  <a:spcPct val="35000"/>
                </a:spcAft>
                <a:defRPr/>
              </a:pPr>
              <a:r>
                <a:rPr lang="en-US" sz="1100" kern="0" dirty="0">
                  <a:latin typeface="Calibri" panose="020F0502020204030204"/>
                  <a:cs typeface="Arial" panose="020B0604020202020204" pitchFamily="34" charset="0"/>
                </a:rPr>
                <a:t> </a:t>
              </a:r>
              <a:r>
                <a:rPr lang="en-US" sz="1100" kern="0" dirty="0" smtClean="0">
                  <a:latin typeface="Calibri" panose="020F0502020204030204"/>
                  <a:cs typeface="Arial" panose="020B0604020202020204" pitchFamily="34" charset="0"/>
                </a:rPr>
                <a:t> Meaningful activities/maximize </a:t>
              </a:r>
              <a:r>
                <a:rPr lang="en-US" sz="1100" kern="0" dirty="0" err="1" smtClean="0">
                  <a:latin typeface="Calibri" panose="020F0502020204030204"/>
                  <a:cs typeface="Arial" panose="020B0604020202020204" pitchFamily="34" charset="0"/>
                </a:rPr>
                <a:t>mobilisation</a:t>
              </a:r>
              <a:r>
                <a:rPr lang="en-US" sz="1100" kern="0" dirty="0" smtClean="0">
                  <a:latin typeface="Calibri" panose="020F0502020204030204"/>
                  <a:cs typeface="Arial" panose="020B0604020202020204" pitchFamily="34" charset="0"/>
                </a:rPr>
                <a:t> </a:t>
              </a:r>
              <a:endParaRPr lang="en-US" sz="1100" kern="0" dirty="0">
                <a:latin typeface="Calibri" panose="020F0502020204030204"/>
                <a:cs typeface="Arial" panose="020B0604020202020204" pitchFamily="34" charset="0"/>
              </a:endParaRPr>
            </a:p>
          </p:txBody>
        </p:sp>
        <p:sp>
          <p:nvSpPr>
            <p:cNvPr id="34" name="TextBox 33"/>
            <p:cNvSpPr txBox="1"/>
            <p:nvPr/>
          </p:nvSpPr>
          <p:spPr>
            <a:xfrm>
              <a:off x="4150996" y="4161990"/>
              <a:ext cx="2609850" cy="250589"/>
            </a:xfrm>
            <a:prstGeom prst="roundRect">
              <a:avLst/>
            </a:prstGeom>
            <a:solidFill>
              <a:srgbClr val="0391BF"/>
            </a:solidFill>
            <a:ln w="28575" cap="flat" cmpd="sng" algn="ctr">
              <a:solidFill>
                <a:srgbClr val="5B9BD5"/>
              </a:solidFill>
              <a:prstDash val="solid"/>
              <a:miter lim="800000"/>
            </a:ln>
            <a:effectLst/>
          </p:spPr>
          <p:txBody>
            <a:bodyPr lIns="91432" tIns="45716" rIns="91432" bIns="45716">
              <a:spAutoFit/>
            </a:bodyPr>
            <a:lstStyle/>
            <a:p>
              <a:pPr algn="ctr" defTabSz="914400">
                <a:defRPr/>
              </a:pPr>
              <a:r>
                <a:rPr lang="en-GB" sz="1100" kern="0" dirty="0" smtClean="0">
                  <a:latin typeface="Calibri" panose="020F0502020204030204"/>
                  <a:cs typeface="Arial" panose="020B0604020202020204" pitchFamily="34" charset="0"/>
                </a:rPr>
                <a:t>Ongoing education/updates</a:t>
              </a:r>
              <a:endParaRPr lang="en-GB" sz="1100" kern="0" dirty="0">
                <a:latin typeface="Calibri" panose="020F0502020204030204"/>
                <a:cs typeface="Arial" panose="020B0604020202020204" pitchFamily="34" charset="0"/>
              </a:endParaRPr>
            </a:p>
          </p:txBody>
        </p:sp>
        <p:sp>
          <p:nvSpPr>
            <p:cNvPr id="35" name="TextBox 34"/>
            <p:cNvSpPr txBox="1"/>
            <p:nvPr/>
          </p:nvSpPr>
          <p:spPr>
            <a:xfrm>
              <a:off x="4152040" y="1516980"/>
              <a:ext cx="2609850" cy="250589"/>
            </a:xfrm>
            <a:prstGeom prst="roundRect">
              <a:avLst/>
            </a:prstGeom>
            <a:solidFill>
              <a:srgbClr val="0391BF"/>
            </a:solidFill>
            <a:ln w="28575" cap="flat" cmpd="sng" algn="ctr">
              <a:solidFill>
                <a:srgbClr val="5B9BD5"/>
              </a:solidFill>
              <a:prstDash val="solid"/>
              <a:miter lim="800000"/>
            </a:ln>
            <a:effectLst/>
          </p:spPr>
          <p:txBody>
            <a:bodyPr wrap="square" lIns="91432" tIns="45716" rIns="91432" bIns="45716">
              <a:spAutoFit/>
            </a:bodyPr>
            <a:lstStyle/>
            <a:p>
              <a:pPr algn="ctr" defTabSz="914400">
                <a:defRPr/>
              </a:pPr>
              <a:r>
                <a:rPr lang="en-GB" sz="1100" kern="0" dirty="0" smtClean="0">
                  <a:latin typeface="Calibri" panose="020F0502020204030204"/>
                  <a:cs typeface="Arial" panose="020B0604020202020204" pitchFamily="34" charset="0"/>
                </a:rPr>
                <a:t>Communication to residents and families </a:t>
              </a:r>
              <a:endParaRPr lang="en-GB" sz="1100" kern="0" dirty="0">
                <a:latin typeface="Calibri" panose="020F0502020204030204"/>
                <a:cs typeface="Arial" panose="020B0604020202020204" pitchFamily="34" charset="0"/>
              </a:endParaRPr>
            </a:p>
          </p:txBody>
        </p:sp>
      </p:grpSp>
      <p:sp>
        <p:nvSpPr>
          <p:cNvPr id="37" name="TextBox 36"/>
          <p:cNvSpPr txBox="1"/>
          <p:nvPr/>
        </p:nvSpPr>
        <p:spPr>
          <a:xfrm>
            <a:off x="419460" y="4351001"/>
            <a:ext cx="15590722" cy="4154984"/>
          </a:xfrm>
          <a:prstGeom prst="rect">
            <a:avLst/>
          </a:prstGeom>
          <a:noFill/>
        </p:spPr>
        <p:txBody>
          <a:bodyPr wrap="square" rtlCol="0">
            <a:spAutoFit/>
          </a:bodyPr>
          <a:lstStyle/>
          <a:p>
            <a:r>
              <a:rPr lang="en-GB" sz="4000" dirty="0" smtClean="0">
                <a:solidFill>
                  <a:schemeClr val="accent1"/>
                </a:solidFill>
                <a:latin typeface="Arial" panose="020B0604020202020204" pitchFamily="34" charset="0"/>
                <a:cs typeface="Arial" panose="020B0604020202020204" pitchFamily="34" charset="0"/>
              </a:rPr>
              <a:t>Introduction: </a:t>
            </a:r>
          </a:p>
          <a:p>
            <a:r>
              <a:rPr lang="en-GB" sz="3200" dirty="0" smtClean="0">
                <a:solidFill>
                  <a:prstClr val="black"/>
                </a:solidFill>
                <a:latin typeface="Arial" panose="020B0604020202020204" pitchFamily="34" charset="0"/>
                <a:cs typeface="Arial" panose="020B0604020202020204" pitchFamily="34" charset="0"/>
              </a:rPr>
              <a:t>Older </a:t>
            </a:r>
            <a:r>
              <a:rPr lang="en-GB" sz="3200" dirty="0">
                <a:solidFill>
                  <a:prstClr val="black"/>
                </a:solidFill>
                <a:latin typeface="Arial" panose="020B0604020202020204" pitchFamily="34" charset="0"/>
                <a:cs typeface="Arial" panose="020B0604020202020204" pitchFamily="34" charset="0"/>
              </a:rPr>
              <a:t>people living in care homes </a:t>
            </a:r>
            <a:r>
              <a:rPr lang="en-GB" sz="3200" dirty="0" smtClean="0">
                <a:solidFill>
                  <a:prstClr val="black"/>
                </a:solidFill>
                <a:latin typeface="Arial" panose="020B0604020202020204" pitchFamily="34" charset="0"/>
                <a:cs typeface="Arial" panose="020B0604020202020204" pitchFamily="34" charset="0"/>
              </a:rPr>
              <a:t>have </a:t>
            </a:r>
            <a:r>
              <a:rPr lang="en-GB" sz="3200" dirty="0">
                <a:solidFill>
                  <a:prstClr val="black"/>
                </a:solidFill>
                <a:latin typeface="Arial" panose="020B0604020202020204" pitchFamily="34" charset="0"/>
                <a:cs typeface="Arial" panose="020B0604020202020204" pitchFamily="34" charset="0"/>
              </a:rPr>
              <a:t>various conditions and illnesses that can increase their risk of developing </a:t>
            </a:r>
            <a:r>
              <a:rPr lang="en-GB" sz="3200" dirty="0" smtClean="0">
                <a:solidFill>
                  <a:prstClr val="black"/>
                </a:solidFill>
                <a:latin typeface="Arial" panose="020B0604020202020204" pitchFamily="34" charset="0"/>
                <a:cs typeface="Arial" panose="020B0604020202020204" pitchFamily="34" charset="0"/>
              </a:rPr>
              <a:t>pressure </a:t>
            </a:r>
            <a:r>
              <a:rPr lang="en-GB" sz="3200" dirty="0">
                <a:solidFill>
                  <a:prstClr val="black"/>
                </a:solidFill>
                <a:latin typeface="Arial" panose="020B0604020202020204" pitchFamily="34" charset="0"/>
                <a:cs typeface="Arial" panose="020B0604020202020204" pitchFamily="34" charset="0"/>
              </a:rPr>
              <a:t>u</a:t>
            </a:r>
            <a:r>
              <a:rPr lang="en-GB" sz="3200" dirty="0" smtClean="0">
                <a:solidFill>
                  <a:prstClr val="black"/>
                </a:solidFill>
                <a:latin typeface="Arial" panose="020B0604020202020204" pitchFamily="34" charset="0"/>
                <a:cs typeface="Arial" panose="020B0604020202020204" pitchFamily="34" charset="0"/>
              </a:rPr>
              <a:t>lcers</a:t>
            </a:r>
            <a:r>
              <a:rPr lang="en-GB" sz="3200" dirty="0">
                <a:solidFill>
                  <a:prstClr val="black"/>
                </a:solidFill>
                <a:latin typeface="Arial" panose="020B0604020202020204" pitchFamily="34" charset="0"/>
                <a:cs typeface="Arial" panose="020B0604020202020204" pitchFamily="34" charset="0"/>
              </a:rPr>
              <a:t>.  Pressure ulcers are recognised as an unwanted complication of illness, severe physical disability or increasing </a:t>
            </a:r>
            <a:r>
              <a:rPr lang="en-GB" sz="3200" dirty="0" smtClean="0">
                <a:solidFill>
                  <a:prstClr val="black"/>
                </a:solidFill>
                <a:latin typeface="Arial" panose="020B0604020202020204" pitchFamily="34" charset="0"/>
                <a:cs typeface="Arial" panose="020B0604020202020204" pitchFamily="34" charset="0"/>
              </a:rPr>
              <a:t>frailty.</a:t>
            </a:r>
            <a:r>
              <a:rPr lang="en-GB" sz="3200" baseline="50000" dirty="0" smtClean="0">
                <a:solidFill>
                  <a:prstClr val="black"/>
                </a:solidFill>
                <a:latin typeface="Arial" panose="020B0604020202020204" pitchFamily="34" charset="0"/>
                <a:cs typeface="Arial" panose="020B0604020202020204" pitchFamily="34" charset="0"/>
              </a:rPr>
              <a:t>2</a:t>
            </a:r>
            <a:r>
              <a:rPr lang="en-GB" sz="3200" dirty="0" smtClean="0">
                <a:solidFill>
                  <a:prstClr val="black"/>
                </a:solidFill>
                <a:latin typeface="Arial" panose="020B0604020202020204" pitchFamily="34" charset="0"/>
                <a:cs typeface="Arial" panose="020B0604020202020204" pitchFamily="34" charset="0"/>
              </a:rPr>
              <a:t>  </a:t>
            </a:r>
            <a:r>
              <a:rPr lang="en-GB" sz="3200" dirty="0">
                <a:solidFill>
                  <a:prstClr val="black"/>
                </a:solidFill>
                <a:latin typeface="Arial" panose="020B0604020202020204" pitchFamily="34" charset="0"/>
                <a:cs typeface="Arial" panose="020B0604020202020204" pitchFamily="34" charset="0"/>
              </a:rPr>
              <a:t>Pressure ulcer </a:t>
            </a:r>
            <a:r>
              <a:rPr lang="en-GB" sz="3200" dirty="0" smtClean="0">
                <a:solidFill>
                  <a:prstClr val="black"/>
                </a:solidFill>
                <a:latin typeface="Arial" panose="020B0604020202020204" pitchFamily="34" charset="0"/>
                <a:cs typeface="Arial" panose="020B0604020202020204" pitchFamily="34" charset="0"/>
              </a:rPr>
              <a:t>prevention (PUP) </a:t>
            </a:r>
            <a:r>
              <a:rPr lang="en-GB" sz="3200" dirty="0">
                <a:solidFill>
                  <a:prstClr val="black"/>
                </a:solidFill>
                <a:latin typeface="Arial" panose="020B0604020202020204" pitchFamily="34" charset="0"/>
                <a:cs typeface="Arial" panose="020B0604020202020204" pitchFamily="34" charset="0"/>
              </a:rPr>
              <a:t>is a priority work stream for the </a:t>
            </a:r>
            <a:r>
              <a:rPr lang="en-GB" sz="3200" dirty="0" smtClean="0">
                <a:solidFill>
                  <a:prstClr val="black"/>
                </a:solidFill>
                <a:latin typeface="Arial" panose="020B0604020202020204" pitchFamily="34" charset="0"/>
                <a:cs typeface="Arial" panose="020B0604020202020204" pitchFamily="34" charset="0"/>
              </a:rPr>
              <a:t>NHS Greater Glasgow and Clyde (NHSGGC) Care </a:t>
            </a:r>
            <a:r>
              <a:rPr lang="en-GB" sz="3200" dirty="0">
                <a:solidFill>
                  <a:prstClr val="black"/>
                </a:solidFill>
                <a:latin typeface="Arial" panose="020B0604020202020204" pitchFamily="34" charset="0"/>
                <a:cs typeface="Arial" panose="020B0604020202020204" pitchFamily="34" charset="0"/>
              </a:rPr>
              <a:t>Home Collaborative. An increase in pressure ulcers within </a:t>
            </a:r>
            <a:r>
              <a:rPr lang="en-GB" sz="3200" dirty="0" smtClean="0">
                <a:solidFill>
                  <a:prstClr val="black"/>
                </a:solidFill>
                <a:latin typeface="Arial" panose="020B0604020202020204" pitchFamily="34" charset="0"/>
                <a:cs typeface="Arial" panose="020B0604020202020204" pitchFamily="34" charset="0"/>
              </a:rPr>
              <a:t>a </a:t>
            </a:r>
            <a:r>
              <a:rPr lang="en-GB" sz="3200" dirty="0">
                <a:solidFill>
                  <a:prstClr val="black"/>
                </a:solidFill>
                <a:latin typeface="Arial" panose="020B0604020202020204" pitchFamily="34" charset="0"/>
                <a:cs typeface="Arial" panose="020B0604020202020204" pitchFamily="34" charset="0"/>
              </a:rPr>
              <a:t>care home and a local review of records identified an opportunity for </a:t>
            </a:r>
            <a:r>
              <a:rPr lang="en-GB" sz="3200" dirty="0" smtClean="0">
                <a:solidFill>
                  <a:prstClr val="black"/>
                </a:solidFill>
                <a:latin typeface="Arial" panose="020B0604020202020204" pitchFamily="34" charset="0"/>
                <a:cs typeface="Arial" panose="020B0604020202020204" pitchFamily="34" charset="0"/>
              </a:rPr>
              <a:t>improvement.</a:t>
            </a:r>
            <a:endParaRPr lang="en-GB" sz="3200" dirty="0">
              <a:latin typeface="Arial" panose="020B0604020202020204" pitchFamily="34" charset="0"/>
              <a:cs typeface="Arial" panose="020B0604020202020204" pitchFamily="34" charset="0"/>
            </a:endParaRPr>
          </a:p>
        </p:txBody>
      </p:sp>
      <p:sp>
        <p:nvSpPr>
          <p:cNvPr id="38" name="TextBox 37"/>
          <p:cNvSpPr txBox="1"/>
          <p:nvPr/>
        </p:nvSpPr>
        <p:spPr>
          <a:xfrm>
            <a:off x="419460" y="8435299"/>
            <a:ext cx="15300438" cy="2185214"/>
          </a:xfrm>
          <a:prstGeom prst="rect">
            <a:avLst/>
          </a:prstGeom>
          <a:noFill/>
        </p:spPr>
        <p:txBody>
          <a:bodyPr wrap="square" rtlCol="0">
            <a:spAutoFit/>
          </a:bodyPr>
          <a:lstStyle/>
          <a:p>
            <a:r>
              <a:rPr lang="en-GB" sz="4000" dirty="0" smtClean="0">
                <a:solidFill>
                  <a:schemeClr val="accent1"/>
                </a:solidFill>
                <a:latin typeface="Arial" panose="020B0604020202020204" pitchFamily="34" charset="0"/>
                <a:cs typeface="Arial" panose="020B0604020202020204" pitchFamily="34" charset="0"/>
              </a:rPr>
              <a:t>Aim: </a:t>
            </a:r>
          </a:p>
          <a:p>
            <a:r>
              <a:rPr lang="en-GB" sz="3200" b="1" dirty="0" smtClean="0">
                <a:latin typeface="Arial" panose="020B0604020202020204" pitchFamily="34" charset="0"/>
                <a:cs typeface="Arial" panose="020B0604020202020204" pitchFamily="34" charset="0"/>
              </a:rPr>
              <a:t>By July 2023 there </a:t>
            </a:r>
            <a:r>
              <a:rPr lang="en-GB" sz="3200" b="1" dirty="0">
                <a:latin typeface="Arial" panose="020B0604020202020204" pitchFamily="34" charset="0"/>
                <a:cs typeface="Arial" panose="020B0604020202020204" pitchFamily="34" charset="0"/>
              </a:rPr>
              <a:t>will be a 50% increase in the days </a:t>
            </a:r>
            <a:r>
              <a:rPr lang="en-GB" sz="3200" b="1" dirty="0" smtClean="0">
                <a:latin typeface="Arial" panose="020B0604020202020204" pitchFamily="34" charset="0"/>
                <a:cs typeface="Arial" panose="020B0604020202020204" pitchFamily="34" charset="0"/>
              </a:rPr>
              <a:t>between identification </a:t>
            </a:r>
            <a:r>
              <a:rPr lang="en-GB" sz="3200" b="1" dirty="0">
                <a:latin typeface="Arial" panose="020B0604020202020204" pitchFamily="34" charset="0"/>
                <a:cs typeface="Arial" panose="020B0604020202020204" pitchFamily="34" charset="0"/>
              </a:rPr>
              <a:t>of </a:t>
            </a:r>
            <a:r>
              <a:rPr lang="en-GB" sz="3200" b="1" dirty="0" smtClean="0">
                <a:latin typeface="Arial" panose="020B0604020202020204" pitchFamily="34" charset="0"/>
                <a:cs typeface="Arial" panose="020B0604020202020204" pitchFamily="34" charset="0"/>
              </a:rPr>
              <a:t>avoidable Grade </a:t>
            </a:r>
            <a:r>
              <a:rPr lang="en-GB" sz="3200" b="1" dirty="0">
                <a:latin typeface="Arial" panose="020B0604020202020204" pitchFamily="34" charset="0"/>
                <a:cs typeface="Arial" panose="020B0604020202020204" pitchFamily="34" charset="0"/>
              </a:rPr>
              <a:t>2 and above pressure ulcers in line with Health Improvement Scotland Standards for Prevention and Management of Pressure </a:t>
            </a:r>
            <a:r>
              <a:rPr lang="en-GB" sz="3200" b="1" dirty="0" smtClean="0">
                <a:latin typeface="Arial" panose="020B0604020202020204" pitchFamily="34" charset="0"/>
                <a:cs typeface="Arial" panose="020B0604020202020204" pitchFamily="34" charset="0"/>
              </a:rPr>
              <a:t>Ulcers.</a:t>
            </a:r>
            <a:endParaRPr lang="en-GB" sz="3200" b="1" dirty="0">
              <a:latin typeface="Arial" panose="020B0604020202020204" pitchFamily="34" charset="0"/>
              <a:cs typeface="Arial" panose="020B0604020202020204" pitchFamily="34" charset="0"/>
            </a:endParaRPr>
          </a:p>
        </p:txBody>
      </p:sp>
      <p:sp>
        <p:nvSpPr>
          <p:cNvPr id="39" name="Rectangle 38"/>
          <p:cNvSpPr/>
          <p:nvPr/>
        </p:nvSpPr>
        <p:spPr>
          <a:xfrm>
            <a:off x="382095" y="10748956"/>
            <a:ext cx="15337803" cy="2677656"/>
          </a:xfrm>
          <a:prstGeom prst="rect">
            <a:avLst/>
          </a:prstGeom>
        </p:spPr>
        <p:txBody>
          <a:bodyPr wrap="square">
            <a:spAutoFit/>
          </a:bodyPr>
          <a:lstStyle/>
          <a:p>
            <a:r>
              <a:rPr lang="en-GB" sz="4000" dirty="0" smtClean="0">
                <a:solidFill>
                  <a:schemeClr val="accent1"/>
                </a:solidFill>
                <a:latin typeface="Arial" panose="020B0604020202020204" pitchFamily="34" charset="0"/>
                <a:cs typeface="Arial" panose="020B0604020202020204" pitchFamily="34" charset="0"/>
              </a:rPr>
              <a:t>Methods: </a:t>
            </a:r>
          </a:p>
          <a:p>
            <a:r>
              <a:rPr lang="en-GB" sz="3200" dirty="0" smtClean="0">
                <a:solidFill>
                  <a:srgbClr val="000000"/>
                </a:solidFill>
                <a:latin typeface="Arial" panose="020B0604020202020204" pitchFamily="34" charset="0"/>
                <a:ea typeface="Calibri" panose="020F0502020204030204" pitchFamily="34" charset="0"/>
                <a:cs typeface="Arial" panose="020B0604020202020204" pitchFamily="34" charset="0"/>
              </a:rPr>
              <a:t>Using the fish bone analysis tool (Figure 1) staff came together to discuss the challenges and complexities of the increased incidence of pressure ulcers. Being involved in identifying changes that could lead to improvement staff felt listened to and engaged with the process. </a:t>
            </a:r>
            <a:endParaRPr lang="en-GB" sz="3200" dirty="0">
              <a:latin typeface="Arial" panose="020B0604020202020204" pitchFamily="34" charset="0"/>
              <a:cs typeface="Arial" panose="020B0604020202020204" pitchFamily="34" charset="0"/>
            </a:endParaRPr>
          </a:p>
        </p:txBody>
      </p:sp>
      <p:sp>
        <p:nvSpPr>
          <p:cNvPr id="40" name="TextBox 39"/>
          <p:cNvSpPr txBox="1"/>
          <p:nvPr/>
        </p:nvSpPr>
        <p:spPr>
          <a:xfrm>
            <a:off x="567982" y="20020880"/>
            <a:ext cx="4813384" cy="1415772"/>
          </a:xfrm>
          <a:prstGeom prst="rect">
            <a:avLst/>
          </a:prstGeom>
          <a:noFill/>
        </p:spPr>
        <p:txBody>
          <a:bodyPr wrap="square" rtlCol="0">
            <a:spAutoFit/>
          </a:bodyPr>
          <a:lstStyle/>
          <a:p>
            <a:r>
              <a:rPr lang="en-GB" sz="4000" dirty="0">
                <a:solidFill>
                  <a:schemeClr val="accent1"/>
                </a:solidFill>
                <a:latin typeface="Arial "/>
                <a:cs typeface="Arial" panose="020B0604020202020204" pitchFamily="34" charset="0"/>
              </a:rPr>
              <a:t>Process </a:t>
            </a:r>
            <a:r>
              <a:rPr lang="en-GB" sz="4000" dirty="0" smtClean="0">
                <a:solidFill>
                  <a:schemeClr val="accent1"/>
                </a:solidFill>
                <a:latin typeface="Arial "/>
                <a:cs typeface="Arial" panose="020B0604020202020204" pitchFamily="34" charset="0"/>
              </a:rPr>
              <a:t>Changes: </a:t>
            </a:r>
          </a:p>
          <a:p>
            <a:endParaRPr lang="en-GB" sz="4600" dirty="0" smtClean="0">
              <a:solidFill>
                <a:schemeClr val="accent1"/>
              </a:solidFill>
              <a:latin typeface="Arial" panose="020B0604020202020204" pitchFamily="34" charset="0"/>
              <a:cs typeface="Arial" panose="020B0604020202020204" pitchFamily="34" charset="0"/>
            </a:endParaRPr>
          </a:p>
        </p:txBody>
      </p:sp>
      <p:sp>
        <p:nvSpPr>
          <p:cNvPr id="41" name="TextBox 40"/>
          <p:cNvSpPr txBox="1"/>
          <p:nvPr/>
        </p:nvSpPr>
        <p:spPr>
          <a:xfrm>
            <a:off x="567982" y="20859344"/>
            <a:ext cx="15151916" cy="1477328"/>
          </a:xfrm>
          <a:prstGeom prst="rect">
            <a:avLst/>
          </a:prstGeom>
          <a:noFill/>
        </p:spPr>
        <p:txBody>
          <a:bodyPr wrap="square" rtlCol="0">
            <a:spAutoFit/>
          </a:bodyPr>
          <a:lstStyle/>
          <a:p>
            <a:r>
              <a:rPr lang="en-GB" sz="3000" dirty="0" smtClean="0">
                <a:latin typeface="Arial" panose="020B0604020202020204" pitchFamily="34" charset="0"/>
                <a:cs typeface="Arial" panose="020B0604020202020204" pitchFamily="34" charset="0"/>
              </a:rPr>
              <a:t>A driver diagram was developed to </a:t>
            </a:r>
            <a:r>
              <a:rPr lang="en-GB" sz="3000" dirty="0" smtClean="0">
                <a:solidFill>
                  <a:prstClr val="black"/>
                </a:solidFill>
                <a:latin typeface="Arial" panose="020B0604020202020204" pitchFamily="34" charset="0"/>
                <a:cs typeface="Arial" panose="020B0604020202020204" pitchFamily="34" charset="0"/>
              </a:rPr>
              <a:t>help </a:t>
            </a:r>
            <a:r>
              <a:rPr lang="en-GB" sz="3000" dirty="0">
                <a:solidFill>
                  <a:prstClr val="black"/>
                </a:solidFill>
                <a:latin typeface="Arial" panose="020B0604020202020204" pitchFamily="34" charset="0"/>
                <a:cs typeface="Arial" panose="020B0604020202020204" pitchFamily="34" charset="0"/>
              </a:rPr>
              <a:t>the team </a:t>
            </a:r>
            <a:r>
              <a:rPr lang="en-GB" sz="3000" dirty="0" smtClean="0">
                <a:solidFill>
                  <a:prstClr val="black"/>
                </a:solidFill>
                <a:latin typeface="Arial" panose="020B0604020202020204" pitchFamily="34" charset="0"/>
                <a:cs typeface="Arial" panose="020B0604020202020204" pitchFamily="34" charset="0"/>
              </a:rPr>
              <a:t>identify and </a:t>
            </a:r>
            <a:r>
              <a:rPr lang="en-GB" sz="3000" dirty="0">
                <a:solidFill>
                  <a:prstClr val="black"/>
                </a:solidFill>
                <a:latin typeface="Arial" panose="020B0604020202020204" pitchFamily="34" charset="0"/>
                <a:cs typeface="Arial" panose="020B0604020202020204" pitchFamily="34" charset="0"/>
              </a:rPr>
              <a:t>communicate </a:t>
            </a:r>
            <a:r>
              <a:rPr lang="en-GB" sz="3000" dirty="0" smtClean="0">
                <a:solidFill>
                  <a:prstClr val="black"/>
                </a:solidFill>
                <a:latin typeface="Arial" panose="020B0604020202020204" pitchFamily="34" charset="0"/>
                <a:cs typeface="Arial" panose="020B0604020202020204" pitchFamily="34" charset="0"/>
              </a:rPr>
              <a:t>the change </a:t>
            </a:r>
            <a:r>
              <a:rPr lang="en-GB" sz="3000" dirty="0">
                <a:solidFill>
                  <a:prstClr val="black"/>
                </a:solidFill>
                <a:latin typeface="Arial" panose="020B0604020202020204" pitchFamily="34" charset="0"/>
                <a:cs typeface="Arial" panose="020B0604020202020204" pitchFamily="34" charset="0"/>
              </a:rPr>
              <a:t>ideas </a:t>
            </a:r>
            <a:r>
              <a:rPr lang="en-GB" sz="3000" dirty="0" smtClean="0">
                <a:solidFill>
                  <a:prstClr val="black"/>
                </a:solidFill>
                <a:latin typeface="Arial" panose="020B0604020202020204" pitchFamily="34" charset="0"/>
                <a:cs typeface="Arial" panose="020B0604020202020204" pitchFamily="34" charset="0"/>
              </a:rPr>
              <a:t>and how </a:t>
            </a:r>
            <a:r>
              <a:rPr lang="en-GB" sz="3000" dirty="0">
                <a:solidFill>
                  <a:prstClr val="black"/>
                </a:solidFill>
                <a:latin typeface="Arial" panose="020B0604020202020204" pitchFamily="34" charset="0"/>
                <a:cs typeface="Arial" panose="020B0604020202020204" pitchFamily="34" charset="0"/>
              </a:rPr>
              <a:t>the improvement goal </a:t>
            </a:r>
            <a:r>
              <a:rPr lang="en-GB" sz="3000" dirty="0" smtClean="0">
                <a:solidFill>
                  <a:prstClr val="black"/>
                </a:solidFill>
                <a:latin typeface="Arial" panose="020B0604020202020204" pitchFamily="34" charset="0"/>
                <a:cs typeface="Arial" panose="020B0604020202020204" pitchFamily="34" charset="0"/>
              </a:rPr>
              <a:t>could </a:t>
            </a:r>
            <a:r>
              <a:rPr lang="en-GB" sz="3000" dirty="0">
                <a:solidFill>
                  <a:prstClr val="black"/>
                </a:solidFill>
                <a:latin typeface="Arial" panose="020B0604020202020204" pitchFamily="34" charset="0"/>
                <a:cs typeface="Arial" panose="020B0604020202020204" pitchFamily="34" charset="0"/>
              </a:rPr>
              <a:t>be </a:t>
            </a:r>
            <a:r>
              <a:rPr lang="en-GB" sz="3000" dirty="0" smtClean="0">
                <a:solidFill>
                  <a:prstClr val="black"/>
                </a:solidFill>
                <a:latin typeface="Arial" panose="020B0604020202020204" pitchFamily="34" charset="0"/>
                <a:cs typeface="Arial" panose="020B0604020202020204" pitchFamily="34" charset="0"/>
              </a:rPr>
              <a:t>achieved.</a:t>
            </a:r>
            <a:r>
              <a:rPr lang="en-GB" sz="3000" dirty="0" smtClean="0">
                <a:latin typeface="Arial" panose="020B0604020202020204" pitchFamily="34" charset="0"/>
                <a:cs typeface="Arial" panose="020B0604020202020204" pitchFamily="34" charset="0"/>
              </a:rPr>
              <a:t> The project team selected the change ideas in yellow below. </a:t>
            </a:r>
          </a:p>
        </p:txBody>
      </p:sp>
      <p:sp>
        <p:nvSpPr>
          <p:cNvPr id="44" name="TextBox 43"/>
          <p:cNvSpPr txBox="1"/>
          <p:nvPr/>
        </p:nvSpPr>
        <p:spPr>
          <a:xfrm>
            <a:off x="16823251" y="37406207"/>
            <a:ext cx="2978701" cy="707886"/>
          </a:xfrm>
          <a:prstGeom prst="rect">
            <a:avLst/>
          </a:prstGeom>
          <a:noFill/>
        </p:spPr>
        <p:txBody>
          <a:bodyPr wrap="none" rtlCol="0">
            <a:spAutoFit/>
          </a:bodyPr>
          <a:lstStyle/>
          <a:p>
            <a:r>
              <a:rPr lang="en-GB" sz="4000" dirty="0" smtClean="0">
                <a:solidFill>
                  <a:schemeClr val="accent1"/>
                </a:solidFill>
                <a:latin typeface="Arial" panose="020B0604020202020204" pitchFamily="34" charset="0"/>
                <a:cs typeface="Arial" panose="020B0604020202020204" pitchFamily="34" charset="0"/>
              </a:rPr>
              <a:t>Next Steps: </a:t>
            </a:r>
            <a:endParaRPr lang="en-GB" sz="4000" dirty="0">
              <a:solidFill>
                <a:schemeClr val="accent1"/>
              </a:solidFill>
              <a:latin typeface="Arial" panose="020B0604020202020204" pitchFamily="34" charset="0"/>
              <a:cs typeface="Arial" panose="020B0604020202020204" pitchFamily="34" charset="0"/>
            </a:endParaRPr>
          </a:p>
        </p:txBody>
      </p:sp>
      <p:pic>
        <p:nvPicPr>
          <p:cNvPr id="2053" name="Picture 2052"/>
          <p:cNvPicPr>
            <a:picLocks noChangeAspect="1"/>
          </p:cNvPicPr>
          <p:nvPr/>
        </p:nvPicPr>
        <p:blipFill>
          <a:blip r:embed="rId3"/>
          <a:stretch>
            <a:fillRect/>
          </a:stretch>
        </p:blipFill>
        <p:spPr>
          <a:xfrm>
            <a:off x="511416" y="13661401"/>
            <a:ext cx="14133504" cy="5820323"/>
          </a:xfrm>
          <a:prstGeom prst="rect">
            <a:avLst/>
          </a:prstGeom>
        </p:spPr>
      </p:pic>
      <p:sp>
        <p:nvSpPr>
          <p:cNvPr id="2056" name="TextBox 2055"/>
          <p:cNvSpPr txBox="1"/>
          <p:nvPr/>
        </p:nvSpPr>
        <p:spPr>
          <a:xfrm>
            <a:off x="419460" y="13800092"/>
            <a:ext cx="1701107" cy="553998"/>
          </a:xfrm>
          <a:prstGeom prst="rect">
            <a:avLst/>
          </a:prstGeom>
          <a:noFill/>
        </p:spPr>
        <p:txBody>
          <a:bodyPr wrap="none" rtlCol="0">
            <a:spAutoFit/>
          </a:bodyPr>
          <a:lstStyle/>
          <a:p>
            <a:r>
              <a:rPr lang="en-GB" sz="3000" dirty="0" smtClean="0">
                <a:latin typeface="Arial "/>
              </a:rPr>
              <a:t>Figure 1:</a:t>
            </a:r>
            <a:endParaRPr lang="en-GB" sz="3000" dirty="0">
              <a:latin typeface="Arial "/>
            </a:endParaRPr>
          </a:p>
        </p:txBody>
      </p:sp>
      <p:sp>
        <p:nvSpPr>
          <p:cNvPr id="2058" name="TextBox 2057"/>
          <p:cNvSpPr txBox="1"/>
          <p:nvPr/>
        </p:nvSpPr>
        <p:spPr>
          <a:xfrm>
            <a:off x="22892944" y="21779300"/>
            <a:ext cx="1685924" cy="369332"/>
          </a:xfrm>
          <a:prstGeom prst="rect">
            <a:avLst/>
          </a:prstGeom>
          <a:noFill/>
          <a:ln>
            <a:solidFill>
              <a:schemeClr val="bg2">
                <a:lumMod val="90000"/>
              </a:schemeClr>
            </a:solidFill>
          </a:ln>
        </p:spPr>
        <p:txBody>
          <a:bodyPr wrap="square" rtlCol="0">
            <a:spAutoFit/>
          </a:bodyPr>
          <a:lstStyle/>
          <a:p>
            <a:r>
              <a:rPr lang="en-GB" sz="1800" dirty="0" smtClean="0">
                <a:latin typeface="Arial" panose="020B0604020202020204" pitchFamily="34" charset="0"/>
                <a:cs typeface="Arial" panose="020B0604020202020204" pitchFamily="34" charset="0"/>
              </a:rPr>
              <a:t>Education</a:t>
            </a:r>
            <a:endParaRPr lang="en-GB" sz="1800" dirty="0">
              <a:latin typeface="Arial" panose="020B0604020202020204" pitchFamily="34" charset="0"/>
              <a:cs typeface="Arial" panose="020B0604020202020204" pitchFamily="34" charset="0"/>
            </a:endParaRPr>
          </a:p>
        </p:txBody>
      </p:sp>
      <p:sp>
        <p:nvSpPr>
          <p:cNvPr id="2059" name="TextBox 2058"/>
          <p:cNvSpPr txBox="1"/>
          <p:nvPr/>
        </p:nvSpPr>
        <p:spPr>
          <a:xfrm>
            <a:off x="16452704" y="4790334"/>
            <a:ext cx="7270553" cy="707886"/>
          </a:xfrm>
          <a:prstGeom prst="rect">
            <a:avLst/>
          </a:prstGeom>
          <a:noFill/>
        </p:spPr>
        <p:txBody>
          <a:bodyPr wrap="square" rtlCol="0">
            <a:spAutoFit/>
          </a:bodyPr>
          <a:lstStyle/>
          <a:p>
            <a:r>
              <a:rPr lang="en-GB" sz="4000" dirty="0" smtClean="0">
                <a:solidFill>
                  <a:schemeClr val="accent1"/>
                </a:solidFill>
                <a:latin typeface="Arial" panose="020B0604020202020204" pitchFamily="34" charset="0"/>
                <a:cs typeface="Arial" panose="020B0604020202020204" pitchFamily="34" charset="0"/>
              </a:rPr>
              <a:t>Measures:</a:t>
            </a:r>
            <a:endParaRPr lang="en-GB" sz="4000" dirty="0">
              <a:solidFill>
                <a:schemeClr val="accent1"/>
              </a:solidFill>
              <a:latin typeface="Arial" panose="020B0604020202020204" pitchFamily="34" charset="0"/>
              <a:cs typeface="Arial" panose="020B0604020202020204" pitchFamily="34" charset="0"/>
            </a:endParaRPr>
          </a:p>
        </p:txBody>
      </p:sp>
      <p:sp>
        <p:nvSpPr>
          <p:cNvPr id="2060" name="TextBox 2059"/>
          <p:cNvSpPr txBox="1"/>
          <p:nvPr/>
        </p:nvSpPr>
        <p:spPr>
          <a:xfrm>
            <a:off x="16764624" y="38146904"/>
            <a:ext cx="13200567" cy="1077218"/>
          </a:xfrm>
          <a:prstGeom prst="rect">
            <a:avLst/>
          </a:prstGeom>
          <a:noFill/>
        </p:spPr>
        <p:txBody>
          <a:bodyPr wrap="square" rtlCol="0">
            <a:spAutoFit/>
          </a:bodyPr>
          <a:lstStyle/>
          <a:p>
            <a:r>
              <a:rPr lang="en-GB" sz="3200" dirty="0" smtClean="0">
                <a:latin typeface="Arial" panose="020B0604020202020204" pitchFamily="34" charset="0"/>
                <a:cs typeface="Arial" panose="020B0604020202020204" pitchFamily="34" charset="0"/>
              </a:rPr>
              <a:t>Development of Change Package to spread learning to residential care homes within NHSGGC</a:t>
            </a:r>
            <a:endParaRPr lang="en-GB" sz="3200" dirty="0">
              <a:latin typeface="Arial" panose="020B0604020202020204" pitchFamily="34" charset="0"/>
              <a:cs typeface="Arial" panose="020B0604020202020204" pitchFamily="34" charset="0"/>
            </a:endParaRPr>
          </a:p>
        </p:txBody>
      </p:sp>
      <p:sp>
        <p:nvSpPr>
          <p:cNvPr id="6" name="TextBox 5"/>
          <p:cNvSpPr txBox="1"/>
          <p:nvPr/>
        </p:nvSpPr>
        <p:spPr>
          <a:xfrm>
            <a:off x="3652079" y="595316"/>
            <a:ext cx="22494241" cy="1938992"/>
          </a:xfrm>
          <a:prstGeom prst="rect">
            <a:avLst/>
          </a:prstGeom>
          <a:noFill/>
        </p:spPr>
        <p:txBody>
          <a:bodyPr wrap="square" rtlCol="0">
            <a:spAutoFit/>
          </a:bodyPr>
          <a:lstStyle/>
          <a:p>
            <a:pPr algn="ctr"/>
            <a:r>
              <a:rPr lang="en-GB" sz="6000" i="1" dirty="0">
                <a:latin typeface="Arial" panose="020B0604020202020204" pitchFamily="34" charset="0"/>
                <a:cs typeface="Arial" panose="020B0604020202020204" pitchFamily="34" charset="0"/>
              </a:rPr>
              <a:t>Reduction in Pressure Ulcer Incidence in a Glasgow Residential Care Home</a:t>
            </a:r>
            <a:endParaRPr lang="en-GB" sz="6000" dirty="0">
              <a:latin typeface="Arial" panose="020B0604020202020204" pitchFamily="34" charset="0"/>
              <a:cs typeface="Arial" panose="020B0604020202020204" pitchFamily="34" charset="0"/>
            </a:endParaRPr>
          </a:p>
        </p:txBody>
      </p:sp>
      <p:sp>
        <p:nvSpPr>
          <p:cNvPr id="57" name="TextBox 56"/>
          <p:cNvSpPr txBox="1"/>
          <p:nvPr/>
        </p:nvSpPr>
        <p:spPr>
          <a:xfrm>
            <a:off x="279883" y="39276951"/>
            <a:ext cx="29408234" cy="4678204"/>
          </a:xfrm>
          <a:prstGeom prst="rect">
            <a:avLst/>
          </a:prstGeom>
          <a:noFill/>
        </p:spPr>
        <p:txBody>
          <a:bodyPr wrap="square" rtlCol="0">
            <a:spAutoFit/>
          </a:bodyPr>
          <a:lstStyle/>
          <a:p>
            <a:r>
              <a:rPr lang="en-GB" sz="2800" dirty="0" smtClean="0">
                <a:solidFill>
                  <a:schemeClr val="accent1"/>
                </a:solidFill>
                <a:latin typeface="Arial" panose="020B0604020202020204" pitchFamily="34" charset="0"/>
                <a:cs typeface="Arial" panose="020B0604020202020204" pitchFamily="34" charset="0"/>
              </a:rPr>
              <a:t>References: </a:t>
            </a:r>
          </a:p>
          <a:p>
            <a:r>
              <a:rPr lang="en-GB" sz="2400" dirty="0" smtClean="0">
                <a:latin typeface="Arial" panose="020B0604020202020204" pitchFamily="34" charset="0"/>
                <a:cs typeface="Arial" panose="020B0604020202020204" pitchFamily="34" charset="0"/>
              </a:rPr>
              <a:t>1.Healthcare Improvement Scotland, </a:t>
            </a:r>
            <a:r>
              <a:rPr lang="en-GB" sz="2400" dirty="0">
                <a:latin typeface="Arial" panose="020B0604020202020204" pitchFamily="34" charset="0"/>
                <a:cs typeface="Arial" panose="020B0604020202020204" pitchFamily="34" charset="0"/>
              </a:rPr>
              <a:t>Prevention and Management </a:t>
            </a:r>
            <a:r>
              <a:rPr lang="en-GB" sz="2400" dirty="0" smtClean="0">
                <a:latin typeface="Arial" panose="020B0604020202020204" pitchFamily="34" charset="0"/>
                <a:cs typeface="Arial" panose="020B0604020202020204" pitchFamily="34" charset="0"/>
              </a:rPr>
              <a:t>of Pressure </a:t>
            </a:r>
            <a:r>
              <a:rPr lang="en-GB" sz="2400" dirty="0">
                <a:latin typeface="Arial" panose="020B0604020202020204" pitchFamily="34" charset="0"/>
                <a:cs typeface="Arial" panose="020B0604020202020204" pitchFamily="34" charset="0"/>
              </a:rPr>
              <a:t>Ulcers, Standards October 2020 </a:t>
            </a:r>
            <a:endParaRPr lang="en-GB" sz="2400" dirty="0" smtClean="0">
              <a:latin typeface="Arial" panose="020B0604020202020204" pitchFamily="34" charset="0"/>
              <a:cs typeface="Arial" panose="020B0604020202020204" pitchFamily="34" charset="0"/>
            </a:endParaRPr>
          </a:p>
          <a:p>
            <a:r>
              <a:rPr lang="en-GB" sz="2400" dirty="0" smtClean="0">
                <a:latin typeface="Arial" panose="020B0604020202020204" pitchFamily="34" charset="0"/>
                <a:cs typeface="Arial" panose="020B0604020202020204" pitchFamily="34" charset="0"/>
              </a:rPr>
              <a:t>2</a:t>
            </a:r>
            <a:r>
              <a:rPr lang="en-GB" sz="2400" dirty="0">
                <a:latin typeface="Arial" panose="020B0604020202020204" pitchFamily="34" charset="0"/>
                <a:cs typeface="Arial" panose="020B0604020202020204" pitchFamily="34" charset="0"/>
              </a:rPr>
              <a:t>. Barry, Maree, Nugent, </a:t>
            </a:r>
            <a:r>
              <a:rPr lang="en-GB" sz="2400" dirty="0" smtClean="0">
                <a:latin typeface="Arial" panose="020B0604020202020204" pitchFamily="34" charset="0"/>
                <a:cs typeface="Arial" panose="020B0604020202020204" pitchFamily="34" charset="0"/>
              </a:rPr>
              <a:t>Linda, Pressure Ulcer Prevention in Frail Older People, </a:t>
            </a:r>
            <a:r>
              <a:rPr lang="en-GB" sz="2400" dirty="0">
                <a:latin typeface="Arial" panose="020B0604020202020204" pitchFamily="34" charset="0"/>
                <a:cs typeface="Arial" panose="020B0604020202020204" pitchFamily="34" charset="0"/>
              </a:rPr>
              <a:t>Nursing </a:t>
            </a:r>
            <a:r>
              <a:rPr lang="en-GB" sz="2400" dirty="0" smtClean="0">
                <a:latin typeface="Arial" panose="020B0604020202020204" pitchFamily="34" charset="0"/>
                <a:cs typeface="Arial" panose="020B0604020202020204" pitchFamily="34" charset="0"/>
              </a:rPr>
              <a:t>Standard, Dec 2015 30</a:t>
            </a:r>
            <a:r>
              <a:rPr lang="en-GB" sz="2400" dirty="0">
                <a:latin typeface="Arial" panose="020B0604020202020204" pitchFamily="34" charset="0"/>
                <a:cs typeface="Arial" panose="020B0604020202020204" pitchFamily="34" charset="0"/>
              </a:rPr>
              <a:t>, </a:t>
            </a:r>
            <a:endParaRPr lang="en-GB" sz="2400" dirty="0" smtClean="0">
              <a:latin typeface="Arial" panose="020B0604020202020204" pitchFamily="34" charset="0"/>
              <a:cs typeface="Arial" panose="020B0604020202020204" pitchFamily="34" charset="0"/>
            </a:endParaRPr>
          </a:p>
          <a:p>
            <a:r>
              <a:rPr lang="en-GB" sz="2400" dirty="0" smtClean="0">
                <a:latin typeface="Arial" panose="020B0604020202020204" pitchFamily="34" charset="0"/>
                <a:cs typeface="Arial" panose="020B0604020202020204" pitchFamily="34" charset="0"/>
              </a:rPr>
              <a:t>16</a:t>
            </a:r>
            <a:r>
              <a:rPr lang="en-GB" sz="2400" dirty="0">
                <a:latin typeface="Arial" panose="020B0604020202020204" pitchFamily="34" charset="0"/>
                <a:cs typeface="Arial" panose="020B0604020202020204" pitchFamily="34" charset="0"/>
              </a:rPr>
              <a:t>, </a:t>
            </a:r>
            <a:r>
              <a:rPr lang="en-GB" sz="2400" dirty="0" smtClean="0">
                <a:latin typeface="Arial" panose="020B0604020202020204" pitchFamily="34" charset="0"/>
                <a:cs typeface="Arial" panose="020B0604020202020204" pitchFamily="34" charset="0"/>
              </a:rPr>
              <a:t>50-60</a:t>
            </a:r>
            <a:r>
              <a:rPr lang="en-GB" sz="2400" dirty="0">
                <a:latin typeface="Arial" panose="020B0604020202020204" pitchFamily="34" charset="0"/>
                <a:cs typeface="Arial" panose="020B0604020202020204" pitchFamily="34" charset="0"/>
              </a:rPr>
              <a:t>. </a:t>
            </a:r>
            <a:r>
              <a:rPr lang="en-GB" sz="2400" dirty="0" err="1">
                <a:latin typeface="Arial" panose="020B0604020202020204" pitchFamily="34" charset="0"/>
                <a:cs typeface="Arial" panose="020B0604020202020204" pitchFamily="34" charset="0"/>
              </a:rPr>
              <a:t>doi</a:t>
            </a:r>
            <a:r>
              <a:rPr lang="en-GB" sz="2400" dirty="0">
                <a:latin typeface="Arial" panose="020B0604020202020204" pitchFamily="34" charset="0"/>
                <a:cs typeface="Arial" panose="020B0604020202020204" pitchFamily="34" charset="0"/>
              </a:rPr>
              <a:t>: </a:t>
            </a:r>
            <a:r>
              <a:rPr lang="en-GB" sz="2400" dirty="0" smtClean="0">
                <a:latin typeface="Arial" panose="020B0604020202020204" pitchFamily="34" charset="0"/>
                <a:cs typeface="Arial" panose="020B0604020202020204" pitchFamily="34" charset="0"/>
              </a:rPr>
              <a:t>10.7748/ns.30.16.50.s46</a:t>
            </a:r>
          </a:p>
          <a:p>
            <a:endParaRPr lang="en-GB" sz="2800" dirty="0" smtClean="0">
              <a:latin typeface="Arial" panose="020B0604020202020204" pitchFamily="34" charset="0"/>
              <a:cs typeface="Arial" panose="020B0604020202020204" pitchFamily="34" charset="0"/>
            </a:endParaRPr>
          </a:p>
          <a:p>
            <a:r>
              <a:rPr lang="en-GB" sz="2800" dirty="0" smtClean="0">
                <a:solidFill>
                  <a:schemeClr val="accent1"/>
                </a:solidFill>
                <a:latin typeface="Arial" panose="020B0604020202020204" pitchFamily="34" charset="0"/>
                <a:cs typeface="Arial" panose="020B0604020202020204" pitchFamily="34" charset="0"/>
              </a:rPr>
              <a:t>Acknowledgements: </a:t>
            </a:r>
          </a:p>
          <a:p>
            <a:r>
              <a:rPr lang="en-GB" sz="2400" dirty="0" smtClean="0">
                <a:latin typeface="Arial" panose="020B0604020202020204" pitchFamily="34" charset="0"/>
                <a:cs typeface="Arial" panose="020B0604020202020204" pitchFamily="34" charset="0"/>
              </a:rPr>
              <a:t>All staff, seniors and managers at Hawthorn House. The Glasgow City Care Home Nursing Team for providing education </a:t>
            </a:r>
          </a:p>
          <a:p>
            <a:r>
              <a:rPr lang="en-GB" sz="2400" dirty="0" smtClean="0">
                <a:latin typeface="Arial" panose="020B0604020202020204" pitchFamily="34" charset="0"/>
                <a:cs typeface="Arial" panose="020B0604020202020204" pitchFamily="34" charset="0"/>
              </a:rPr>
              <a:t>and training. The Glasgow City HSCP Improvement</a:t>
            </a:r>
            <a:r>
              <a:rPr lang="en-GB" sz="2400" dirty="0">
                <a:latin typeface="Arial" panose="020B0604020202020204" pitchFamily="34" charset="0"/>
                <a:cs typeface="Arial" panose="020B0604020202020204" pitchFamily="34" charset="0"/>
              </a:rPr>
              <a:t>, Development, </a:t>
            </a:r>
            <a:r>
              <a:rPr lang="en-GB" sz="2400" dirty="0" smtClean="0">
                <a:latin typeface="Arial" panose="020B0604020202020204" pitchFamily="34" charset="0"/>
                <a:cs typeface="Arial" panose="020B0604020202020204" pitchFamily="34" charset="0"/>
              </a:rPr>
              <a:t>and Innovation Team for their support and collaboration.</a:t>
            </a:r>
            <a:endParaRPr lang="en-GB" sz="2400" dirty="0">
              <a:latin typeface="Arial" panose="020B0604020202020204" pitchFamily="34" charset="0"/>
              <a:cs typeface="Arial" panose="020B0604020202020204" pitchFamily="34" charset="0"/>
            </a:endParaRPr>
          </a:p>
          <a:p>
            <a:endParaRPr lang="en-GB" sz="4800" dirty="0">
              <a:latin typeface="Arial" panose="020B0604020202020204" pitchFamily="34" charset="0"/>
              <a:cs typeface="Arial" panose="020B0604020202020204" pitchFamily="34" charset="0"/>
            </a:endParaRPr>
          </a:p>
          <a:p>
            <a:endParaRPr lang="en-GB" sz="4600" dirty="0">
              <a:solidFill>
                <a:schemeClr val="accent1"/>
              </a:solidFill>
              <a:latin typeface="Arial" panose="020B0604020202020204" pitchFamily="34" charset="0"/>
              <a:cs typeface="Arial" panose="020B0604020202020204" pitchFamily="34" charset="0"/>
            </a:endParaRPr>
          </a:p>
        </p:txBody>
      </p:sp>
      <p:sp>
        <p:nvSpPr>
          <p:cNvPr id="2054" name="Rectangle 2053"/>
          <p:cNvSpPr/>
          <p:nvPr/>
        </p:nvSpPr>
        <p:spPr>
          <a:xfrm>
            <a:off x="16452704" y="5496836"/>
            <a:ext cx="1701107" cy="553998"/>
          </a:xfrm>
          <a:prstGeom prst="rect">
            <a:avLst/>
          </a:prstGeom>
        </p:spPr>
        <p:txBody>
          <a:bodyPr wrap="none">
            <a:spAutoFit/>
          </a:bodyPr>
          <a:lstStyle/>
          <a:p>
            <a:pPr lvl="0"/>
            <a:r>
              <a:rPr lang="en-GB" sz="3000" dirty="0">
                <a:solidFill>
                  <a:prstClr val="black"/>
                </a:solidFill>
                <a:latin typeface="Arial "/>
              </a:rPr>
              <a:t>Figure 4</a:t>
            </a:r>
            <a:r>
              <a:rPr lang="en-GB" sz="3000" dirty="0" smtClean="0">
                <a:solidFill>
                  <a:prstClr val="black"/>
                </a:solidFill>
                <a:latin typeface="Arial "/>
              </a:rPr>
              <a:t>:</a:t>
            </a:r>
            <a:endParaRPr lang="en-GB" sz="3000" dirty="0">
              <a:solidFill>
                <a:prstClr val="black"/>
              </a:solidFill>
              <a:latin typeface="Arial "/>
            </a:endParaRPr>
          </a:p>
        </p:txBody>
      </p:sp>
      <p:sp>
        <p:nvSpPr>
          <p:cNvPr id="2057" name="Rectangle 2056"/>
          <p:cNvSpPr/>
          <p:nvPr/>
        </p:nvSpPr>
        <p:spPr>
          <a:xfrm>
            <a:off x="16306675" y="15670305"/>
            <a:ext cx="1701107" cy="553998"/>
          </a:xfrm>
          <a:prstGeom prst="rect">
            <a:avLst/>
          </a:prstGeom>
        </p:spPr>
        <p:txBody>
          <a:bodyPr wrap="none">
            <a:spAutoFit/>
          </a:bodyPr>
          <a:lstStyle/>
          <a:p>
            <a:pPr lvl="0"/>
            <a:r>
              <a:rPr lang="en-GB" sz="3000" dirty="0">
                <a:solidFill>
                  <a:prstClr val="black"/>
                </a:solidFill>
                <a:latin typeface="Arial "/>
              </a:rPr>
              <a:t>Figure 5</a:t>
            </a:r>
            <a:r>
              <a:rPr lang="en-GB" sz="3000" dirty="0" smtClean="0">
                <a:solidFill>
                  <a:prstClr val="black"/>
                </a:solidFill>
                <a:latin typeface="Arial "/>
              </a:rPr>
              <a:t>:</a:t>
            </a:r>
            <a:endParaRPr lang="en-GB" sz="3000" dirty="0">
              <a:solidFill>
                <a:prstClr val="black"/>
              </a:solidFill>
              <a:latin typeface="Arial "/>
            </a:endParaRPr>
          </a:p>
        </p:txBody>
      </p:sp>
      <p:sp>
        <p:nvSpPr>
          <p:cNvPr id="2061" name="TextBox 2060"/>
          <p:cNvSpPr txBox="1"/>
          <p:nvPr/>
        </p:nvSpPr>
        <p:spPr>
          <a:xfrm>
            <a:off x="16376881" y="12906627"/>
            <a:ext cx="13285904" cy="2554545"/>
          </a:xfrm>
          <a:prstGeom prst="rect">
            <a:avLst/>
          </a:prstGeom>
          <a:noFill/>
        </p:spPr>
        <p:txBody>
          <a:bodyPr wrap="square" rtlCol="0">
            <a:spAutoFit/>
          </a:bodyPr>
          <a:lstStyle/>
          <a:p>
            <a:pPr marL="285750" indent="-285750" defTabSz="2087958" eaLnBrk="1" fontAlgn="auto" hangingPunct="1">
              <a:spcBef>
                <a:spcPts val="0"/>
              </a:spcBef>
              <a:spcAft>
                <a:spcPts val="0"/>
              </a:spcAft>
              <a:buFont typeface="Arial" panose="020B0604020202020204" pitchFamily="34" charset="0"/>
              <a:buChar char="•"/>
            </a:pPr>
            <a:r>
              <a:rPr lang="en-GB" sz="3200" dirty="0" smtClean="0">
                <a:solidFill>
                  <a:prstClr val="black"/>
                </a:solidFill>
                <a:latin typeface="Arial"/>
              </a:rPr>
              <a:t>Figure 4 demonstrates that initially there was an inconsistent approach to the inclusion of a PUP section within the flash meetings. </a:t>
            </a:r>
            <a:endParaRPr lang="en-GB" sz="3200" dirty="0">
              <a:solidFill>
                <a:prstClr val="black"/>
              </a:solidFill>
              <a:latin typeface="Arial"/>
            </a:endParaRPr>
          </a:p>
          <a:p>
            <a:pPr marL="285750" indent="-285750" defTabSz="2087958" eaLnBrk="1" fontAlgn="auto" hangingPunct="1">
              <a:spcBef>
                <a:spcPts val="0"/>
              </a:spcBef>
              <a:spcAft>
                <a:spcPts val="0"/>
              </a:spcAft>
              <a:buFont typeface="Arial" panose="020B0604020202020204" pitchFamily="34" charset="0"/>
              <a:buChar char="•"/>
            </a:pPr>
            <a:r>
              <a:rPr lang="en-GB" sz="3200" dirty="0" smtClean="0">
                <a:solidFill>
                  <a:prstClr val="black"/>
                </a:solidFill>
                <a:latin typeface="Arial"/>
              </a:rPr>
              <a:t>As staff became familiar with the process, an increase was noted in the number of days each week where PUP was discussed as part of their flash meetings. </a:t>
            </a:r>
            <a:endParaRPr lang="en-GB" sz="3200" dirty="0">
              <a:latin typeface="Arial" panose="020B0604020202020204" pitchFamily="34" charset="0"/>
              <a:cs typeface="Arial" panose="020B0604020202020204" pitchFamily="34" charset="0"/>
            </a:endParaRPr>
          </a:p>
        </p:txBody>
      </p:sp>
      <p:sp>
        <p:nvSpPr>
          <p:cNvPr id="64" name="TextBox 63"/>
          <p:cNvSpPr txBox="1"/>
          <p:nvPr/>
        </p:nvSpPr>
        <p:spPr>
          <a:xfrm>
            <a:off x="16306675" y="24485951"/>
            <a:ext cx="13197268" cy="6494085"/>
          </a:xfrm>
          <a:prstGeom prst="rect">
            <a:avLst/>
          </a:prstGeom>
          <a:noFill/>
        </p:spPr>
        <p:txBody>
          <a:bodyPr wrap="square" rtlCol="0">
            <a:spAutoFit/>
          </a:bodyPr>
          <a:lstStyle/>
          <a:p>
            <a:pPr marL="457200" indent="-457200">
              <a:buFont typeface="Arial" panose="020B0604020202020204" pitchFamily="34" charset="0"/>
              <a:buChar char="•"/>
            </a:pPr>
            <a:r>
              <a:rPr lang="en-GB" sz="3200" dirty="0" smtClean="0">
                <a:latin typeface="Arial" panose="020B0604020202020204" pitchFamily="34" charset="0"/>
                <a:cs typeface="Arial" panose="020B0604020202020204" pitchFamily="34" charset="0"/>
              </a:rPr>
              <a:t>Figure 5 highlights an increase in days between the incidence of pressure ulcers following the introduction of the change ideas.</a:t>
            </a:r>
          </a:p>
          <a:p>
            <a:pPr marL="457200" indent="-457200">
              <a:buFont typeface="Arial" panose="020B0604020202020204" pitchFamily="34" charset="0"/>
              <a:buChar char="•"/>
            </a:pPr>
            <a:r>
              <a:rPr lang="en-GB" sz="3200" dirty="0" smtClean="0">
                <a:latin typeface="Arial" panose="020B0604020202020204" pitchFamily="34" charset="0"/>
                <a:cs typeface="Arial" panose="020B0604020202020204" pitchFamily="34" charset="0"/>
              </a:rPr>
              <a:t>From Nov 2022 through to July 2023 there were no grade 2 and above avoidable pressure ulcers. In the 6 months prior to the project, 9 care home acquired pressure ulcers were recorded, the average number of days between the ulcers was 20.</a:t>
            </a:r>
          </a:p>
          <a:p>
            <a:pPr marL="457200" indent="-457200">
              <a:buFont typeface="Arial" panose="020B0604020202020204" pitchFamily="34" charset="0"/>
              <a:buChar char="•"/>
            </a:pPr>
            <a:r>
              <a:rPr lang="en-GB" sz="3200" dirty="0" smtClean="0">
                <a:latin typeface="Arial" panose="020B0604020202020204" pitchFamily="34" charset="0"/>
                <a:cs typeface="Arial" panose="020B0604020202020204" pitchFamily="34" charset="0"/>
              </a:rPr>
              <a:t>Following testing of the change ideas the home had no grade 2 and above avoidable pressure ulcers for 248 days.</a:t>
            </a:r>
          </a:p>
          <a:p>
            <a:pPr marL="457200" indent="-457200">
              <a:buFont typeface="Arial" panose="020B0604020202020204" pitchFamily="34" charset="0"/>
              <a:buChar char="•"/>
            </a:pPr>
            <a:r>
              <a:rPr lang="en-GB" sz="3200" dirty="0" smtClean="0">
                <a:solidFill>
                  <a:prstClr val="black"/>
                </a:solidFill>
                <a:latin typeface="Arial"/>
              </a:rPr>
              <a:t>Pressure ulcers that did occur </a:t>
            </a:r>
            <a:r>
              <a:rPr lang="en-GB" sz="3200" dirty="0">
                <a:solidFill>
                  <a:prstClr val="black"/>
                </a:solidFill>
                <a:latin typeface="Arial"/>
              </a:rPr>
              <a:t>were recognised </a:t>
            </a:r>
            <a:r>
              <a:rPr lang="en-GB" sz="3200" dirty="0" smtClean="0">
                <a:solidFill>
                  <a:prstClr val="black"/>
                </a:solidFill>
                <a:latin typeface="Arial"/>
              </a:rPr>
              <a:t>early, </a:t>
            </a:r>
            <a:r>
              <a:rPr lang="en-GB" sz="3200" dirty="0">
                <a:solidFill>
                  <a:prstClr val="black"/>
                </a:solidFill>
                <a:latin typeface="Arial"/>
              </a:rPr>
              <a:t>reported immediately and resolved quickly </a:t>
            </a:r>
            <a:endParaRPr lang="en-GB" sz="3200" dirty="0" smtClean="0">
              <a:solidFill>
                <a:prstClr val="black"/>
              </a:solidFill>
              <a:latin typeface="Arial"/>
            </a:endParaRPr>
          </a:p>
          <a:p>
            <a:pPr marL="457200" indent="-457200">
              <a:buFont typeface="Arial" panose="020B0604020202020204" pitchFamily="34" charset="0"/>
              <a:buChar char="•"/>
            </a:pPr>
            <a:endParaRPr lang="en-GB" sz="3200" dirty="0" smtClean="0">
              <a:solidFill>
                <a:prstClr val="black"/>
              </a:solidFill>
              <a:latin typeface="Arial"/>
            </a:endParaRPr>
          </a:p>
          <a:p>
            <a:pPr marL="457200" indent="-457200">
              <a:buFont typeface="Arial" panose="020B0604020202020204" pitchFamily="34" charset="0"/>
              <a:buChar char="•"/>
            </a:pPr>
            <a:endParaRPr lang="en-GB" sz="3200" dirty="0">
              <a:solidFill>
                <a:prstClr val="black"/>
              </a:solidFill>
              <a:latin typeface="Arial"/>
            </a:endParaRPr>
          </a:p>
          <a:p>
            <a:endParaRPr lang="en-GB" sz="3200" dirty="0" smtClean="0">
              <a:latin typeface="Arial" panose="020B0604020202020204" pitchFamily="34" charset="0"/>
              <a:cs typeface="Arial" panose="020B0604020202020204" pitchFamily="34" charset="0"/>
            </a:endParaRPr>
          </a:p>
        </p:txBody>
      </p:sp>
      <p:sp>
        <p:nvSpPr>
          <p:cNvPr id="2062" name="Rectangle 2061"/>
          <p:cNvSpPr/>
          <p:nvPr/>
        </p:nvSpPr>
        <p:spPr>
          <a:xfrm>
            <a:off x="16358396" y="30532686"/>
            <a:ext cx="13038492" cy="4524315"/>
          </a:xfrm>
          <a:prstGeom prst="rect">
            <a:avLst/>
          </a:prstGeom>
        </p:spPr>
        <p:txBody>
          <a:bodyPr wrap="square">
            <a:spAutoFit/>
          </a:bodyPr>
          <a:lstStyle/>
          <a:p>
            <a:pPr marL="457200" indent="-457200">
              <a:buFont typeface="Arial" panose="020B0604020202020204" pitchFamily="34" charset="0"/>
              <a:buChar char="•"/>
            </a:pPr>
            <a:r>
              <a:rPr lang="en-GB" sz="3200" dirty="0" smtClean="0">
                <a:latin typeface="Arial" panose="020B0604020202020204" pitchFamily="34" charset="0"/>
                <a:cs typeface="Arial" panose="020B0604020202020204" pitchFamily="34" charset="0"/>
              </a:rPr>
              <a:t>Feedback </a:t>
            </a:r>
            <a:r>
              <a:rPr lang="en-GB" sz="3200" dirty="0">
                <a:latin typeface="Arial" panose="020B0604020202020204" pitchFamily="34" charset="0"/>
                <a:cs typeface="Arial" panose="020B0604020202020204" pitchFamily="34" charset="0"/>
              </a:rPr>
              <a:t>from </a:t>
            </a:r>
            <a:r>
              <a:rPr lang="en-GB" sz="3200" dirty="0" smtClean="0">
                <a:latin typeface="Arial" panose="020B0604020202020204" pitchFamily="34" charset="0"/>
                <a:cs typeface="Arial" panose="020B0604020202020204" pitchFamily="34" charset="0"/>
              </a:rPr>
              <a:t>District Nurses </a:t>
            </a:r>
            <a:r>
              <a:rPr lang="en-GB" sz="3200" dirty="0">
                <a:latin typeface="Arial" panose="020B0604020202020204" pitchFamily="34" charset="0"/>
                <a:cs typeface="Arial" panose="020B0604020202020204" pitchFamily="34" charset="0"/>
              </a:rPr>
              <a:t>and </a:t>
            </a:r>
            <a:r>
              <a:rPr lang="en-GB" sz="3200" dirty="0" smtClean="0">
                <a:latin typeface="Arial" panose="020B0604020202020204" pitchFamily="34" charset="0"/>
                <a:cs typeface="Arial" panose="020B0604020202020204" pitchFamily="34" charset="0"/>
              </a:rPr>
              <a:t>the Tissue Viability</a:t>
            </a:r>
            <a:r>
              <a:rPr lang="en-GB" sz="3200" dirty="0">
                <a:latin typeface="Arial" panose="020B0604020202020204" pitchFamily="34" charset="0"/>
                <a:cs typeface="Arial" panose="020B0604020202020204" pitchFamily="34" charset="0"/>
              </a:rPr>
              <a:t> </a:t>
            </a:r>
            <a:r>
              <a:rPr lang="en-GB" sz="3200" dirty="0" smtClean="0">
                <a:latin typeface="Arial" panose="020B0604020202020204" pitchFamily="34" charset="0"/>
                <a:cs typeface="Arial" panose="020B0604020202020204" pitchFamily="34" charset="0"/>
              </a:rPr>
              <a:t>Team described an </a:t>
            </a:r>
            <a:r>
              <a:rPr lang="en-GB" sz="3200" dirty="0">
                <a:latin typeface="Arial" panose="020B0604020202020204" pitchFamily="34" charset="0"/>
                <a:cs typeface="Arial" panose="020B0604020202020204" pitchFamily="34" charset="0"/>
              </a:rPr>
              <a:t>improvement in record keeping: accuracy and detail, timely identification, healing rates and a reduction in incidence of pressure ulcers. </a:t>
            </a:r>
          </a:p>
          <a:p>
            <a:pPr marL="457200" indent="-457200">
              <a:buFont typeface="Arial" panose="020B0604020202020204" pitchFamily="34" charset="0"/>
              <a:buChar char="•"/>
            </a:pPr>
            <a:r>
              <a:rPr lang="en-GB" sz="3200" dirty="0" smtClean="0">
                <a:solidFill>
                  <a:prstClr val="black"/>
                </a:solidFill>
                <a:latin typeface="Arial"/>
              </a:rPr>
              <a:t>A senior carer commented at the </a:t>
            </a:r>
            <a:r>
              <a:rPr lang="en-GB" sz="3200" dirty="0">
                <a:solidFill>
                  <a:prstClr val="black"/>
                </a:solidFill>
                <a:latin typeface="Arial"/>
              </a:rPr>
              <a:t>start it felt </a:t>
            </a:r>
            <a:r>
              <a:rPr lang="en-GB" sz="3200" dirty="0" smtClean="0">
                <a:solidFill>
                  <a:prstClr val="black"/>
                </a:solidFill>
                <a:latin typeface="Arial"/>
              </a:rPr>
              <a:t>negative when there was an increased number of pressure ulcers, </a:t>
            </a:r>
            <a:r>
              <a:rPr lang="en-GB" sz="3200" dirty="0">
                <a:solidFill>
                  <a:prstClr val="black"/>
                </a:solidFill>
                <a:latin typeface="Arial"/>
              </a:rPr>
              <a:t>now it feels much more positive as </a:t>
            </a:r>
            <a:r>
              <a:rPr lang="en-GB" sz="3200" dirty="0" smtClean="0">
                <a:solidFill>
                  <a:prstClr val="black"/>
                </a:solidFill>
                <a:latin typeface="Arial"/>
              </a:rPr>
              <a:t>we can see the changes that we have made and the impact they have had. </a:t>
            </a:r>
            <a:endParaRPr lang="en-GB" sz="3200" dirty="0">
              <a:solidFill>
                <a:prstClr val="black"/>
              </a:solidFill>
              <a:latin typeface="Arial"/>
            </a:endParaRPr>
          </a:p>
          <a:p>
            <a:endParaRPr lang="en-GB" sz="3200" dirty="0">
              <a:latin typeface="Arial" panose="020B0604020202020204" pitchFamily="34" charset="0"/>
              <a:cs typeface="Arial" panose="020B0604020202020204" pitchFamily="34" charset="0"/>
            </a:endParaRPr>
          </a:p>
        </p:txBody>
      </p:sp>
      <p:sp>
        <p:nvSpPr>
          <p:cNvPr id="66" name="TextBox 65"/>
          <p:cNvSpPr txBox="1"/>
          <p:nvPr/>
        </p:nvSpPr>
        <p:spPr>
          <a:xfrm>
            <a:off x="16779339" y="29824800"/>
            <a:ext cx="7270553" cy="707886"/>
          </a:xfrm>
          <a:prstGeom prst="rect">
            <a:avLst/>
          </a:prstGeom>
          <a:noFill/>
        </p:spPr>
        <p:txBody>
          <a:bodyPr wrap="square" rtlCol="0">
            <a:spAutoFit/>
          </a:bodyPr>
          <a:lstStyle/>
          <a:p>
            <a:r>
              <a:rPr lang="en-GB" sz="4000" dirty="0" smtClean="0">
                <a:solidFill>
                  <a:schemeClr val="accent1"/>
                </a:solidFill>
                <a:latin typeface="Arial" panose="020B0604020202020204" pitchFamily="34" charset="0"/>
                <a:cs typeface="Arial" panose="020B0604020202020204" pitchFamily="34" charset="0"/>
              </a:rPr>
              <a:t>Staff Feedback:</a:t>
            </a:r>
            <a:endParaRPr lang="en-GB" sz="4000" dirty="0">
              <a:solidFill>
                <a:schemeClr val="accent1"/>
              </a:solidFill>
              <a:latin typeface="Arial" panose="020B0604020202020204" pitchFamily="34" charset="0"/>
              <a:cs typeface="Arial" panose="020B0604020202020204" pitchFamily="34" charset="0"/>
            </a:endParaRPr>
          </a:p>
        </p:txBody>
      </p:sp>
      <p:sp>
        <p:nvSpPr>
          <p:cNvPr id="2064" name="TextBox 2063"/>
          <p:cNvSpPr txBox="1"/>
          <p:nvPr/>
        </p:nvSpPr>
        <p:spPr>
          <a:xfrm>
            <a:off x="665702" y="35097047"/>
            <a:ext cx="13750048" cy="584775"/>
          </a:xfrm>
          <a:prstGeom prst="rect">
            <a:avLst/>
          </a:prstGeom>
          <a:noFill/>
        </p:spPr>
        <p:txBody>
          <a:bodyPr wrap="square" rtlCol="0">
            <a:spAutoFit/>
          </a:bodyPr>
          <a:lstStyle/>
          <a:p>
            <a:pPr marL="514350" indent="-514350">
              <a:buFont typeface="+mj-lt"/>
              <a:buAutoNum type="arabicPeriod"/>
            </a:pPr>
            <a:endParaRPr lang="en-GB" sz="3200" dirty="0">
              <a:latin typeface="Arial "/>
            </a:endParaRPr>
          </a:p>
        </p:txBody>
      </p:sp>
      <p:pic>
        <p:nvPicPr>
          <p:cNvPr id="2048" name="Picture 2047"/>
          <p:cNvPicPr>
            <a:picLocks noChangeAspect="1"/>
          </p:cNvPicPr>
          <p:nvPr/>
        </p:nvPicPr>
        <p:blipFill>
          <a:blip r:embed="rId4"/>
          <a:stretch>
            <a:fillRect/>
          </a:stretch>
        </p:blipFill>
        <p:spPr>
          <a:xfrm>
            <a:off x="713947" y="33213124"/>
            <a:ext cx="3176179" cy="448448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2050" name="Picture 2049"/>
          <p:cNvPicPr>
            <a:picLocks noChangeAspect="1"/>
          </p:cNvPicPr>
          <p:nvPr/>
        </p:nvPicPr>
        <p:blipFill>
          <a:blip r:embed="rId5"/>
          <a:stretch>
            <a:fillRect/>
          </a:stretch>
        </p:blipFill>
        <p:spPr>
          <a:xfrm>
            <a:off x="10124238" y="33038746"/>
            <a:ext cx="2984044" cy="4938008"/>
          </a:xfrm>
          <a:prstGeom prst="rect">
            <a:avLst/>
          </a:prstGeom>
        </p:spPr>
      </p:pic>
      <p:pic>
        <p:nvPicPr>
          <p:cNvPr id="2063" name="Picture 2062"/>
          <p:cNvPicPr>
            <a:picLocks noChangeAspect="1"/>
          </p:cNvPicPr>
          <p:nvPr/>
        </p:nvPicPr>
        <p:blipFill>
          <a:blip r:embed="rId6"/>
          <a:stretch>
            <a:fillRect/>
          </a:stretch>
        </p:blipFill>
        <p:spPr>
          <a:xfrm>
            <a:off x="4487221" y="31868955"/>
            <a:ext cx="5076654" cy="2805736"/>
          </a:xfrm>
          <a:prstGeom prst="rect">
            <a:avLst/>
          </a:prstGeom>
        </p:spPr>
      </p:pic>
      <p:pic>
        <p:nvPicPr>
          <p:cNvPr id="2065" name="Picture 2064"/>
          <p:cNvPicPr>
            <a:picLocks noChangeAspect="1"/>
          </p:cNvPicPr>
          <p:nvPr/>
        </p:nvPicPr>
        <p:blipFill>
          <a:blip r:embed="rId7"/>
          <a:stretch>
            <a:fillRect/>
          </a:stretch>
        </p:blipFill>
        <p:spPr>
          <a:xfrm>
            <a:off x="4487221" y="35253363"/>
            <a:ext cx="5004202" cy="3250080"/>
          </a:xfrm>
          <a:prstGeom prst="rect">
            <a:avLst/>
          </a:prstGeom>
        </p:spPr>
      </p:pic>
      <p:sp>
        <p:nvSpPr>
          <p:cNvPr id="65" name="TextBox 64"/>
          <p:cNvSpPr txBox="1"/>
          <p:nvPr/>
        </p:nvSpPr>
        <p:spPr>
          <a:xfrm>
            <a:off x="419583" y="31050979"/>
            <a:ext cx="11545148" cy="553998"/>
          </a:xfrm>
          <a:prstGeom prst="rect">
            <a:avLst/>
          </a:prstGeom>
          <a:noFill/>
        </p:spPr>
        <p:txBody>
          <a:bodyPr wrap="none" rtlCol="0">
            <a:spAutoFit/>
          </a:bodyPr>
          <a:lstStyle/>
          <a:p>
            <a:r>
              <a:rPr lang="en-GB" sz="3000" dirty="0" smtClean="0">
                <a:latin typeface="Arial "/>
              </a:rPr>
              <a:t>Examples </a:t>
            </a:r>
            <a:r>
              <a:rPr lang="en-GB" sz="3000" dirty="0">
                <a:latin typeface="Arial "/>
              </a:rPr>
              <a:t>of documentation developed to </a:t>
            </a:r>
            <a:r>
              <a:rPr lang="en-GB" sz="3000" dirty="0" smtClean="0">
                <a:latin typeface="Arial "/>
              </a:rPr>
              <a:t>support improvements:</a:t>
            </a:r>
            <a:endParaRPr lang="en-GB" sz="3000" dirty="0">
              <a:latin typeface="Arial "/>
            </a:endParaRPr>
          </a:p>
        </p:txBody>
      </p:sp>
      <p:sp>
        <p:nvSpPr>
          <p:cNvPr id="2066" name="TextBox 2065"/>
          <p:cNvSpPr txBox="1"/>
          <p:nvPr/>
        </p:nvSpPr>
        <p:spPr>
          <a:xfrm>
            <a:off x="16811080" y="34695740"/>
            <a:ext cx="13107656" cy="2677656"/>
          </a:xfrm>
          <a:prstGeom prst="rect">
            <a:avLst/>
          </a:prstGeom>
          <a:noFill/>
        </p:spPr>
        <p:txBody>
          <a:bodyPr wrap="square" rtlCol="0">
            <a:spAutoFit/>
          </a:bodyPr>
          <a:lstStyle/>
          <a:p>
            <a:pPr lvl="0"/>
            <a:r>
              <a:rPr lang="en-GB" sz="4000" dirty="0" smtClean="0">
                <a:solidFill>
                  <a:srgbClr val="5B9BD5"/>
                </a:solidFill>
                <a:latin typeface="Arial" panose="020B0604020202020204" pitchFamily="34" charset="0"/>
                <a:cs typeface="Arial" panose="020B0604020202020204" pitchFamily="34" charset="0"/>
              </a:rPr>
              <a:t>Conclusion:</a:t>
            </a:r>
          </a:p>
          <a:p>
            <a:pPr lvl="0"/>
            <a:r>
              <a:rPr lang="en-GB" sz="3200" dirty="0" smtClean="0">
                <a:latin typeface="Arial" panose="020B0604020202020204" pitchFamily="34" charset="0"/>
                <a:ea typeface="Calibri" panose="020F0502020204030204" pitchFamily="34" charset="0"/>
                <a:cs typeface="Arial" panose="020B0604020202020204" pitchFamily="34" charset="0"/>
              </a:rPr>
              <a:t>Improving communication, an </a:t>
            </a:r>
            <a:r>
              <a:rPr lang="en-GB" sz="3200" dirty="0">
                <a:latin typeface="Arial" panose="020B0604020202020204" pitchFamily="34" charset="0"/>
                <a:ea typeface="Calibri" panose="020F0502020204030204" pitchFamily="34" charset="0"/>
                <a:cs typeface="Arial" panose="020B0604020202020204" pitchFamily="34" charset="0"/>
              </a:rPr>
              <a:t>evidenced based standardised </a:t>
            </a:r>
            <a:r>
              <a:rPr lang="en-GB" sz="3200" dirty="0" smtClean="0">
                <a:latin typeface="Arial" panose="020B0604020202020204" pitchFamily="34" charset="0"/>
                <a:ea typeface="Calibri" panose="020F0502020204030204" pitchFamily="34" charset="0"/>
                <a:cs typeface="Arial" panose="020B0604020202020204" pitchFamily="34" charset="0"/>
              </a:rPr>
              <a:t>approach, a </a:t>
            </a:r>
            <a:r>
              <a:rPr lang="en-GB" sz="3200" dirty="0">
                <a:latin typeface="Arial" panose="020B0604020202020204" pitchFamily="34" charset="0"/>
                <a:ea typeface="Calibri" panose="020F0502020204030204" pitchFamily="34" charset="0"/>
                <a:cs typeface="Arial" panose="020B0604020202020204" pitchFamily="34" charset="0"/>
              </a:rPr>
              <a:t>clear </a:t>
            </a:r>
            <a:r>
              <a:rPr lang="en-GB" sz="3200" dirty="0" smtClean="0">
                <a:latin typeface="Arial" panose="020B0604020202020204" pitchFamily="34" charset="0"/>
                <a:ea typeface="Calibri" panose="020F0502020204030204" pitchFamily="34" charset="0"/>
                <a:cs typeface="Arial" panose="020B0604020202020204" pitchFamily="34" charset="0"/>
              </a:rPr>
              <a:t>process for escalation </a:t>
            </a:r>
            <a:r>
              <a:rPr lang="en-GB" sz="3200" dirty="0">
                <a:latin typeface="Arial" panose="020B0604020202020204" pitchFamily="34" charset="0"/>
                <a:ea typeface="Calibri" panose="020F0502020204030204" pitchFamily="34" charset="0"/>
                <a:cs typeface="Arial" panose="020B0604020202020204" pitchFamily="34" charset="0"/>
              </a:rPr>
              <a:t>and </a:t>
            </a:r>
            <a:r>
              <a:rPr lang="en-GB" sz="3200" dirty="0" smtClean="0">
                <a:latin typeface="Arial" panose="020B0604020202020204" pitchFamily="34" charset="0"/>
                <a:ea typeface="Calibri" panose="020F0502020204030204" pitchFamily="34" charset="0"/>
                <a:cs typeface="Arial" panose="020B0604020202020204" pitchFamily="34" charset="0"/>
              </a:rPr>
              <a:t>availability of pressure </a:t>
            </a:r>
            <a:r>
              <a:rPr lang="en-GB" sz="3200" dirty="0">
                <a:latin typeface="Arial" panose="020B0604020202020204" pitchFamily="34" charset="0"/>
                <a:ea typeface="Calibri" panose="020F0502020204030204" pitchFamily="34" charset="0"/>
                <a:cs typeface="Arial" panose="020B0604020202020204" pitchFamily="34" charset="0"/>
              </a:rPr>
              <a:t>relieving equipment </a:t>
            </a:r>
            <a:r>
              <a:rPr lang="en-GB" sz="3200" dirty="0" smtClean="0">
                <a:latin typeface="Arial" panose="020B0604020202020204" pitchFamily="34" charset="0"/>
                <a:ea typeface="Calibri" panose="020F0502020204030204" pitchFamily="34" charset="0"/>
                <a:cs typeface="Arial" panose="020B0604020202020204" pitchFamily="34" charset="0"/>
              </a:rPr>
              <a:t>has resulted in an increase in days between pressure </a:t>
            </a:r>
            <a:r>
              <a:rPr lang="en-GB" sz="3200" dirty="0">
                <a:latin typeface="Arial" panose="020B0604020202020204" pitchFamily="34" charset="0"/>
                <a:ea typeface="Calibri" panose="020F0502020204030204" pitchFamily="34" charset="0"/>
                <a:cs typeface="Arial" panose="020B0604020202020204" pitchFamily="34" charset="0"/>
              </a:rPr>
              <a:t>ulcer </a:t>
            </a:r>
            <a:r>
              <a:rPr lang="en-GB" sz="3200" dirty="0" smtClean="0">
                <a:latin typeface="Arial" panose="020B0604020202020204" pitchFamily="34" charset="0"/>
                <a:ea typeface="Calibri" panose="020F0502020204030204" pitchFamily="34" charset="0"/>
                <a:cs typeface="Arial" panose="020B0604020202020204" pitchFamily="34" charset="0"/>
              </a:rPr>
              <a:t>incidence.</a:t>
            </a:r>
            <a:endParaRPr lang="en-GB" sz="3200" dirty="0">
              <a:solidFill>
                <a:srgbClr val="5B9BD5"/>
              </a:solidFill>
              <a:latin typeface="Arial" panose="020B0604020202020204" pitchFamily="34" charset="0"/>
              <a:cs typeface="Arial" panose="020B0604020202020204" pitchFamily="34" charset="0"/>
            </a:endParaRPr>
          </a:p>
        </p:txBody>
      </p:sp>
      <p:pic>
        <p:nvPicPr>
          <p:cNvPr id="69" name="Picture 68"/>
          <p:cNvPicPr>
            <a:picLocks noChangeAspect="1"/>
          </p:cNvPicPr>
          <p:nvPr/>
        </p:nvPicPr>
        <p:blipFill>
          <a:blip r:embed="rId8"/>
          <a:stretch>
            <a:fillRect/>
          </a:stretch>
        </p:blipFill>
        <p:spPr>
          <a:xfrm>
            <a:off x="16362049" y="16343760"/>
            <a:ext cx="12333161" cy="7613660"/>
          </a:xfrm>
          <a:prstGeom prst="rect">
            <a:avLst/>
          </a:prstGeom>
        </p:spPr>
      </p:pic>
      <p:sp>
        <p:nvSpPr>
          <p:cNvPr id="70" name="TextBox 69"/>
          <p:cNvSpPr txBox="1"/>
          <p:nvPr/>
        </p:nvSpPr>
        <p:spPr>
          <a:xfrm>
            <a:off x="22528629" y="21130390"/>
            <a:ext cx="1685924" cy="369332"/>
          </a:xfrm>
          <a:prstGeom prst="rect">
            <a:avLst/>
          </a:prstGeom>
          <a:noFill/>
          <a:ln>
            <a:solidFill>
              <a:schemeClr val="bg2">
                <a:lumMod val="90000"/>
              </a:schemeClr>
            </a:solidFill>
          </a:ln>
        </p:spPr>
        <p:txBody>
          <a:bodyPr wrap="square" rtlCol="0">
            <a:spAutoFit/>
          </a:bodyPr>
          <a:lstStyle/>
          <a:p>
            <a:r>
              <a:rPr lang="en-GB" sz="1800" dirty="0" smtClean="0">
                <a:latin typeface="Arial" panose="020B0604020202020204" pitchFamily="34" charset="0"/>
                <a:cs typeface="Arial" panose="020B0604020202020204" pitchFamily="34" charset="0"/>
              </a:rPr>
              <a:t>Education</a:t>
            </a:r>
            <a:endParaRPr lang="en-GB" sz="1800" dirty="0">
              <a:latin typeface="Arial" panose="020B0604020202020204" pitchFamily="34" charset="0"/>
              <a:cs typeface="Arial" panose="020B0604020202020204" pitchFamily="34" charset="0"/>
            </a:endParaRPr>
          </a:p>
        </p:txBody>
      </p:sp>
      <p:sp>
        <p:nvSpPr>
          <p:cNvPr id="71" name="TextBox 70"/>
          <p:cNvSpPr txBox="1"/>
          <p:nvPr/>
        </p:nvSpPr>
        <p:spPr>
          <a:xfrm>
            <a:off x="511416" y="22750742"/>
            <a:ext cx="1701107" cy="553998"/>
          </a:xfrm>
          <a:prstGeom prst="rect">
            <a:avLst/>
          </a:prstGeom>
          <a:noFill/>
        </p:spPr>
        <p:txBody>
          <a:bodyPr wrap="none" rtlCol="0">
            <a:spAutoFit/>
          </a:bodyPr>
          <a:lstStyle/>
          <a:p>
            <a:r>
              <a:rPr lang="en-GB" sz="3000" dirty="0" smtClean="0">
                <a:latin typeface="Arial "/>
              </a:rPr>
              <a:t>Figure 2:</a:t>
            </a:r>
            <a:endParaRPr lang="en-GB" sz="3000" dirty="0">
              <a:latin typeface="Arial "/>
            </a:endParaRPr>
          </a:p>
        </p:txBody>
      </p:sp>
      <p:pic>
        <p:nvPicPr>
          <p:cNvPr id="4" name="Picture 3"/>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27782436" y="410037"/>
            <a:ext cx="2101726" cy="1513488"/>
          </a:xfrm>
          <a:prstGeom prst="rect">
            <a:avLst/>
          </a:prstGeom>
        </p:spPr>
      </p:pic>
      <p:sp>
        <p:nvSpPr>
          <p:cNvPr id="72" name="TextBox 71"/>
          <p:cNvSpPr txBox="1"/>
          <p:nvPr/>
        </p:nvSpPr>
        <p:spPr>
          <a:xfrm>
            <a:off x="616024" y="32877278"/>
            <a:ext cx="875561" cy="276999"/>
          </a:xfrm>
          <a:prstGeom prst="rect">
            <a:avLst/>
          </a:prstGeom>
          <a:noFill/>
        </p:spPr>
        <p:txBody>
          <a:bodyPr wrap="none" rtlCol="0">
            <a:spAutoFit/>
          </a:bodyPr>
          <a:lstStyle/>
          <a:p>
            <a:r>
              <a:rPr lang="en-GB" sz="1200" dirty="0" smtClean="0">
                <a:latin typeface="Arial "/>
              </a:rPr>
              <a:t>Figure 3a:</a:t>
            </a:r>
            <a:endParaRPr lang="en-GB" sz="1200" dirty="0">
              <a:latin typeface="Arial "/>
            </a:endParaRPr>
          </a:p>
        </p:txBody>
      </p:sp>
      <p:sp>
        <p:nvSpPr>
          <p:cNvPr id="73" name="TextBox 72"/>
          <p:cNvSpPr txBox="1"/>
          <p:nvPr/>
        </p:nvSpPr>
        <p:spPr>
          <a:xfrm>
            <a:off x="4533229" y="34997603"/>
            <a:ext cx="867545" cy="276999"/>
          </a:xfrm>
          <a:prstGeom prst="rect">
            <a:avLst/>
          </a:prstGeom>
          <a:noFill/>
        </p:spPr>
        <p:txBody>
          <a:bodyPr wrap="none" rtlCol="0">
            <a:spAutoFit/>
          </a:bodyPr>
          <a:lstStyle/>
          <a:p>
            <a:r>
              <a:rPr lang="en-GB" sz="1200" dirty="0" smtClean="0">
                <a:latin typeface="Arial "/>
              </a:rPr>
              <a:t>Figure 3c:</a:t>
            </a:r>
            <a:endParaRPr lang="en-GB" sz="1200" dirty="0">
              <a:latin typeface="Arial "/>
            </a:endParaRPr>
          </a:p>
        </p:txBody>
      </p:sp>
      <p:sp>
        <p:nvSpPr>
          <p:cNvPr id="74" name="TextBox 73"/>
          <p:cNvSpPr txBox="1"/>
          <p:nvPr/>
        </p:nvSpPr>
        <p:spPr>
          <a:xfrm>
            <a:off x="4458716" y="31671693"/>
            <a:ext cx="875561" cy="276999"/>
          </a:xfrm>
          <a:prstGeom prst="rect">
            <a:avLst/>
          </a:prstGeom>
          <a:noFill/>
        </p:spPr>
        <p:txBody>
          <a:bodyPr wrap="none" rtlCol="0">
            <a:spAutoFit/>
          </a:bodyPr>
          <a:lstStyle/>
          <a:p>
            <a:r>
              <a:rPr lang="en-GB" sz="1200" dirty="0" smtClean="0">
                <a:latin typeface="Arial "/>
              </a:rPr>
              <a:t>Figure 3b:</a:t>
            </a:r>
            <a:endParaRPr lang="en-GB" sz="1200" dirty="0">
              <a:latin typeface="Arial "/>
            </a:endParaRPr>
          </a:p>
        </p:txBody>
      </p:sp>
      <p:sp>
        <p:nvSpPr>
          <p:cNvPr id="75" name="TextBox 74"/>
          <p:cNvSpPr txBox="1"/>
          <p:nvPr/>
        </p:nvSpPr>
        <p:spPr>
          <a:xfrm>
            <a:off x="10146852" y="32769408"/>
            <a:ext cx="875561" cy="276999"/>
          </a:xfrm>
          <a:prstGeom prst="rect">
            <a:avLst/>
          </a:prstGeom>
          <a:noFill/>
        </p:spPr>
        <p:txBody>
          <a:bodyPr wrap="none" rtlCol="0">
            <a:spAutoFit/>
          </a:bodyPr>
          <a:lstStyle/>
          <a:p>
            <a:r>
              <a:rPr lang="en-GB" sz="1200" dirty="0" smtClean="0">
                <a:latin typeface="Arial "/>
              </a:rPr>
              <a:t>Figure 3d:</a:t>
            </a:r>
            <a:endParaRPr lang="en-GB" sz="1200" dirty="0">
              <a:latin typeface="Arial "/>
            </a:endParaRPr>
          </a:p>
        </p:txBody>
      </p:sp>
      <p:pic>
        <p:nvPicPr>
          <p:cNvPr id="76" name="Picture 75"/>
          <p:cNvPicPr>
            <a:picLocks noChangeAspect="1"/>
          </p:cNvPicPr>
          <p:nvPr/>
        </p:nvPicPr>
        <p:blipFill>
          <a:blip r:embed="rId10"/>
          <a:stretch>
            <a:fillRect/>
          </a:stretch>
        </p:blipFill>
        <p:spPr>
          <a:xfrm>
            <a:off x="16452704" y="6249737"/>
            <a:ext cx="12734098" cy="6350577"/>
          </a:xfrm>
          <a:prstGeom prst="rect">
            <a:avLst/>
          </a:prstGeom>
        </p:spPr>
      </p:pic>
      <p:sp>
        <p:nvSpPr>
          <p:cNvPr id="3" name="Rectangle 2"/>
          <p:cNvSpPr/>
          <p:nvPr/>
        </p:nvSpPr>
        <p:spPr>
          <a:xfrm>
            <a:off x="19365143" y="40496157"/>
            <a:ext cx="6543779" cy="523220"/>
          </a:xfrm>
          <a:prstGeom prst="rect">
            <a:avLst/>
          </a:prstGeom>
        </p:spPr>
        <p:txBody>
          <a:bodyPr wrap="none">
            <a:spAutoFit/>
          </a:bodyPr>
          <a:lstStyle/>
          <a:p>
            <a:r>
              <a:rPr lang="en-GB" sz="2800" dirty="0">
                <a:solidFill>
                  <a:schemeClr val="accent1"/>
                </a:solidFill>
                <a:latin typeface="Arial" panose="020B0604020202020204" pitchFamily="34" charset="0"/>
                <a:cs typeface="Arial" panose="020B0604020202020204" pitchFamily="34" charset="0"/>
              </a:rPr>
              <a:t> </a:t>
            </a:r>
            <a:r>
              <a:rPr lang="en-GB" sz="2800" dirty="0" smtClean="0">
                <a:solidFill>
                  <a:schemeClr val="accent1"/>
                </a:solidFill>
                <a:latin typeface="Arial" panose="020B0604020202020204" pitchFamily="34" charset="0"/>
                <a:cs typeface="Arial" panose="020B0604020202020204" pitchFamily="34" charset="0"/>
              </a:rPr>
              <a:t>             </a:t>
            </a:r>
            <a:r>
              <a:rPr lang="en-GB" sz="2400" dirty="0" smtClean="0">
                <a:latin typeface="Arial" panose="020B0604020202020204" pitchFamily="34" charset="0"/>
                <a:cs typeface="Arial" panose="020B0604020202020204" pitchFamily="34" charset="0"/>
              </a:rPr>
              <a:t>caroline.elsegood@ggc.scot.nhs.uk</a:t>
            </a:r>
            <a:endParaRPr lang="en-GB" sz="2400" dirty="0">
              <a:latin typeface="Arial" panose="020B0604020202020204" pitchFamily="34" charset="0"/>
              <a:cs typeface="Arial" panose="020B0604020202020204" pitchFamily="34" charset="0"/>
            </a:endParaRPr>
          </a:p>
        </p:txBody>
      </p:sp>
      <p:sp>
        <p:nvSpPr>
          <p:cNvPr id="77" name="TextBox 76">
            <a:extLst/>
          </p:cNvPr>
          <p:cNvSpPr txBox="1"/>
          <p:nvPr/>
        </p:nvSpPr>
        <p:spPr>
          <a:xfrm>
            <a:off x="20087980" y="39666828"/>
            <a:ext cx="8877300" cy="985270"/>
          </a:xfrm>
          <a:prstGeom prst="rect">
            <a:avLst/>
          </a:prstGeom>
          <a:noFill/>
          <a:ln>
            <a:noFill/>
          </a:ln>
        </p:spPr>
        <p:style>
          <a:lnRef idx="1">
            <a:schemeClr val="accent3"/>
          </a:lnRef>
          <a:fillRef idx="2">
            <a:schemeClr val="accent3"/>
          </a:fillRef>
          <a:effectRef idx="1">
            <a:schemeClr val="accent3"/>
          </a:effectRef>
          <a:fontRef idx="minor">
            <a:schemeClr val="dk1"/>
          </a:fontRef>
        </p:style>
        <p:txBody>
          <a:bodyPr>
            <a:spAutoFit/>
          </a:bodyPr>
          <a:lstStyle/>
          <a:p>
            <a:pPr algn="r" eaLnBrk="1" hangingPunct="1">
              <a:lnSpc>
                <a:spcPct val="107000"/>
              </a:lnSpc>
              <a:spcAft>
                <a:spcPts val="800"/>
              </a:spcAft>
              <a:defRPr/>
            </a:pPr>
            <a:r>
              <a:rPr lang="en-GB" altLang="en-US" sz="2400" b="1" dirty="0" smtClean="0">
                <a:latin typeface="Arial" panose="020B0604020202020204" pitchFamily="34" charset="0"/>
                <a:cs typeface="Arial" panose="020B0604020202020204" pitchFamily="34" charset="0"/>
              </a:rPr>
              <a:t>Caroline Elsegood</a:t>
            </a:r>
          </a:p>
          <a:p>
            <a:pPr algn="r" eaLnBrk="1" hangingPunct="1">
              <a:lnSpc>
                <a:spcPct val="107000"/>
              </a:lnSpc>
              <a:spcAft>
                <a:spcPts val="800"/>
              </a:spcAft>
              <a:defRPr/>
            </a:pPr>
            <a:r>
              <a:rPr lang="en-GB" altLang="en-US" sz="2400" dirty="0" smtClean="0">
                <a:latin typeface="Arial" panose="020B0604020202020204" pitchFamily="34" charset="0"/>
                <a:cs typeface="Arial" panose="020B0604020202020204" pitchFamily="34" charset="0"/>
              </a:rPr>
              <a:t>TVN Specialist Nurse, </a:t>
            </a:r>
            <a:r>
              <a:rPr lang="en-GB" altLang="en-US" sz="2400" dirty="0">
                <a:latin typeface="Arial" panose="020B0604020202020204" pitchFamily="34" charset="0"/>
                <a:cs typeface="Arial" panose="020B0604020202020204" pitchFamily="34" charset="0"/>
              </a:rPr>
              <a:t>Care Home Collaborative, </a:t>
            </a:r>
            <a:r>
              <a:rPr lang="en-GB" altLang="en-US" sz="2400" dirty="0" smtClean="0">
                <a:latin typeface="Arial" panose="020B0604020202020204" pitchFamily="34" charset="0"/>
                <a:cs typeface="Arial" panose="020B0604020202020204" pitchFamily="34" charset="0"/>
              </a:rPr>
              <a:t>NHSGGC</a:t>
            </a:r>
            <a:endParaRPr lang="en-GB" altLang="en-US" sz="2400" dirty="0">
              <a:latin typeface="Arial" panose="020B0604020202020204" pitchFamily="34" charset="0"/>
              <a:cs typeface="Arial" panose="020B0604020202020204" pitchFamily="34" charset="0"/>
            </a:endParaRPr>
          </a:p>
        </p:txBody>
      </p:sp>
      <p:sp>
        <p:nvSpPr>
          <p:cNvPr id="78" name="TextBox 56"/>
          <p:cNvSpPr txBox="1">
            <a:spLocks noChangeArrowheads="1"/>
          </p:cNvSpPr>
          <p:nvPr/>
        </p:nvSpPr>
        <p:spPr bwMode="auto">
          <a:xfrm>
            <a:off x="20738390" y="41038433"/>
            <a:ext cx="6319838"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altLang="en-US" sz="2400" dirty="0">
                <a:latin typeface="Arial" panose="020B0604020202020204" pitchFamily="34" charset="0"/>
                <a:cs typeface="Arial" panose="020B0604020202020204" pitchFamily="34" charset="0"/>
              </a:rPr>
              <a:t>Website: </a:t>
            </a:r>
            <a:r>
              <a:rPr lang="en-GB" altLang="en-US" sz="2400" dirty="0">
                <a:hlinkClick r:id="rId11"/>
              </a:rPr>
              <a:t>Care Home Collaborative – NHSGGC</a:t>
            </a:r>
            <a:endParaRPr lang="en-GB" altLang="en-US" sz="2400" dirty="0"/>
          </a:p>
          <a:p>
            <a:endParaRPr lang="en-GB" altLang="en-US" sz="2400" dirty="0">
              <a:latin typeface="Arial" panose="020B0604020202020204" pitchFamily="34" charset="0"/>
              <a:cs typeface="Arial" panose="020B0604020202020204" pitchFamily="34" charset="0"/>
            </a:endParaRPr>
          </a:p>
          <a:p>
            <a:endParaRPr lang="en-GB" altLang="en-US" sz="2400" dirty="0">
              <a:latin typeface="Arial" panose="020B0604020202020204" pitchFamily="34" charset="0"/>
              <a:cs typeface="Arial" panose="020B0604020202020204" pitchFamily="34" charset="0"/>
            </a:endParaRPr>
          </a:p>
        </p:txBody>
      </p:sp>
      <p:pic>
        <p:nvPicPr>
          <p:cNvPr id="79" name="Picture 2"/>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27618888" y="40744515"/>
            <a:ext cx="1778000" cy="174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F69DC103DF10644A1127BAE9E49047E" ma:contentTypeVersion="16" ma:contentTypeDescription="Create a new document." ma:contentTypeScope="" ma:versionID="502d60652d099e98f47be1135c952717">
  <xsd:schema xmlns:xsd="http://www.w3.org/2001/XMLSchema" xmlns:xs="http://www.w3.org/2001/XMLSchema" xmlns:p="http://schemas.microsoft.com/office/2006/metadata/properties" xmlns:ns3="eaf79cec-e808-4a26-9b5e-096237b2b8e5" xmlns:ns4="3204aa85-8605-496a-87c6-51f98c5433b6" targetNamespace="http://schemas.microsoft.com/office/2006/metadata/properties" ma:root="true" ma:fieldsID="2cb0c1595d840de94886b1ce6e4d3f5f" ns3:_="" ns4:_="">
    <xsd:import namespace="eaf79cec-e808-4a26-9b5e-096237b2b8e5"/>
    <xsd:import namespace="3204aa85-8605-496a-87c6-51f98c5433b6"/>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LengthInSeconds" minOccurs="0"/>
                <xsd:element ref="ns3:_activity" minOccurs="0"/>
                <xsd:element ref="ns3:MediaServiceDateTaken" minOccurs="0"/>
                <xsd:element ref="ns3:MediaServiceObjectDetectorVersions"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af79cec-e808-4a26-9b5e-096237b2b8e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_activity" ma:index="20" nillable="true" ma:displayName="_activity" ma:hidden="true" ma:internalName="_activity">
      <xsd:simpleType>
        <xsd:restriction base="dms:Note"/>
      </xsd:simpleType>
    </xsd:element>
    <xsd:element name="MediaServiceDateTaken" ma:index="21" nillable="true" ma:displayName="MediaServiceDateTaken" ma:hidden="true" ma:indexed="true" ma:internalName="MediaServiceDateTaken" ma:readOnly="true">
      <xsd:simpleType>
        <xsd:restriction base="dms:Text"/>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Location" ma:index="23"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204aa85-8605-496a-87c6-51f98c5433b6"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0C0B56B-4DBC-401F-9643-512127DF932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af79cec-e808-4a26-9b5e-096237b2b8e5"/>
    <ds:schemaRef ds:uri="3204aa85-8605-496a-87c6-51f98c5433b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17154</TotalTime>
  <Words>839</Words>
  <Application>Microsoft Office PowerPoint</Application>
  <PresentationFormat>Custom</PresentationFormat>
  <Paragraphs>83</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Arial </vt:lpstr>
      <vt:lpstr>Calibri</vt:lpstr>
      <vt:lpstr>Calibri Light</vt:lpstr>
      <vt:lpstr>Source Sans Pro</vt:lpstr>
      <vt:lpstr>Office Theme</vt:lpstr>
      <vt:lpstr>PowerPoint Presentation</vt:lpstr>
    </vt:vector>
  </TitlesOfParts>
  <Company>NHS Greater Glasgow &amp; Clyde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Gupta, Pooja</dc:creator>
  <cp:lastModifiedBy>OKANE, PAULA</cp:lastModifiedBy>
  <cp:revision>259</cp:revision>
  <dcterms:created xsi:type="dcterms:W3CDTF">2023-08-19T13:09:53Z</dcterms:created>
  <dcterms:modified xsi:type="dcterms:W3CDTF">2024-06-28T13:55:01Z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0x010100CF69DC103DF10644A1127BAE9E49047E</vt:lpwstr>
  </property>
  <property fmtid="{D5CDD505-2E9C-101B-9397-08002B2CF9AE}" pid="3" name="_activity">
    <vt:lpwstr/>
  </property>
</Properties>
</file>