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6" r:id="rId4"/>
  </p:sldIdLst>
  <p:sldSz cx="30275213" cy="42803763"/>
  <p:notesSz cx="6858000" cy="9144000"/>
  <p:defaultTextStyle>
    <a:defPPr>
      <a:defRPr lang="en-US"/>
    </a:defPPr>
    <a:lvl1pPr algn="l" defTabSz="3506788"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1pPr>
    <a:lvl2pPr marL="1752600" indent="-1295400" algn="l" defTabSz="3506788"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2pPr>
    <a:lvl3pPr marL="3506788" indent="-2592388" algn="l" defTabSz="3506788"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3pPr>
    <a:lvl4pPr marL="5260975" indent="-3889375" algn="l" defTabSz="3506788"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4pPr>
    <a:lvl5pPr marL="7015163" indent="-5186363" algn="l" defTabSz="3506788"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5pPr>
    <a:lvl6pPr marL="2286000" algn="l" defTabSz="914400" rtl="0" eaLnBrk="1" latinLnBrk="0" hangingPunct="1">
      <a:defRPr sz="6900" kern="1200">
        <a:solidFill>
          <a:schemeClr val="tx1"/>
        </a:solidFill>
        <a:latin typeface="Calibri" panose="020F0502020204030204" pitchFamily="34" charset="0"/>
        <a:ea typeface="+mn-ea"/>
        <a:cs typeface="+mn-cs"/>
      </a:defRPr>
    </a:lvl6pPr>
    <a:lvl7pPr marL="2743200" algn="l" defTabSz="914400" rtl="0" eaLnBrk="1" latinLnBrk="0" hangingPunct="1">
      <a:defRPr sz="6900" kern="1200">
        <a:solidFill>
          <a:schemeClr val="tx1"/>
        </a:solidFill>
        <a:latin typeface="Calibri" panose="020F0502020204030204" pitchFamily="34" charset="0"/>
        <a:ea typeface="+mn-ea"/>
        <a:cs typeface="+mn-cs"/>
      </a:defRPr>
    </a:lvl7pPr>
    <a:lvl8pPr marL="3200400" algn="l" defTabSz="914400" rtl="0" eaLnBrk="1" latinLnBrk="0" hangingPunct="1">
      <a:defRPr sz="6900" kern="1200">
        <a:solidFill>
          <a:schemeClr val="tx1"/>
        </a:solidFill>
        <a:latin typeface="Calibri" panose="020F0502020204030204" pitchFamily="34" charset="0"/>
        <a:ea typeface="+mn-ea"/>
        <a:cs typeface="+mn-cs"/>
      </a:defRPr>
    </a:lvl8pPr>
    <a:lvl9pPr marL="3657600" algn="l" defTabSz="914400" rtl="0" eaLnBrk="1" latinLnBrk="0" hangingPunct="1">
      <a:defRPr sz="69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99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 d="100"/>
          <a:sy n="11" d="100"/>
        </p:scale>
        <p:origin x="220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dirty="0"/>
              <a:t>Total number of falls </a:t>
            </a:r>
            <a:r>
              <a:rPr lang="en-US" strike="noStrike" dirty="0" smtClean="0">
                <a:solidFill>
                  <a:schemeClr val="tx1"/>
                </a:solidFill>
                <a:effectLst/>
              </a:rPr>
              <a:t>experienced</a:t>
            </a:r>
            <a:r>
              <a:rPr lang="en-US" dirty="0" smtClean="0"/>
              <a:t> monthly</a:t>
            </a:r>
            <a:r>
              <a:rPr lang="en-US" baseline="0" dirty="0" smtClean="0"/>
              <a:t> </a:t>
            </a:r>
            <a:r>
              <a:rPr lang="en-US" baseline="0" dirty="0"/>
              <a:t>by </a:t>
            </a:r>
            <a:r>
              <a:rPr lang="en-US" dirty="0"/>
              <a:t>residents </a:t>
            </a:r>
            <a:endParaRPr lang="en-US" strike="sngStrike" dirty="0">
              <a:solidFill>
                <a:srgbClr val="FF0000"/>
              </a:solidFill>
            </a:endParaRPr>
          </a:p>
        </c:rich>
      </c:tx>
      <c:layout>
        <c:manualLayout>
          <c:xMode val="edge"/>
          <c:yMode val="edge"/>
          <c:x val="0.19150632864033304"/>
          <c:y val="2.6221963874818177E-2"/>
        </c:manualLayout>
      </c:layout>
      <c:overlay val="0"/>
      <c:spPr>
        <a:noFill/>
        <a:ln w="25400">
          <a:noFill/>
        </a:ln>
      </c:spPr>
    </c:title>
    <c:autoTitleDeleted val="0"/>
    <c:plotArea>
      <c:layout>
        <c:manualLayout>
          <c:layoutTarget val="inner"/>
          <c:xMode val="edge"/>
          <c:yMode val="edge"/>
          <c:x val="2.8886270778914865E-2"/>
          <c:y val="8.6075759483329004E-2"/>
          <c:w val="0.88750180562704595"/>
          <c:h val="0.66213284025512642"/>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strRef>
              <c:f>'[S&amp;B Project Falls Data.xlsx]wksDatabase01'!$V$62:$V$71</c:f>
              <c:strCache>
                <c:ptCount val="10"/>
                <c:pt idx="0">
                  <c:v>Apr-23</c:v>
                </c:pt>
                <c:pt idx="1">
                  <c:v>May-23</c:v>
                </c:pt>
                <c:pt idx="2">
                  <c:v>Jun-23</c:v>
                </c:pt>
                <c:pt idx="3">
                  <c:v>Jul-23</c:v>
                </c:pt>
                <c:pt idx="4">
                  <c:v>Aug-23</c:v>
                </c:pt>
                <c:pt idx="5">
                  <c:v>Sep-23</c:v>
                </c:pt>
                <c:pt idx="6">
                  <c:v>Oct-23</c:v>
                </c:pt>
                <c:pt idx="7">
                  <c:v>Nov-23</c:v>
                </c:pt>
                <c:pt idx="8">
                  <c:v>Dec-23</c:v>
                </c:pt>
                <c:pt idx="9">
                  <c:v>Jan-24</c:v>
                </c:pt>
              </c:strCache>
            </c:strRef>
          </c:cat>
          <c:val>
            <c:numRef>
              <c:f>'[S&amp;B Project Falls Data.xlsx]wksDatabase01'!$W$62:$W$71</c:f>
              <c:numCache>
                <c:formatCode>General</c:formatCode>
                <c:ptCount val="10"/>
                <c:pt idx="0">
                  <c:v>4</c:v>
                </c:pt>
                <c:pt idx="1">
                  <c:v>5</c:v>
                </c:pt>
                <c:pt idx="2">
                  <c:v>7</c:v>
                </c:pt>
                <c:pt idx="3">
                  <c:v>7</c:v>
                </c:pt>
                <c:pt idx="4">
                  <c:v>2</c:v>
                </c:pt>
                <c:pt idx="5">
                  <c:v>6</c:v>
                </c:pt>
                <c:pt idx="6">
                  <c:v>4</c:v>
                </c:pt>
                <c:pt idx="7">
                  <c:v>2</c:v>
                </c:pt>
                <c:pt idx="8">
                  <c:v>3</c:v>
                </c:pt>
                <c:pt idx="9">
                  <c:v>1</c:v>
                </c:pt>
              </c:numCache>
            </c:numRef>
          </c:val>
          <c:smooth val="0"/>
          <c:extLst xmlns:c16r2="http://schemas.microsoft.com/office/drawing/2015/06/chart">
            <c:ext xmlns:c16="http://schemas.microsoft.com/office/drawing/2014/chart" uri="{C3380CC4-5D6E-409C-BE32-E72D297353CC}">
              <c16:uniqueId val="{00000000-967D-4D19-BDD3-A80B00ACB62E}"/>
            </c:ext>
          </c:extLst>
        </c:ser>
        <c:ser>
          <c:idx val="1"/>
          <c:order val="1"/>
          <c:tx>
            <c:v>Median</c:v>
          </c:tx>
          <c:spPr>
            <a:ln w="19050">
              <a:solidFill>
                <a:srgbClr val="002060"/>
              </a:solidFill>
              <a:prstDash val="solid"/>
            </a:ln>
          </c:spPr>
          <c:marker>
            <c:symbol val="none"/>
          </c:marker>
          <c:dLbls>
            <c:dLbl>
              <c:idx val="6"/>
              <c:layout>
                <c:manualLayout>
                  <c:x val="-7.7748788534422852E-2"/>
                  <c:y val="0.12683815676071414"/>
                </c:manualLayout>
              </c:layout>
              <c:tx>
                <c:rich>
                  <a:bodyPr wrap="square" lIns="38100" tIns="19050" rIns="38100" bIns="19050" anchor="ctr">
                    <a:noAutofit/>
                  </a:bodyPr>
                  <a:lstStyle/>
                  <a:p>
                    <a:pPr>
                      <a:defRPr/>
                    </a:pPr>
                    <a:r>
                      <a:rPr lang="en-US"/>
                      <a:t>S&amp;B exercise</a:t>
                    </a:r>
                    <a:r>
                      <a:rPr lang="en-US" baseline="0"/>
                      <a:t> classes start</a:t>
                    </a:r>
                    <a:endParaRPr lang="en-US"/>
                  </a:p>
                </c:rich>
              </c:tx>
              <c:spPr>
                <a:xfrm>
                  <a:off x="5727338" y="3122787"/>
                  <a:ext cx="998201" cy="337971"/>
                </a:xfrm>
                <a:solidFill>
                  <a:sysClr val="window" lastClr="FFFFFF"/>
                </a:solidFill>
                <a:ln w="9525" cap="flat" cmpd="sng" algn="ctr">
                  <a:solidFill>
                    <a:sysClr val="windowText" lastClr="000000">
                      <a:lumMod val="65000"/>
                      <a:lumOff val="35000"/>
                    </a:sysClr>
                  </a:solidFill>
                  <a:prstDash val="solid"/>
                  <a:round/>
                  <a:headEnd type="none" w="med" len="med"/>
                  <a:tailEnd type="none" w="med" len="med"/>
                </a:ln>
                <a:effectLst/>
              </c:sp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967D-4D19-BDD3-A80B00ACB62E}"/>
                </c:ext>
                <c:ext xmlns:c15="http://schemas.microsoft.com/office/drawing/2012/chart" uri="{CE6537A1-D6FC-4f65-9D91-7224C49458BB}">
                  <c15:spPr xmlns:c15="http://schemas.microsoft.com/office/drawing/2012/chart">
                    <a:prstGeom prst="borderCallout1">
                      <a:avLst>
                        <a:gd name="adj1" fmla="val -513"/>
                        <a:gd name="adj2" fmla="val 47969"/>
                        <a:gd name="adj3" fmla="val -161529"/>
                        <a:gd name="adj4" fmla="val 67547"/>
                      </a:avLst>
                    </a:prstGeom>
                  </c15:spPr>
                  <c15:layout>
                    <c:manualLayout>
                      <c:w val="0.10240121214953013"/>
                      <c:h val="6.0741231209735139E-2"/>
                    </c:manualLayout>
                  </c15:layout>
                </c:ext>
              </c:extLst>
            </c:dLbl>
            <c:spPr>
              <a:solidFill>
                <a:sysClr val="window" lastClr="FFFFFF"/>
              </a:solidFill>
              <a:ln>
                <a:solidFill>
                  <a:sysClr val="windowText" lastClr="000000">
                    <a:lumMod val="65000"/>
                    <a:lumOff val="35000"/>
                  </a:sysClr>
                </a:solid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showLeaderLines val="0"/>
              </c:ext>
            </c:extLst>
          </c:dLbls>
          <c:cat>
            <c:strRef>
              <c:f>'[S&amp;B Project Falls Data.xlsx]wksDatabase01'!$V$62:$V$71</c:f>
              <c:strCache>
                <c:ptCount val="10"/>
                <c:pt idx="0">
                  <c:v>Apr-23</c:v>
                </c:pt>
                <c:pt idx="1">
                  <c:v>May-23</c:v>
                </c:pt>
                <c:pt idx="2">
                  <c:v>Jun-23</c:v>
                </c:pt>
                <c:pt idx="3">
                  <c:v>Jul-23</c:v>
                </c:pt>
                <c:pt idx="4">
                  <c:v>Aug-23</c:v>
                </c:pt>
                <c:pt idx="5">
                  <c:v>Sep-23</c:v>
                </c:pt>
                <c:pt idx="6">
                  <c:v>Oct-23</c:v>
                </c:pt>
                <c:pt idx="7">
                  <c:v>Nov-23</c:v>
                </c:pt>
                <c:pt idx="8">
                  <c:v>Dec-23</c:v>
                </c:pt>
                <c:pt idx="9">
                  <c:v>Jan-24</c:v>
                </c:pt>
              </c:strCache>
            </c:strRef>
          </c:cat>
          <c:val>
            <c:numRef>
              <c:f>'[S&amp;B Project Falls Data.xlsx]wksDatabase01'!$X$62:$X$71</c:f>
              <c:numCache>
                <c:formatCode>0.0</c:formatCode>
                <c:ptCount val="10"/>
                <c:pt idx="0">
                  <c:v>4</c:v>
                </c:pt>
                <c:pt idx="1">
                  <c:v>4</c:v>
                </c:pt>
                <c:pt idx="2">
                  <c:v>4</c:v>
                </c:pt>
                <c:pt idx="3">
                  <c:v>4</c:v>
                </c:pt>
                <c:pt idx="4">
                  <c:v>4</c:v>
                </c:pt>
                <c:pt idx="5">
                  <c:v>4</c:v>
                </c:pt>
                <c:pt idx="6">
                  <c:v>4</c:v>
                </c:pt>
                <c:pt idx="7">
                  <c:v>4</c:v>
                </c:pt>
                <c:pt idx="8">
                  <c:v>4</c:v>
                </c:pt>
                <c:pt idx="9">
                  <c:v>4</c:v>
                </c:pt>
              </c:numCache>
            </c:numRef>
          </c:val>
          <c:smooth val="0"/>
          <c:extLst xmlns:c16r2="http://schemas.microsoft.com/office/drawing/2015/06/chart">
            <c:ext xmlns:c16="http://schemas.microsoft.com/office/drawing/2014/chart" uri="{C3380CC4-5D6E-409C-BE32-E72D297353CC}">
              <c16:uniqueId val="{00000002-967D-4D19-BDD3-A80B00ACB62E}"/>
            </c:ext>
          </c:extLst>
        </c:ser>
        <c:dLbls>
          <c:showLegendKey val="0"/>
          <c:showVal val="0"/>
          <c:showCatName val="0"/>
          <c:showSerName val="0"/>
          <c:showPercent val="0"/>
          <c:showBubbleSize val="0"/>
        </c:dLbls>
        <c:marker val="1"/>
        <c:smooth val="0"/>
        <c:axId val="355824032"/>
        <c:axId val="355829912"/>
      </c:lineChart>
      <c:catAx>
        <c:axId val="355824032"/>
        <c:scaling>
          <c:orientation val="minMax"/>
        </c:scaling>
        <c:delete val="0"/>
        <c:axPos val="b"/>
        <c:numFmt formatCode="m/d/yy" sourceLinked="0"/>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355829912"/>
        <c:crosses val="autoZero"/>
        <c:auto val="0"/>
        <c:lblAlgn val="ctr"/>
        <c:lblOffset val="100"/>
        <c:tickLblSkip val="1"/>
        <c:tickMarkSkip val="1"/>
        <c:noMultiLvlLbl val="0"/>
      </c:catAx>
      <c:valAx>
        <c:axId val="355829912"/>
        <c:scaling>
          <c:orientation val="minMax"/>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55824032"/>
        <c:crosses val="autoZero"/>
        <c:crossBetween val="between"/>
      </c:valAx>
      <c:spPr>
        <a:noFill/>
        <a:ln w="25400">
          <a:noFill/>
        </a:ln>
      </c:spPr>
    </c:plotArea>
    <c:legend>
      <c:legendPos val="r"/>
      <c:legendEntry>
        <c:idx val="0"/>
        <c:delete val="1"/>
      </c:legendEntry>
      <c:layout>
        <c:manualLayout>
          <c:xMode val="edge"/>
          <c:yMode val="edge"/>
          <c:x val="0.7792922443483945"/>
          <c:y val="4.8387117944912572E-2"/>
          <c:w val="0.18891933196324714"/>
          <c:h val="9.4982120410383938E-2"/>
        </c:manualLayout>
      </c:layout>
      <c:overlay val="0"/>
      <c:txPr>
        <a:bodyPr/>
        <a:lstStyle/>
        <a:p>
          <a:pPr>
            <a:defRPr sz="73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0.01943</cdr:x>
      <cdr:y>0.29959</cdr:y>
    </cdr:from>
    <cdr:to>
      <cdr:x>0.05418</cdr:x>
      <cdr:y>0.63326</cdr:y>
    </cdr:to>
    <cdr:sp macro="" textlink="">
      <cdr:nvSpPr>
        <cdr:cNvPr id="2" name="TextBox 1"/>
        <cdr:cNvSpPr txBox="1"/>
      </cdr:nvSpPr>
      <cdr:spPr>
        <a:xfrm xmlns:a="http://schemas.openxmlformats.org/drawingml/2006/main" rot="16200000">
          <a:off x="-571498" y="2436090"/>
          <a:ext cx="1864590" cy="3405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Number of</a:t>
          </a:r>
          <a:r>
            <a:rPr lang="en-GB" sz="1100" baseline="0"/>
            <a:t> Falls</a:t>
          </a:r>
          <a:endParaRPr lang="en-GB" sz="1100"/>
        </a:p>
      </cdr:txBody>
    </cdr:sp>
  </cdr:relSizeAnchor>
  <cdr:relSizeAnchor xmlns:cdr="http://schemas.openxmlformats.org/drawingml/2006/chartDrawing">
    <cdr:from>
      <cdr:x>0.43934</cdr:x>
      <cdr:y>0.90496</cdr:y>
    </cdr:from>
    <cdr:to>
      <cdr:x>0.53239</cdr:x>
      <cdr:y>0.97314</cdr:y>
    </cdr:to>
    <cdr:sp macro="" textlink="">
      <cdr:nvSpPr>
        <cdr:cNvPr id="3" name="TextBox 2"/>
        <cdr:cNvSpPr txBox="1"/>
      </cdr:nvSpPr>
      <cdr:spPr>
        <a:xfrm xmlns:a="http://schemas.openxmlformats.org/drawingml/2006/main">
          <a:off x="4306456" y="5056909"/>
          <a:ext cx="912091"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Month</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E0ADA1E-FC94-4038-9376-16A486A1176C}" type="datetimeFigureOut">
              <a:rPr lang="en-GB"/>
              <a:pPr>
                <a:defRPr/>
              </a:pPr>
              <a:t>28/06/2024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08E8DF9-343E-4879-9068-028F329A9338}" type="slidenum">
              <a:rPr lang="en-GB"/>
              <a:pPr>
                <a:defRPr/>
              </a:pPr>
              <a:t>‹#›</a:t>
            </a:fld>
            <a:endParaRPr lang="en-GB"/>
          </a:p>
        </p:txBody>
      </p:sp>
    </p:spTree>
    <p:extLst>
      <p:ext uri="{BB962C8B-B14F-4D97-AF65-F5344CB8AC3E}">
        <p14:creationId xmlns:p14="http://schemas.microsoft.com/office/powerpoint/2010/main" val="314429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B1C668-B1F6-495C-9EA7-AC193B5A8522}" type="datetimeFigureOut">
              <a:rPr lang="en-GB"/>
              <a:pPr>
                <a:defRPr/>
              </a:pPr>
              <a:t>28/06/2024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91E24AC-302F-4BAC-BAA8-75F308E134DF}" type="slidenum">
              <a:rPr lang="en-GB"/>
              <a:pPr>
                <a:defRPr/>
              </a:pPr>
              <a:t>‹#›</a:t>
            </a:fld>
            <a:endParaRPr lang="en-GB"/>
          </a:p>
        </p:txBody>
      </p:sp>
    </p:spTree>
    <p:extLst>
      <p:ext uri="{BB962C8B-B14F-4D97-AF65-F5344CB8AC3E}">
        <p14:creationId xmlns:p14="http://schemas.microsoft.com/office/powerpoint/2010/main" val="165163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24D290-4812-452E-8B8C-6E79AEC8A0BD}" type="datetimeFigureOut">
              <a:rPr lang="en-GB"/>
              <a:pPr>
                <a:defRPr/>
              </a:pPr>
              <a:t>28/06/2024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293431E-002B-4A34-917D-A26BBF9FCEC7}" type="slidenum">
              <a:rPr lang="en-GB"/>
              <a:pPr>
                <a:defRPr/>
              </a:pPr>
              <a:t>‹#›</a:t>
            </a:fld>
            <a:endParaRPr lang="en-GB"/>
          </a:p>
        </p:txBody>
      </p:sp>
    </p:spTree>
    <p:extLst>
      <p:ext uri="{BB962C8B-B14F-4D97-AF65-F5344CB8AC3E}">
        <p14:creationId xmlns:p14="http://schemas.microsoft.com/office/powerpoint/2010/main" val="49968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279C114-4CFB-43C7-BF6B-172A5B7185FD}" type="datetimeFigureOut">
              <a:rPr lang="en-GB"/>
              <a:pPr>
                <a:defRPr/>
              </a:pPr>
              <a:t>28/06/2024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0388B04-C734-4D64-AED5-E1449E1E6A19}" type="slidenum">
              <a:rPr lang="en-GB"/>
              <a:pPr>
                <a:defRPr/>
              </a:pPr>
              <a:t>‹#›</a:t>
            </a:fld>
            <a:endParaRPr lang="en-GB"/>
          </a:p>
        </p:txBody>
      </p:sp>
    </p:spTree>
    <p:extLst>
      <p:ext uri="{BB962C8B-B14F-4D97-AF65-F5344CB8AC3E}">
        <p14:creationId xmlns:p14="http://schemas.microsoft.com/office/powerpoint/2010/main" val="137879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10EAAD-0A81-429F-9B07-5374404BE37C}" type="datetimeFigureOut">
              <a:rPr lang="en-GB"/>
              <a:pPr>
                <a:defRPr/>
              </a:pPr>
              <a:t>28/06/2024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2E0674-62CB-44E3-96BF-3EEE5D4B818E}" type="slidenum">
              <a:rPr lang="en-GB"/>
              <a:pPr>
                <a:defRPr/>
              </a:pPr>
              <a:t>‹#›</a:t>
            </a:fld>
            <a:endParaRPr lang="en-GB"/>
          </a:p>
        </p:txBody>
      </p:sp>
    </p:spTree>
    <p:extLst>
      <p:ext uri="{BB962C8B-B14F-4D97-AF65-F5344CB8AC3E}">
        <p14:creationId xmlns:p14="http://schemas.microsoft.com/office/powerpoint/2010/main" val="6046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4DBE8C3-4C63-42E3-AEC8-EE68AF2AC41E}" type="datetimeFigureOut">
              <a:rPr lang="en-GB"/>
              <a:pPr>
                <a:defRPr/>
              </a:pPr>
              <a:t>28/06/2024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9CEAA67-AE82-4D17-82E3-1F5D4FD7C58D}" type="slidenum">
              <a:rPr lang="en-GB"/>
              <a:pPr>
                <a:defRPr/>
              </a:pPr>
              <a:t>‹#›</a:t>
            </a:fld>
            <a:endParaRPr lang="en-GB"/>
          </a:p>
        </p:txBody>
      </p:sp>
    </p:spTree>
    <p:extLst>
      <p:ext uri="{BB962C8B-B14F-4D97-AF65-F5344CB8AC3E}">
        <p14:creationId xmlns:p14="http://schemas.microsoft.com/office/powerpoint/2010/main" val="2420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B0A22DA-21A6-4DF0-80BC-E91BE240344B}" type="datetimeFigureOut">
              <a:rPr lang="en-GB"/>
              <a:pPr>
                <a:defRPr/>
              </a:pPr>
              <a:t>28/06/2024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5A5AB70-42D6-4994-9B3E-FBFFED493742}" type="slidenum">
              <a:rPr lang="en-GB"/>
              <a:pPr>
                <a:defRPr/>
              </a:pPr>
              <a:t>‹#›</a:t>
            </a:fld>
            <a:endParaRPr lang="en-GB"/>
          </a:p>
        </p:txBody>
      </p:sp>
    </p:spTree>
    <p:extLst>
      <p:ext uri="{BB962C8B-B14F-4D97-AF65-F5344CB8AC3E}">
        <p14:creationId xmlns:p14="http://schemas.microsoft.com/office/powerpoint/2010/main" val="390759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2D62E49-9539-4360-9F2E-59EC582C461D}" type="datetimeFigureOut">
              <a:rPr lang="en-GB"/>
              <a:pPr>
                <a:defRPr/>
              </a:pPr>
              <a:t>28/06/2024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3BAA1BD-F845-40AD-A8BD-98DDF9B274BD}" type="slidenum">
              <a:rPr lang="en-GB"/>
              <a:pPr>
                <a:defRPr/>
              </a:pPr>
              <a:t>‹#›</a:t>
            </a:fld>
            <a:endParaRPr lang="en-GB"/>
          </a:p>
        </p:txBody>
      </p:sp>
    </p:spTree>
    <p:extLst>
      <p:ext uri="{BB962C8B-B14F-4D97-AF65-F5344CB8AC3E}">
        <p14:creationId xmlns:p14="http://schemas.microsoft.com/office/powerpoint/2010/main" val="310566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1FD208-541C-4D84-9481-3C6C82A8A615}" type="datetimeFigureOut">
              <a:rPr lang="en-GB"/>
              <a:pPr>
                <a:defRPr/>
              </a:pPr>
              <a:t>28/06/2024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995C5AE-F623-4206-AA4E-E6797E206E03}" type="slidenum">
              <a:rPr lang="en-GB"/>
              <a:pPr>
                <a:defRPr/>
              </a:pPr>
              <a:t>‹#›</a:t>
            </a:fld>
            <a:endParaRPr lang="en-GB"/>
          </a:p>
        </p:txBody>
      </p:sp>
    </p:spTree>
    <p:extLst>
      <p:ext uri="{BB962C8B-B14F-4D97-AF65-F5344CB8AC3E}">
        <p14:creationId xmlns:p14="http://schemas.microsoft.com/office/powerpoint/2010/main" val="396248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4413AB-A2C5-4D17-B928-3A96B234BFEB}" type="datetimeFigureOut">
              <a:rPr lang="en-GB"/>
              <a:pPr>
                <a:defRPr/>
              </a:pPr>
              <a:t>28/06/2024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318671F-B542-4E65-B16E-3CB9DC3C4FE0}" type="slidenum">
              <a:rPr lang="en-GB"/>
              <a:pPr>
                <a:defRPr/>
              </a:pPr>
              <a:t>‹#›</a:t>
            </a:fld>
            <a:endParaRPr lang="en-GB"/>
          </a:p>
        </p:txBody>
      </p:sp>
    </p:spTree>
    <p:extLst>
      <p:ext uri="{BB962C8B-B14F-4D97-AF65-F5344CB8AC3E}">
        <p14:creationId xmlns:p14="http://schemas.microsoft.com/office/powerpoint/2010/main" val="3982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rtlCol="0">
            <a:normAutofit/>
          </a:bodyPr>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3941D5-66F2-4540-85B3-F73F460FA723}" type="datetimeFigureOut">
              <a:rPr lang="en-GB"/>
              <a:pPr>
                <a:defRPr/>
              </a:pPr>
              <a:t>28/06/2024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574ED5B-5FD2-456A-AE2A-FE971C5A0D67}" type="slidenum">
              <a:rPr lang="en-GB"/>
              <a:pPr>
                <a:defRPr/>
              </a:pPr>
              <a:t>‹#›</a:t>
            </a:fld>
            <a:endParaRPr lang="en-GB"/>
          </a:p>
        </p:txBody>
      </p:sp>
    </p:spTree>
    <p:extLst>
      <p:ext uri="{BB962C8B-B14F-4D97-AF65-F5344CB8AC3E}">
        <p14:creationId xmlns:p14="http://schemas.microsoft.com/office/powerpoint/2010/main" val="12859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81213" y="2279650"/>
            <a:ext cx="26112787" cy="827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081213" y="11395075"/>
            <a:ext cx="26112787" cy="271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081213" y="39673213"/>
            <a:ext cx="6811962" cy="2278062"/>
          </a:xfrm>
          <a:prstGeom prst="rect">
            <a:avLst/>
          </a:prstGeom>
        </p:spPr>
        <p:txBody>
          <a:bodyPr vert="horz" lIns="91440" tIns="45720" rIns="91440" bIns="45720" rtlCol="0" anchor="ctr"/>
          <a:lstStyle>
            <a:lvl1pPr algn="l" defTabSz="3507730" eaLnBrk="1" fontAlgn="auto" hangingPunct="1">
              <a:spcBef>
                <a:spcPts val="0"/>
              </a:spcBef>
              <a:spcAft>
                <a:spcPts val="0"/>
              </a:spcAft>
              <a:defRPr sz="3973">
                <a:solidFill>
                  <a:schemeClr val="tx1">
                    <a:tint val="75000"/>
                  </a:schemeClr>
                </a:solidFill>
                <a:latin typeface="+mn-lt"/>
              </a:defRPr>
            </a:lvl1pPr>
          </a:lstStyle>
          <a:p>
            <a:pPr>
              <a:defRPr/>
            </a:pPr>
            <a:fld id="{10569F2A-C6C9-4358-9C2E-D834C0244A91}" type="datetimeFigureOut">
              <a:rPr lang="en-GB"/>
              <a:pPr>
                <a:defRPr/>
              </a:pPr>
              <a:t>28/06/2024</a:t>
            </a:fld>
            <a:endParaRPr lang="en-GB"/>
          </a:p>
        </p:txBody>
      </p:sp>
      <p:sp>
        <p:nvSpPr>
          <p:cNvPr id="5" name="Footer Placeholder 4"/>
          <p:cNvSpPr>
            <a:spLocks noGrp="1"/>
          </p:cNvSpPr>
          <p:nvPr>
            <p:ph type="ftr" sz="quarter" idx="3"/>
          </p:nvPr>
        </p:nvSpPr>
        <p:spPr>
          <a:xfrm>
            <a:off x="10028238" y="39673213"/>
            <a:ext cx="10218737" cy="2278062"/>
          </a:xfrm>
          <a:prstGeom prst="rect">
            <a:avLst/>
          </a:prstGeom>
        </p:spPr>
        <p:txBody>
          <a:bodyPr vert="horz" lIns="91440" tIns="45720" rIns="91440" bIns="45720" rtlCol="0" anchor="ctr"/>
          <a:lstStyle>
            <a:lvl1pPr algn="ctr" defTabSz="3507730" eaLnBrk="1" fontAlgn="auto" hangingPunct="1">
              <a:spcBef>
                <a:spcPts val="0"/>
              </a:spcBef>
              <a:spcAft>
                <a:spcPts val="0"/>
              </a:spcAft>
              <a:defRPr sz="3973">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21382038" y="39673213"/>
            <a:ext cx="6811962" cy="2278062"/>
          </a:xfrm>
          <a:prstGeom prst="rect">
            <a:avLst/>
          </a:prstGeom>
        </p:spPr>
        <p:txBody>
          <a:bodyPr vert="horz" lIns="91440" tIns="45720" rIns="91440" bIns="45720" rtlCol="0" anchor="ctr"/>
          <a:lstStyle>
            <a:lvl1pPr algn="r" defTabSz="3507730" eaLnBrk="1" fontAlgn="auto" hangingPunct="1">
              <a:spcBef>
                <a:spcPts val="0"/>
              </a:spcBef>
              <a:spcAft>
                <a:spcPts val="0"/>
              </a:spcAft>
              <a:defRPr sz="3973">
                <a:solidFill>
                  <a:schemeClr val="tx1">
                    <a:tint val="75000"/>
                  </a:schemeClr>
                </a:solidFill>
                <a:latin typeface="+mn-lt"/>
              </a:defRPr>
            </a:lvl1pPr>
          </a:lstStyle>
          <a:p>
            <a:pPr>
              <a:defRPr/>
            </a:pPr>
            <a:fld id="{BA7CEA99-3F78-49E9-9CAC-7B80C711F2A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363" rtl="0" eaLnBrk="0" fontAlgn="base" hangingPunct="0">
        <a:lnSpc>
          <a:spcPct val="90000"/>
        </a:lnSpc>
        <a:spcBef>
          <a:spcPct val="0"/>
        </a:spcBef>
        <a:spcAft>
          <a:spcPct val="0"/>
        </a:spcAft>
        <a:defRPr sz="14500" kern="1200">
          <a:solidFill>
            <a:schemeClr val="tx1"/>
          </a:solidFill>
          <a:latin typeface="+mj-lt"/>
          <a:ea typeface="+mj-ea"/>
          <a:cs typeface="+mj-cs"/>
        </a:defRPr>
      </a:lvl1pPr>
      <a:lvl2pPr algn="l" defTabSz="3027363" rtl="0" eaLnBrk="0" fontAlgn="base" hangingPunct="0">
        <a:lnSpc>
          <a:spcPct val="90000"/>
        </a:lnSpc>
        <a:spcBef>
          <a:spcPct val="0"/>
        </a:spcBef>
        <a:spcAft>
          <a:spcPct val="0"/>
        </a:spcAft>
        <a:defRPr sz="14500">
          <a:solidFill>
            <a:schemeClr val="tx1"/>
          </a:solidFill>
          <a:latin typeface="Calibri Light" panose="020F0302020204030204" pitchFamily="34" charset="0"/>
        </a:defRPr>
      </a:lvl2pPr>
      <a:lvl3pPr algn="l" defTabSz="3027363" rtl="0" eaLnBrk="0" fontAlgn="base" hangingPunct="0">
        <a:lnSpc>
          <a:spcPct val="90000"/>
        </a:lnSpc>
        <a:spcBef>
          <a:spcPct val="0"/>
        </a:spcBef>
        <a:spcAft>
          <a:spcPct val="0"/>
        </a:spcAft>
        <a:defRPr sz="14500">
          <a:solidFill>
            <a:schemeClr val="tx1"/>
          </a:solidFill>
          <a:latin typeface="Calibri Light" panose="020F0302020204030204" pitchFamily="34" charset="0"/>
        </a:defRPr>
      </a:lvl3pPr>
      <a:lvl4pPr algn="l" defTabSz="3027363" rtl="0" eaLnBrk="0" fontAlgn="base" hangingPunct="0">
        <a:lnSpc>
          <a:spcPct val="90000"/>
        </a:lnSpc>
        <a:spcBef>
          <a:spcPct val="0"/>
        </a:spcBef>
        <a:spcAft>
          <a:spcPct val="0"/>
        </a:spcAft>
        <a:defRPr sz="14500">
          <a:solidFill>
            <a:schemeClr val="tx1"/>
          </a:solidFill>
          <a:latin typeface="Calibri Light" panose="020F0302020204030204" pitchFamily="34" charset="0"/>
        </a:defRPr>
      </a:lvl4pPr>
      <a:lvl5pPr algn="l" defTabSz="3027363" rtl="0" eaLnBrk="0" fontAlgn="base" hangingPunct="0">
        <a:lnSpc>
          <a:spcPct val="90000"/>
        </a:lnSpc>
        <a:spcBef>
          <a:spcPct val="0"/>
        </a:spcBef>
        <a:spcAft>
          <a:spcPct val="0"/>
        </a:spcAft>
        <a:defRPr sz="14500">
          <a:solidFill>
            <a:schemeClr val="tx1"/>
          </a:solidFill>
          <a:latin typeface="Calibri Light" panose="020F0302020204030204" pitchFamily="34" charset="0"/>
        </a:defRPr>
      </a:lvl5pPr>
      <a:lvl6pPr marL="457200" algn="l" defTabSz="3027363" rtl="0" fontAlgn="base">
        <a:lnSpc>
          <a:spcPct val="90000"/>
        </a:lnSpc>
        <a:spcBef>
          <a:spcPct val="0"/>
        </a:spcBef>
        <a:spcAft>
          <a:spcPct val="0"/>
        </a:spcAft>
        <a:defRPr sz="14500">
          <a:solidFill>
            <a:schemeClr val="tx1"/>
          </a:solidFill>
          <a:latin typeface="Calibri Light" panose="020F0302020204030204" pitchFamily="34" charset="0"/>
        </a:defRPr>
      </a:lvl6pPr>
      <a:lvl7pPr marL="914400" algn="l" defTabSz="3027363" rtl="0" fontAlgn="base">
        <a:lnSpc>
          <a:spcPct val="90000"/>
        </a:lnSpc>
        <a:spcBef>
          <a:spcPct val="0"/>
        </a:spcBef>
        <a:spcAft>
          <a:spcPct val="0"/>
        </a:spcAft>
        <a:defRPr sz="14500">
          <a:solidFill>
            <a:schemeClr val="tx1"/>
          </a:solidFill>
          <a:latin typeface="Calibri Light" panose="020F0302020204030204" pitchFamily="34" charset="0"/>
        </a:defRPr>
      </a:lvl7pPr>
      <a:lvl8pPr marL="1371600" algn="l" defTabSz="3027363" rtl="0" fontAlgn="base">
        <a:lnSpc>
          <a:spcPct val="90000"/>
        </a:lnSpc>
        <a:spcBef>
          <a:spcPct val="0"/>
        </a:spcBef>
        <a:spcAft>
          <a:spcPct val="0"/>
        </a:spcAft>
        <a:defRPr sz="14500">
          <a:solidFill>
            <a:schemeClr val="tx1"/>
          </a:solidFill>
          <a:latin typeface="Calibri Light" panose="020F0302020204030204" pitchFamily="34" charset="0"/>
        </a:defRPr>
      </a:lvl8pPr>
      <a:lvl9pPr marL="1828800" algn="l" defTabSz="3027363" rtl="0" fontAlgn="base">
        <a:lnSpc>
          <a:spcPct val="90000"/>
        </a:lnSpc>
        <a:spcBef>
          <a:spcPct val="0"/>
        </a:spcBef>
        <a:spcAft>
          <a:spcPct val="0"/>
        </a:spcAft>
        <a:defRPr sz="14500">
          <a:solidFill>
            <a:schemeClr val="tx1"/>
          </a:solidFill>
          <a:latin typeface="Calibri Light" panose="020F0302020204030204" pitchFamily="34" charset="0"/>
        </a:defRPr>
      </a:lvl9pPr>
    </p:titleStyle>
    <p:bodyStyle>
      <a:lvl1pPr marL="755650" indent="-755650" algn="l" defTabSz="3027363" rtl="0" eaLnBrk="0" fontAlgn="base" hangingPunct="0">
        <a:lnSpc>
          <a:spcPct val="90000"/>
        </a:lnSpc>
        <a:spcBef>
          <a:spcPts val="3313"/>
        </a:spcBef>
        <a:spcAft>
          <a:spcPct val="0"/>
        </a:spcAft>
        <a:buFont typeface="Arial" panose="020B0604020202020204" pitchFamily="34" charset="0"/>
        <a:buChar char="•"/>
        <a:defRPr sz="9200" kern="1200">
          <a:solidFill>
            <a:schemeClr val="tx1"/>
          </a:solidFill>
          <a:latin typeface="+mn-lt"/>
          <a:ea typeface="+mn-ea"/>
          <a:cs typeface="+mn-cs"/>
        </a:defRPr>
      </a:lvl1pPr>
      <a:lvl2pPr marL="2270125" indent="-755650" algn="l" defTabSz="3027363" rtl="0" eaLnBrk="0" fontAlgn="base" hangingPunct="0">
        <a:lnSpc>
          <a:spcPct val="90000"/>
        </a:lnSpc>
        <a:spcBef>
          <a:spcPts val="1650"/>
        </a:spcBef>
        <a:spcAft>
          <a:spcPct val="0"/>
        </a:spcAft>
        <a:buFont typeface="Arial" panose="020B0604020202020204" pitchFamily="34" charset="0"/>
        <a:buChar char="•"/>
        <a:defRPr sz="7900" kern="1200">
          <a:solidFill>
            <a:schemeClr val="tx1"/>
          </a:solidFill>
          <a:latin typeface="+mn-lt"/>
          <a:ea typeface="+mn-ea"/>
          <a:cs typeface="+mn-cs"/>
        </a:defRPr>
      </a:lvl2pPr>
      <a:lvl3pPr marL="3783013" indent="-755650" algn="l" defTabSz="3027363" rtl="0" eaLnBrk="0" fontAlgn="base" hangingPunct="0">
        <a:lnSpc>
          <a:spcPct val="90000"/>
        </a:lnSpc>
        <a:spcBef>
          <a:spcPts val="1650"/>
        </a:spcBef>
        <a:spcAft>
          <a:spcPct val="0"/>
        </a:spcAft>
        <a:buFont typeface="Arial" panose="020B0604020202020204" pitchFamily="34" charset="0"/>
        <a:buChar char="•"/>
        <a:defRPr sz="6600" kern="1200">
          <a:solidFill>
            <a:schemeClr val="tx1"/>
          </a:solidFill>
          <a:latin typeface="+mn-lt"/>
          <a:ea typeface="+mn-ea"/>
          <a:cs typeface="+mn-cs"/>
        </a:defRPr>
      </a:lvl3pPr>
      <a:lvl4pPr marL="5297488" indent="-755650" algn="l" defTabSz="3027363" rtl="0" eaLnBrk="0" fontAlgn="base" hangingPunct="0">
        <a:lnSpc>
          <a:spcPct val="90000"/>
        </a:lnSpc>
        <a:spcBef>
          <a:spcPts val="1650"/>
        </a:spcBef>
        <a:spcAft>
          <a:spcPct val="0"/>
        </a:spcAft>
        <a:buFont typeface="Arial" panose="020B0604020202020204" pitchFamily="34" charset="0"/>
        <a:buChar char="•"/>
        <a:defRPr sz="5900" kern="1200">
          <a:solidFill>
            <a:schemeClr val="tx1"/>
          </a:solidFill>
          <a:latin typeface="+mn-lt"/>
          <a:ea typeface="+mn-ea"/>
          <a:cs typeface="+mn-cs"/>
        </a:defRPr>
      </a:lvl4pPr>
      <a:lvl5pPr marL="6810375" indent="-755650" algn="l" defTabSz="3027363" rtl="0" eaLnBrk="0" fontAlgn="base" hangingPunct="0">
        <a:lnSpc>
          <a:spcPct val="90000"/>
        </a:lnSpc>
        <a:spcBef>
          <a:spcPts val="1650"/>
        </a:spcBef>
        <a:spcAft>
          <a:spcPct val="0"/>
        </a:spcAft>
        <a:buFont typeface="Arial" panose="020B0604020202020204" pitchFamily="34" charset="0"/>
        <a:buChar char="•"/>
        <a:defRPr sz="59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Microsoft_Excel_97-2003_Worksheet2.xls"/><Relationship Id="rId18" Type="http://schemas.openxmlformats.org/officeDocument/2006/relationships/image" Target="../media/image10.png"/><Relationship Id="rId3" Type="http://schemas.openxmlformats.org/officeDocument/2006/relationships/hyperlink" Target="https://www.nhsggc.scot/your-health/care-homes/care-home-collaborative/" TargetMode="External"/><Relationship Id="rId7" Type="http://schemas.openxmlformats.org/officeDocument/2006/relationships/image" Target="../media/image6.jpeg"/><Relationship Id="rId12" Type="http://schemas.openxmlformats.org/officeDocument/2006/relationships/oleObject" Target="../embeddings/oleObject2.bin"/><Relationship Id="rId17" Type="http://schemas.openxmlformats.org/officeDocument/2006/relationships/image" Target="../media/image9.jpeg"/><Relationship Id="rId2" Type="http://schemas.openxmlformats.org/officeDocument/2006/relationships/slideLayout" Target="../slideLayouts/slideLayout1.xml"/><Relationship Id="rId16" Type="http://schemas.openxmlformats.org/officeDocument/2006/relationships/image" Target="../media/image8.jpeg"/><Relationship Id="rId20" Type="http://schemas.openxmlformats.org/officeDocument/2006/relationships/image" Target="../media/image12.jp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png"/><Relationship Id="rId5" Type="http://schemas.openxmlformats.org/officeDocument/2006/relationships/image" Target="../media/image4.jpeg"/><Relationship Id="rId15" Type="http://schemas.openxmlformats.org/officeDocument/2006/relationships/chart" Target="../charts/chart1.xml"/><Relationship Id="rId10" Type="http://schemas.openxmlformats.org/officeDocument/2006/relationships/oleObject" Target="../embeddings/Microsoft_Excel_97-2003_Worksheet1.xls"/><Relationship Id="rId19"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oleObject" Target="../embeddings/oleObject1.bin"/><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292225" y="1404938"/>
            <a:ext cx="27393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06788"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06788"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06788"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06788" eaLnBrk="0" fontAlgn="base" hangingPunct="0">
              <a:spcBef>
                <a:spcPct val="0"/>
              </a:spcBef>
              <a:spcAft>
                <a:spcPct val="0"/>
              </a:spcAft>
              <a:defRPr sz="6900">
                <a:solidFill>
                  <a:schemeClr val="tx1"/>
                </a:solidFill>
                <a:latin typeface="Calibri" panose="020F0502020204030204" pitchFamily="34" charset="0"/>
              </a:defRPr>
            </a:lvl9pPr>
          </a:lstStyle>
          <a:p>
            <a:pPr eaLnBrk="1" hangingPunct="1"/>
            <a:endParaRPr lang="en-GB" altLang="en-US" sz="5400" b="1">
              <a:ea typeface="Calibri" panose="020F0502020204030204" pitchFamily="34" charset="0"/>
              <a:cs typeface="Arial" panose="020B0604020202020204" pitchFamily="34" charset="0"/>
            </a:endParaRPr>
          </a:p>
          <a:p>
            <a:pPr eaLnBrk="1" hangingPunct="1"/>
            <a:endParaRPr lang="en-GB" altLang="en-US" sz="5400" b="1">
              <a:ea typeface="Calibri" panose="020F0502020204030204" pitchFamily="34" charset="0"/>
              <a:cs typeface="Arial" panose="020B0604020202020204" pitchFamily="34" charset="0"/>
            </a:endParaRPr>
          </a:p>
          <a:p>
            <a:pPr eaLnBrk="1" hangingPunct="1"/>
            <a:endParaRPr lang="en-GB" altLang="en-US" sz="5400" b="1">
              <a:ea typeface="Calibri" panose="020F0502020204030204" pitchFamily="34" charset="0"/>
              <a:cs typeface="Arial" panose="020B0604020202020204" pitchFamily="34" charset="0"/>
            </a:endParaRPr>
          </a:p>
          <a:p>
            <a:pPr eaLnBrk="1" hangingPunct="1"/>
            <a:endParaRPr lang="en-GB" altLang="en-US" sz="5400" b="1">
              <a:ea typeface="Calibri" panose="020F0502020204030204" pitchFamily="34" charset="0"/>
              <a:cs typeface="Arial" panose="020B0604020202020204" pitchFamily="34" charset="0"/>
            </a:endParaRPr>
          </a:p>
          <a:p>
            <a:pPr algn="ctr" eaLnBrk="1" hangingPunct="1"/>
            <a:endParaRPr lang="en-US" altLang="en-US" sz="4000" b="1">
              <a:latin typeface="Arial Narrow" panose="020B0606020202030204" pitchFamily="34" charset="0"/>
              <a:ea typeface="Calibri" panose="020F0502020204030204" pitchFamily="34" charset="0"/>
              <a:cs typeface="Arial" panose="020B0604020202020204" pitchFamily="34" charset="0"/>
            </a:endParaRPr>
          </a:p>
          <a:p>
            <a:pPr eaLnBrk="1" hangingPunct="1"/>
            <a:endParaRPr lang="en-GB" altLang="en-US" sz="4000">
              <a:ea typeface="Calibri" panose="020F0502020204030204" pitchFamily="34" charset="0"/>
              <a:cs typeface="Arial" panose="020B0604020202020204" pitchFamily="34" charset="0"/>
            </a:endParaRPr>
          </a:p>
        </p:txBody>
      </p:sp>
      <p:sp>
        <p:nvSpPr>
          <p:cNvPr id="2051" name="Rectangle 4"/>
          <p:cNvSpPr>
            <a:spLocks noChangeArrowheads="1"/>
          </p:cNvSpPr>
          <p:nvPr/>
        </p:nvSpPr>
        <p:spPr bwMode="auto">
          <a:xfrm>
            <a:off x="1236663" y="5311775"/>
            <a:ext cx="11391900" cy="133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06788"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06788"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06788"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06788" eaLnBrk="0" fontAlgn="base" hangingPunct="0">
              <a:spcBef>
                <a:spcPct val="0"/>
              </a:spcBef>
              <a:spcAft>
                <a:spcPct val="0"/>
              </a:spcAft>
              <a:defRPr sz="6900">
                <a:solidFill>
                  <a:schemeClr val="tx1"/>
                </a:solidFill>
                <a:latin typeface="Calibri" panose="020F0502020204030204" pitchFamily="34" charset="0"/>
              </a:defRPr>
            </a:lvl9pPr>
          </a:lstStyle>
          <a:p>
            <a:pPr algn="ctr" eaLnBrk="1" hangingPunct="1"/>
            <a:r>
              <a:rPr lang="en-GB" altLang="en-US" sz="4400" b="1" dirty="0">
                <a:latin typeface="Arial" panose="020B0604020202020204" pitchFamily="34" charset="0"/>
                <a:cs typeface="Arial" panose="020B0604020202020204" pitchFamily="34" charset="0"/>
              </a:rPr>
              <a:t>Why is this needed?</a:t>
            </a:r>
          </a:p>
          <a:p>
            <a:pPr eaLnBrk="1" hangingPunct="1"/>
            <a:endParaRPr lang="en-GB" altLang="en-US" sz="4800" dirty="0">
              <a:cs typeface="Times New Roman" panose="02020603050405020304" pitchFamily="18" charset="0"/>
            </a:endParaRPr>
          </a:p>
          <a:p>
            <a:pPr eaLnBrk="1" hangingPunct="1"/>
            <a:endParaRPr lang="en-GB" altLang="en-US" sz="4800" dirty="0">
              <a:cs typeface="Times New Roman" panose="02020603050405020304" pitchFamily="18" charset="0"/>
            </a:endParaRPr>
          </a:p>
          <a:p>
            <a:pPr eaLnBrk="1" hangingPunct="1"/>
            <a:endParaRPr lang="en-GB" altLang="en-US" sz="4800" dirty="0">
              <a:cs typeface="Times New Roman" panose="02020603050405020304" pitchFamily="18" charset="0"/>
            </a:endParaRPr>
          </a:p>
          <a:p>
            <a:pPr eaLnBrk="1" hangingPunct="1"/>
            <a:endParaRPr lang="en-GB" altLang="en-US" sz="4800" dirty="0">
              <a:cs typeface="Times New Roman" panose="02020603050405020304" pitchFamily="18" charset="0"/>
            </a:endParaRPr>
          </a:p>
          <a:p>
            <a:pPr eaLnBrk="1" hangingPunct="1"/>
            <a:endParaRPr lang="en-GB" altLang="en-US" sz="4800" dirty="0">
              <a:cs typeface="Times New Roman" panose="02020603050405020304" pitchFamily="18" charset="0"/>
            </a:endParaRPr>
          </a:p>
          <a:p>
            <a:pPr eaLnBrk="1" hangingPunct="1"/>
            <a:endParaRPr lang="en-GB" altLang="en-US" sz="4800" b="1" dirty="0">
              <a:cs typeface="Calibri" panose="020F0502020204030204" pitchFamily="34" charset="0"/>
            </a:endParaRPr>
          </a:p>
          <a:p>
            <a:pPr eaLnBrk="1" hangingPunct="1"/>
            <a:endParaRPr lang="en-GB" altLang="en-US" sz="4800" b="1" dirty="0">
              <a:cs typeface="Calibri" panose="020F0502020204030204" pitchFamily="34" charset="0"/>
            </a:endParaRPr>
          </a:p>
          <a:p>
            <a:pPr eaLnBrk="1" hangingPunct="1"/>
            <a:endParaRPr lang="en-GB" altLang="en-US" sz="4800" b="1" dirty="0">
              <a:cs typeface="Calibri" panose="020F0502020204030204" pitchFamily="34" charset="0"/>
            </a:endParaRPr>
          </a:p>
          <a:p>
            <a:pPr eaLnBrk="1" hangingPunct="1"/>
            <a:endParaRPr lang="en-GB" altLang="en-US" sz="4000" b="1" dirty="0">
              <a:latin typeface="Arial Narrow" panose="020B0606020202030204" pitchFamily="34" charset="0"/>
              <a:cs typeface="Calibri" panose="020F0502020204030204" pitchFamily="34" charset="0"/>
            </a:endParaRPr>
          </a:p>
          <a:p>
            <a:pPr eaLnBrk="1" hangingPunct="1"/>
            <a:endParaRPr lang="en-GB" altLang="en-US" sz="4000" b="1" dirty="0">
              <a:latin typeface="Arial Narrow" panose="020B0606020202030204" pitchFamily="34" charset="0"/>
              <a:cs typeface="Calibri" panose="020F0502020204030204" pitchFamily="34" charset="0"/>
            </a:endParaRPr>
          </a:p>
          <a:p>
            <a:pPr eaLnBrk="1" hangingPunct="1"/>
            <a:endParaRPr lang="en-GB" altLang="en-US" sz="4000" b="1" dirty="0">
              <a:latin typeface="Arial Narrow" panose="020B0606020202030204" pitchFamily="34" charset="0"/>
              <a:cs typeface="Calibri" panose="020F0502020204030204" pitchFamily="34" charset="0"/>
            </a:endParaRPr>
          </a:p>
          <a:p>
            <a:pPr eaLnBrk="1" hangingPunct="1"/>
            <a:endParaRPr lang="en-GB" altLang="en-US" sz="4000" b="1" dirty="0">
              <a:latin typeface="Arial Narrow" panose="020B0606020202030204" pitchFamily="34" charset="0"/>
              <a:cs typeface="Calibri" panose="020F0502020204030204" pitchFamily="34" charset="0"/>
            </a:endParaRPr>
          </a:p>
          <a:p>
            <a:pPr eaLnBrk="1" hangingPunct="1"/>
            <a:endParaRPr lang="en-GB" altLang="en-US" sz="4000" b="1" dirty="0">
              <a:latin typeface="Arial Narrow" panose="020B0606020202030204" pitchFamily="34" charset="0"/>
              <a:cs typeface="Calibri" panose="020F0502020204030204" pitchFamily="34" charset="0"/>
            </a:endParaRPr>
          </a:p>
          <a:p>
            <a:pPr eaLnBrk="1" hangingPunct="1"/>
            <a:endParaRPr lang="en-GB" altLang="en-US" sz="4000" b="1" dirty="0">
              <a:latin typeface="Arial Narrow" panose="020B0606020202030204" pitchFamily="34" charset="0"/>
              <a:cs typeface="Calibri" panose="020F0502020204030204" pitchFamily="34" charset="0"/>
            </a:endParaRPr>
          </a:p>
          <a:p>
            <a:pPr eaLnBrk="1" hangingPunct="1"/>
            <a:endParaRPr lang="en-GB" altLang="en-US" sz="4000" b="1" dirty="0">
              <a:latin typeface="Arial Narrow" panose="020B0606020202030204" pitchFamily="34" charset="0"/>
              <a:cs typeface="Calibri" panose="020F0502020204030204" pitchFamily="34" charset="0"/>
            </a:endParaRPr>
          </a:p>
          <a:p>
            <a:pPr eaLnBrk="1" hangingPunct="1">
              <a:lnSpc>
                <a:spcPct val="107000"/>
              </a:lnSpc>
              <a:spcAft>
                <a:spcPts val="800"/>
              </a:spcAft>
            </a:pPr>
            <a:endParaRPr lang="en-GB" altLang="en-US" sz="4800" dirty="0">
              <a:cs typeface="Times New Roman" panose="02020603050405020304" pitchFamily="18" charset="0"/>
            </a:endParaRPr>
          </a:p>
          <a:p>
            <a:pPr eaLnBrk="1" hangingPunct="1">
              <a:lnSpc>
                <a:spcPct val="107000"/>
              </a:lnSpc>
              <a:spcAft>
                <a:spcPts val="800"/>
              </a:spcAft>
            </a:pPr>
            <a:endParaRPr lang="en-GB" altLang="en-US" sz="4000" b="1" dirty="0">
              <a:latin typeface="Arial Narrow" panose="020B0606020202030204" pitchFamily="34" charset="0"/>
              <a:cs typeface="Calibri" panose="020F0502020204030204" pitchFamily="34" charset="0"/>
            </a:endParaRPr>
          </a:p>
          <a:p>
            <a:pPr eaLnBrk="1" hangingPunct="1">
              <a:lnSpc>
                <a:spcPct val="107000"/>
              </a:lnSpc>
              <a:spcAft>
                <a:spcPts val="800"/>
              </a:spcAft>
            </a:pPr>
            <a:endParaRPr lang="en-GB" altLang="en-US" sz="4000" b="1" dirty="0">
              <a:latin typeface="Arial Narrow" panose="020B0606020202030204" pitchFamily="34" charset="0"/>
              <a:cs typeface="Calibri" panose="020F0502020204030204" pitchFamily="34" charset="0"/>
            </a:endParaRPr>
          </a:p>
        </p:txBody>
      </p:sp>
      <p:sp>
        <p:nvSpPr>
          <p:cNvPr id="2052" name="Rectangle 10"/>
          <p:cNvSpPr>
            <a:spLocks noChangeArrowheads="1"/>
          </p:cNvSpPr>
          <p:nvPr/>
        </p:nvSpPr>
        <p:spPr bwMode="auto">
          <a:xfrm>
            <a:off x="14935200" y="4321175"/>
            <a:ext cx="10593388" cy="77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06788"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06788"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06788"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06788" eaLnBrk="0" fontAlgn="base" hangingPunct="0">
              <a:spcBef>
                <a:spcPct val="0"/>
              </a:spcBef>
              <a:spcAft>
                <a:spcPct val="0"/>
              </a:spcAft>
              <a:defRPr sz="6900">
                <a:solidFill>
                  <a:schemeClr val="tx1"/>
                </a:solidFill>
                <a:latin typeface="Calibri" panose="020F0502020204030204" pitchFamily="34" charset="0"/>
              </a:defRPr>
            </a:lvl9pPr>
          </a:lstStyle>
          <a:p>
            <a:pPr eaLnBrk="1" hangingPunct="1"/>
            <a:endParaRPr lang="en-US" altLang="en-US" sz="4000" b="1">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endParaRPr lang="en-US" altLang="en-US" sz="4800" b="1">
              <a:solidFill>
                <a:srgbClr val="000000"/>
              </a:solidFill>
              <a:ea typeface="Calibri" panose="020F0502020204030204" pitchFamily="34" charset="0"/>
              <a:cs typeface="Arial" panose="020B0604020202020204" pitchFamily="34" charset="0"/>
            </a:endParaRPr>
          </a:p>
          <a:p>
            <a:pPr eaLnBrk="1" hangingPunct="1"/>
            <a:endParaRPr lang="en-US" altLang="en-US" sz="4800" b="1">
              <a:solidFill>
                <a:srgbClr val="000000"/>
              </a:solidFill>
              <a:ea typeface="Calibri" panose="020F0502020204030204" pitchFamily="34" charset="0"/>
              <a:cs typeface="Arial" panose="020B0604020202020204" pitchFamily="34" charset="0"/>
            </a:endParaRPr>
          </a:p>
          <a:p>
            <a:pPr eaLnBrk="1" hangingPunct="1"/>
            <a:endParaRPr lang="en-US" altLang="en-US" sz="4800" b="1">
              <a:solidFill>
                <a:srgbClr val="000000"/>
              </a:solidFill>
              <a:ea typeface="Calibri" panose="020F0502020204030204" pitchFamily="34" charset="0"/>
              <a:cs typeface="Arial" panose="020B0604020202020204" pitchFamily="34" charset="0"/>
            </a:endParaRPr>
          </a:p>
          <a:p>
            <a:pPr eaLnBrk="1" hangingPunct="1"/>
            <a:endParaRPr lang="en-US" altLang="en-US" sz="4800" b="1">
              <a:solidFill>
                <a:srgbClr val="000000"/>
              </a:solidFill>
              <a:ea typeface="Calibri" panose="020F0502020204030204" pitchFamily="34" charset="0"/>
              <a:cs typeface="Arial" panose="020B0604020202020204" pitchFamily="34" charset="0"/>
            </a:endParaRPr>
          </a:p>
          <a:p>
            <a:pPr eaLnBrk="1" hangingPunct="1"/>
            <a:endParaRPr lang="en-US" altLang="en-US" sz="4800" b="1">
              <a:solidFill>
                <a:srgbClr val="000000"/>
              </a:solidFill>
              <a:ea typeface="Calibri" panose="020F0502020204030204" pitchFamily="34" charset="0"/>
              <a:cs typeface="Arial" panose="020B0604020202020204" pitchFamily="34" charset="0"/>
            </a:endParaRPr>
          </a:p>
          <a:p>
            <a:pPr eaLnBrk="1" hangingPunct="1"/>
            <a:endParaRPr lang="en-US" altLang="en-US" sz="4000" b="1">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endParaRPr lang="en-US" altLang="en-US" sz="4000" b="1">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endParaRPr lang="en-US" altLang="en-US" sz="4000" b="1">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r>
              <a:rPr lang="en-GB" altLang="en-US" sz="4800">
                <a:ea typeface="Calibri" panose="020F0502020204030204" pitchFamily="34" charset="0"/>
                <a:cs typeface="Arial" panose="020B0604020202020204" pitchFamily="34" charset="0"/>
              </a:rPr>
              <a:t> </a:t>
            </a:r>
          </a:p>
          <a:p>
            <a:pPr eaLnBrk="1" hangingPunct="1"/>
            <a:endParaRPr lang="en-GB" altLang="en-US" sz="4800">
              <a:ea typeface="Calibri" panose="020F0502020204030204" pitchFamily="34" charset="0"/>
              <a:cs typeface="Arial" panose="020B0604020202020204" pitchFamily="34" charset="0"/>
            </a:endParaRPr>
          </a:p>
        </p:txBody>
      </p:sp>
      <p:sp>
        <p:nvSpPr>
          <p:cNvPr id="2054" name="Rectangle 30"/>
          <p:cNvSpPr>
            <a:spLocks noChangeArrowheads="1"/>
          </p:cNvSpPr>
          <p:nvPr/>
        </p:nvSpPr>
        <p:spPr bwMode="auto">
          <a:xfrm>
            <a:off x="1554731" y="40404117"/>
            <a:ext cx="122364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06788"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06788"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06788"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06788" eaLnBrk="0" fontAlgn="base" hangingPunct="0">
              <a:spcBef>
                <a:spcPct val="0"/>
              </a:spcBef>
              <a:spcAft>
                <a:spcPct val="0"/>
              </a:spcAft>
              <a:defRPr sz="6900">
                <a:solidFill>
                  <a:schemeClr val="tx1"/>
                </a:solidFill>
                <a:latin typeface="Calibri" panose="020F0502020204030204" pitchFamily="34" charset="0"/>
              </a:defRPr>
            </a:lvl9pPr>
          </a:lstStyle>
          <a:p>
            <a:pPr eaLnBrk="1" hangingPunct="1">
              <a:lnSpc>
                <a:spcPct val="107000"/>
              </a:lnSpc>
              <a:defRPr/>
            </a:pPr>
            <a:r>
              <a:rPr lang="en-GB" altLang="en-US" sz="2400" b="1" dirty="0" smtClean="0">
                <a:latin typeface="Arial" panose="020B0604020202020204" pitchFamily="34" charset="0"/>
                <a:cs typeface="Arial" panose="020B0604020202020204" pitchFamily="34" charset="0"/>
              </a:rPr>
              <a:t>Acknowledgements: </a:t>
            </a:r>
          </a:p>
          <a:p>
            <a:pPr marL="342900" indent="-342900" eaLnBrk="1" hangingPunct="1">
              <a:lnSpc>
                <a:spcPct val="107000"/>
              </a:lnSpc>
              <a:buFont typeface="Arial" panose="020B0604020202020204" pitchFamily="34" charset="0"/>
              <a:buChar char="•"/>
              <a:defRPr/>
            </a:pPr>
            <a:r>
              <a:rPr lang="en-GB" altLang="en-US" sz="2400" dirty="0" smtClean="0">
                <a:latin typeface="Arial" panose="020B0604020202020204" pitchFamily="34" charset="0"/>
                <a:cs typeface="Arial" panose="020B0604020202020204" pitchFamily="34" charset="0"/>
              </a:rPr>
              <a:t>Staff and residents of </a:t>
            </a:r>
            <a:r>
              <a:rPr lang="en-GB" altLang="en-US" sz="2400" dirty="0" err="1" smtClean="0">
                <a:latin typeface="Arial" panose="020B0604020202020204" pitchFamily="34" charset="0"/>
                <a:cs typeface="Arial" panose="020B0604020202020204" pitchFamily="34" charset="0"/>
              </a:rPr>
              <a:t>Braemount</a:t>
            </a:r>
            <a:r>
              <a:rPr lang="en-GB" altLang="en-US" sz="2400" dirty="0" smtClean="0">
                <a:latin typeface="Arial" panose="020B0604020202020204" pitchFamily="34" charset="0"/>
                <a:cs typeface="Arial" panose="020B0604020202020204" pitchFamily="34" charset="0"/>
              </a:rPr>
              <a:t> Care Home and </a:t>
            </a:r>
            <a:r>
              <a:rPr lang="en-GB" altLang="en-US" sz="2400" dirty="0" err="1" smtClean="0">
                <a:latin typeface="Arial" panose="020B0604020202020204" pitchFamily="34" charset="0"/>
                <a:cs typeface="Arial" panose="020B0604020202020204" pitchFamily="34" charset="0"/>
              </a:rPr>
              <a:t>Mosswood</a:t>
            </a:r>
            <a:r>
              <a:rPr lang="en-GB" altLang="en-US" sz="2400" dirty="0" smtClean="0">
                <a:latin typeface="Arial" panose="020B0604020202020204" pitchFamily="34" charset="0"/>
                <a:cs typeface="Arial" panose="020B0604020202020204" pitchFamily="34" charset="0"/>
              </a:rPr>
              <a:t> Care Home</a:t>
            </a:r>
          </a:p>
          <a:p>
            <a:pPr marL="342900" indent="-342900" eaLnBrk="1" hangingPunct="1">
              <a:lnSpc>
                <a:spcPct val="107000"/>
              </a:lnSpc>
              <a:buFont typeface="Arial" panose="020B0604020202020204" pitchFamily="34" charset="0"/>
              <a:buChar char="•"/>
              <a:defRPr/>
            </a:pPr>
            <a:r>
              <a:rPr lang="en-GB" altLang="en-US" sz="2400" dirty="0" smtClean="0">
                <a:latin typeface="Arial" panose="020B0604020202020204" pitchFamily="34" charset="0"/>
                <a:cs typeface="Arial" panose="020B0604020202020204" pitchFamily="34" charset="0"/>
              </a:rPr>
              <a:t>CHC staff </a:t>
            </a:r>
            <a:r>
              <a:rPr lang="en-GB" altLang="en-US" sz="2400" b="1" dirty="0" smtClean="0">
                <a:latin typeface="Arial" panose="020B0604020202020204" pitchFamily="34" charset="0"/>
                <a:cs typeface="Arial" panose="020B0604020202020204" pitchFamily="34" charset="0"/>
              </a:rPr>
              <a:t>– </a:t>
            </a:r>
            <a:r>
              <a:rPr lang="en-GB" altLang="en-US" sz="2400" dirty="0" smtClean="0">
                <a:latin typeface="Arial" panose="020B0604020202020204" pitchFamily="34" charset="0"/>
                <a:cs typeface="Arial" panose="020B0604020202020204" pitchFamily="34" charset="0"/>
              </a:rPr>
              <a:t>Elaine Hamilton (Lead Nurse, CHC), Fiona Cowan (Quality Improvement Advisor), </a:t>
            </a:r>
            <a:r>
              <a:rPr lang="en-GB" altLang="en-US" sz="2400" dirty="0" err="1" smtClean="0">
                <a:latin typeface="Arial" panose="020B0604020202020204" pitchFamily="34" charset="0"/>
                <a:cs typeface="Arial" panose="020B0604020202020204" pitchFamily="34" charset="0"/>
              </a:rPr>
              <a:t>Sheeja</a:t>
            </a:r>
            <a:r>
              <a:rPr lang="en-GB" altLang="en-US" sz="2400" dirty="0" smtClean="0">
                <a:latin typeface="Arial" panose="020B0604020202020204" pitchFamily="34" charset="0"/>
                <a:cs typeface="Arial" panose="020B0604020202020204" pitchFamily="34" charset="0"/>
              </a:rPr>
              <a:t> Jacobs (RN), Lavinia </a:t>
            </a:r>
            <a:r>
              <a:rPr lang="en-GB" altLang="en-US" sz="2400" dirty="0" err="1" smtClean="0">
                <a:latin typeface="Arial" panose="020B0604020202020204" pitchFamily="34" charset="0"/>
                <a:cs typeface="Arial" panose="020B0604020202020204" pitchFamily="34" charset="0"/>
              </a:rPr>
              <a:t>Mclaughlin</a:t>
            </a:r>
            <a:r>
              <a:rPr lang="en-GB" altLang="en-US" sz="2400" dirty="0" smtClean="0">
                <a:latin typeface="Arial" panose="020B0604020202020204" pitchFamily="34" charset="0"/>
                <a:cs typeface="Arial" panose="020B0604020202020204" pitchFamily="34" charset="0"/>
              </a:rPr>
              <a:t>-Todd (Care Support Worker) and Stuart Wilson (Care Support Worker)  </a:t>
            </a:r>
            <a:endParaRPr lang="en-GB" altLang="en-US" sz="2400" dirty="0" smtClean="0">
              <a:latin typeface="Arial" panose="020B0604020202020204" pitchFamily="34" charset="0"/>
              <a:ea typeface="Calibri" panose="020F0502020204030204" pitchFamily="34" charset="0"/>
              <a:cs typeface="Arial" panose="020B0604020202020204" pitchFamily="34" charset="0"/>
            </a:endParaRPr>
          </a:p>
        </p:txBody>
      </p:sp>
      <p:sp>
        <p:nvSpPr>
          <p:cNvPr id="3" name="Text Box 10"/>
          <p:cNvSpPr txBox="1">
            <a:spLocks noChangeArrowheads="1"/>
          </p:cNvSpPr>
          <p:nvPr/>
        </p:nvSpPr>
        <p:spPr bwMode="auto">
          <a:xfrm>
            <a:off x="2621104" y="35059936"/>
            <a:ext cx="83121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defTabSz="2952750">
              <a:lnSpc>
                <a:spcPct val="90000"/>
              </a:lnSpc>
              <a:spcBef>
                <a:spcPts val="3313"/>
              </a:spcBef>
              <a:buFont typeface="Arial" panose="020B0604020202020204" pitchFamily="34" charset="0"/>
              <a:buChar char="•"/>
              <a:defRPr sz="9200">
                <a:solidFill>
                  <a:schemeClr val="tx1"/>
                </a:solidFill>
                <a:latin typeface="Calibri" panose="020F0502020204030204" pitchFamily="34" charset="0"/>
              </a:defRPr>
            </a:lvl1pPr>
            <a:lvl2pPr marL="306388" indent="-755650" defTabSz="2952750">
              <a:lnSpc>
                <a:spcPct val="90000"/>
              </a:lnSpc>
              <a:spcBef>
                <a:spcPts val="1650"/>
              </a:spcBef>
              <a:buFont typeface="Arial" panose="020B0604020202020204" pitchFamily="34" charset="0"/>
              <a:buChar char="•"/>
              <a:defRPr sz="7900">
                <a:solidFill>
                  <a:schemeClr val="tx1"/>
                </a:solidFill>
                <a:latin typeface="Calibri" panose="020F0502020204030204" pitchFamily="34" charset="0"/>
              </a:defRPr>
            </a:lvl2pPr>
            <a:lvl3pPr marL="614363" indent="-755650" defTabSz="2952750">
              <a:lnSpc>
                <a:spcPct val="90000"/>
              </a:lnSpc>
              <a:spcBef>
                <a:spcPts val="1650"/>
              </a:spcBef>
              <a:buFont typeface="Arial" panose="020B0604020202020204" pitchFamily="34" charset="0"/>
              <a:buChar char="•"/>
              <a:defRPr sz="6600">
                <a:solidFill>
                  <a:schemeClr val="tx1"/>
                </a:solidFill>
                <a:latin typeface="Calibri" panose="020F0502020204030204" pitchFamily="34" charset="0"/>
              </a:defRPr>
            </a:lvl3pPr>
            <a:lvl4pPr marL="922338" indent="-755650" defTabSz="2952750">
              <a:lnSpc>
                <a:spcPct val="90000"/>
              </a:lnSpc>
              <a:spcBef>
                <a:spcPts val="1650"/>
              </a:spcBef>
              <a:buFont typeface="Arial" panose="020B0604020202020204" pitchFamily="34" charset="0"/>
              <a:buChar char="•"/>
              <a:defRPr sz="5900">
                <a:solidFill>
                  <a:schemeClr val="tx1"/>
                </a:solidFill>
                <a:latin typeface="Calibri" panose="020F0502020204030204" pitchFamily="34" charset="0"/>
              </a:defRPr>
            </a:lvl4pPr>
            <a:lvl5pPr marL="1230313" indent="-755650" defTabSz="2952750">
              <a:lnSpc>
                <a:spcPct val="90000"/>
              </a:lnSpc>
              <a:spcBef>
                <a:spcPts val="1650"/>
              </a:spcBef>
              <a:buFont typeface="Arial" panose="020B0604020202020204" pitchFamily="34" charset="0"/>
              <a:buChar char="•"/>
              <a:defRPr sz="5900">
                <a:solidFill>
                  <a:schemeClr val="tx1"/>
                </a:solidFill>
                <a:latin typeface="Calibri" panose="020F0502020204030204" pitchFamily="34" charset="0"/>
              </a:defRPr>
            </a:lvl5pPr>
            <a:lvl6pPr marL="1687513" indent="-755650" defTabSz="2952750" eaLnBrk="0" fontAlgn="base" hangingPunct="0">
              <a:lnSpc>
                <a:spcPct val="90000"/>
              </a:lnSpc>
              <a:spcBef>
                <a:spcPts val="1650"/>
              </a:spcBef>
              <a:spcAft>
                <a:spcPct val="0"/>
              </a:spcAft>
              <a:buFont typeface="Arial" panose="020B0604020202020204" pitchFamily="34" charset="0"/>
              <a:buChar char="•"/>
              <a:defRPr sz="5900">
                <a:solidFill>
                  <a:schemeClr val="tx1"/>
                </a:solidFill>
                <a:latin typeface="Calibri" panose="020F0502020204030204" pitchFamily="34" charset="0"/>
              </a:defRPr>
            </a:lvl6pPr>
            <a:lvl7pPr marL="2144713" indent="-755650" defTabSz="2952750" eaLnBrk="0" fontAlgn="base" hangingPunct="0">
              <a:lnSpc>
                <a:spcPct val="90000"/>
              </a:lnSpc>
              <a:spcBef>
                <a:spcPts val="1650"/>
              </a:spcBef>
              <a:spcAft>
                <a:spcPct val="0"/>
              </a:spcAft>
              <a:buFont typeface="Arial" panose="020B0604020202020204" pitchFamily="34" charset="0"/>
              <a:buChar char="•"/>
              <a:defRPr sz="5900">
                <a:solidFill>
                  <a:schemeClr val="tx1"/>
                </a:solidFill>
                <a:latin typeface="Calibri" panose="020F0502020204030204" pitchFamily="34" charset="0"/>
              </a:defRPr>
            </a:lvl7pPr>
            <a:lvl8pPr marL="2601913" indent="-755650" defTabSz="2952750" eaLnBrk="0" fontAlgn="base" hangingPunct="0">
              <a:lnSpc>
                <a:spcPct val="90000"/>
              </a:lnSpc>
              <a:spcBef>
                <a:spcPts val="1650"/>
              </a:spcBef>
              <a:spcAft>
                <a:spcPct val="0"/>
              </a:spcAft>
              <a:buFont typeface="Arial" panose="020B0604020202020204" pitchFamily="34" charset="0"/>
              <a:buChar char="•"/>
              <a:defRPr sz="5900">
                <a:solidFill>
                  <a:schemeClr val="tx1"/>
                </a:solidFill>
                <a:latin typeface="Calibri" panose="020F0502020204030204" pitchFamily="34" charset="0"/>
              </a:defRPr>
            </a:lvl8pPr>
            <a:lvl9pPr marL="3059113" indent="-755650" defTabSz="2952750" eaLnBrk="0" fontAlgn="base" hangingPunct="0">
              <a:lnSpc>
                <a:spcPct val="90000"/>
              </a:lnSpc>
              <a:spcBef>
                <a:spcPts val="1650"/>
              </a:spcBef>
              <a:spcAft>
                <a:spcPct val="0"/>
              </a:spcAft>
              <a:buFont typeface="Arial" panose="020B0604020202020204" pitchFamily="34" charset="0"/>
              <a:buChar char="•"/>
              <a:defRPr sz="5900">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dirty="0">
                <a:latin typeface="Arial" panose="020B0604020202020204" pitchFamily="34" charset="0"/>
                <a:cs typeface="Arial" panose="020B0604020202020204" pitchFamily="34" charset="0"/>
              </a:rPr>
              <a:t>What did we collect?</a:t>
            </a:r>
          </a:p>
        </p:txBody>
      </p:sp>
      <p:sp>
        <p:nvSpPr>
          <p:cNvPr id="22" name="TextBox 21">
            <a:extLst/>
          </p:cNvPr>
          <p:cNvSpPr txBox="1"/>
          <p:nvPr/>
        </p:nvSpPr>
        <p:spPr>
          <a:xfrm>
            <a:off x="13517713" y="40615863"/>
            <a:ext cx="8877300" cy="148272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lgn="r" eaLnBrk="1" hangingPunct="1">
              <a:lnSpc>
                <a:spcPct val="107000"/>
              </a:lnSpc>
              <a:spcAft>
                <a:spcPts val="800"/>
              </a:spcAft>
              <a:defRPr/>
            </a:pPr>
            <a:r>
              <a:rPr lang="en-GB" altLang="en-US" sz="2400" b="1" dirty="0">
                <a:latin typeface="Arial" panose="020B0604020202020204" pitchFamily="34" charset="0"/>
                <a:cs typeface="Arial" panose="020B0604020202020204" pitchFamily="34" charset="0"/>
              </a:rPr>
              <a:t>Pooja Gupta</a:t>
            </a:r>
          </a:p>
          <a:p>
            <a:pPr algn="r" eaLnBrk="1" hangingPunct="1">
              <a:lnSpc>
                <a:spcPct val="107000"/>
              </a:lnSpc>
              <a:spcAft>
                <a:spcPts val="800"/>
              </a:spcAft>
              <a:defRPr/>
            </a:pPr>
            <a:r>
              <a:rPr lang="en-GB" altLang="en-US" sz="2400" dirty="0">
                <a:latin typeface="Arial" panose="020B0604020202020204" pitchFamily="34" charset="0"/>
                <a:cs typeface="Arial" panose="020B0604020202020204" pitchFamily="34" charset="0"/>
              </a:rPr>
              <a:t>AHP CAPA Lead, Care Home Collaborative, NHSGGC</a:t>
            </a:r>
          </a:p>
          <a:p>
            <a:pPr algn="r" eaLnBrk="1" hangingPunct="1">
              <a:lnSpc>
                <a:spcPct val="107000"/>
              </a:lnSpc>
              <a:spcAft>
                <a:spcPts val="800"/>
              </a:spcAft>
              <a:defRPr/>
            </a:pPr>
            <a:r>
              <a:rPr lang="en-GB" altLang="en-US" sz="2400" dirty="0">
                <a:latin typeface="Arial" panose="020B0604020202020204" pitchFamily="34" charset="0"/>
                <a:cs typeface="Arial" panose="020B0604020202020204" pitchFamily="34" charset="0"/>
              </a:rPr>
              <a:t>PhD Researcher, Strathclyde University</a:t>
            </a:r>
          </a:p>
        </p:txBody>
      </p:sp>
      <p:sp>
        <p:nvSpPr>
          <p:cNvPr id="2056" name="Text Box 42"/>
          <p:cNvSpPr txBox="1">
            <a:spLocks noChangeArrowheads="1"/>
          </p:cNvSpPr>
          <p:nvPr/>
        </p:nvSpPr>
        <p:spPr bwMode="auto">
          <a:xfrm>
            <a:off x="2062163" y="11830050"/>
            <a:ext cx="90392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defTabSz="2952750">
              <a:lnSpc>
                <a:spcPct val="90000"/>
              </a:lnSpc>
              <a:spcBef>
                <a:spcPts val="3313"/>
              </a:spcBef>
              <a:buFont typeface="Arial" panose="020B0604020202020204" pitchFamily="34" charset="0"/>
              <a:buChar char="•"/>
              <a:defRPr sz="9200">
                <a:solidFill>
                  <a:schemeClr val="tx1"/>
                </a:solidFill>
                <a:latin typeface="Calibri" panose="020F0502020204030204" pitchFamily="34" charset="0"/>
              </a:defRPr>
            </a:lvl1pPr>
            <a:lvl2pPr marL="306388" indent="-755650" defTabSz="2952750">
              <a:lnSpc>
                <a:spcPct val="90000"/>
              </a:lnSpc>
              <a:spcBef>
                <a:spcPts val="1650"/>
              </a:spcBef>
              <a:buFont typeface="Arial" panose="020B0604020202020204" pitchFamily="34" charset="0"/>
              <a:buChar char="•"/>
              <a:defRPr sz="7900">
                <a:solidFill>
                  <a:schemeClr val="tx1"/>
                </a:solidFill>
                <a:latin typeface="Calibri" panose="020F0502020204030204" pitchFamily="34" charset="0"/>
              </a:defRPr>
            </a:lvl2pPr>
            <a:lvl3pPr marL="614363" indent="-755650" defTabSz="2952750">
              <a:lnSpc>
                <a:spcPct val="90000"/>
              </a:lnSpc>
              <a:spcBef>
                <a:spcPts val="1650"/>
              </a:spcBef>
              <a:buFont typeface="Arial" panose="020B0604020202020204" pitchFamily="34" charset="0"/>
              <a:buChar char="•"/>
              <a:defRPr sz="6600">
                <a:solidFill>
                  <a:schemeClr val="tx1"/>
                </a:solidFill>
                <a:latin typeface="Calibri" panose="020F0502020204030204" pitchFamily="34" charset="0"/>
              </a:defRPr>
            </a:lvl3pPr>
            <a:lvl4pPr marL="922338" indent="-755650" defTabSz="2952750">
              <a:lnSpc>
                <a:spcPct val="90000"/>
              </a:lnSpc>
              <a:spcBef>
                <a:spcPts val="1650"/>
              </a:spcBef>
              <a:buFont typeface="Arial" panose="020B0604020202020204" pitchFamily="34" charset="0"/>
              <a:buChar char="•"/>
              <a:defRPr sz="5900">
                <a:solidFill>
                  <a:schemeClr val="tx1"/>
                </a:solidFill>
                <a:latin typeface="Calibri" panose="020F0502020204030204" pitchFamily="34" charset="0"/>
              </a:defRPr>
            </a:lvl4pPr>
            <a:lvl5pPr marL="1230313" indent="-755650" defTabSz="2952750">
              <a:lnSpc>
                <a:spcPct val="90000"/>
              </a:lnSpc>
              <a:spcBef>
                <a:spcPts val="1650"/>
              </a:spcBef>
              <a:buFont typeface="Arial" panose="020B0604020202020204" pitchFamily="34" charset="0"/>
              <a:buChar char="•"/>
              <a:defRPr sz="5900">
                <a:solidFill>
                  <a:schemeClr val="tx1"/>
                </a:solidFill>
                <a:latin typeface="Calibri" panose="020F0502020204030204" pitchFamily="34" charset="0"/>
              </a:defRPr>
            </a:lvl5pPr>
            <a:lvl6pPr marL="1687513" indent="-755650" defTabSz="2952750" eaLnBrk="0" fontAlgn="base" hangingPunct="0">
              <a:lnSpc>
                <a:spcPct val="90000"/>
              </a:lnSpc>
              <a:spcBef>
                <a:spcPts val="1650"/>
              </a:spcBef>
              <a:spcAft>
                <a:spcPct val="0"/>
              </a:spcAft>
              <a:buFont typeface="Arial" panose="020B0604020202020204" pitchFamily="34" charset="0"/>
              <a:buChar char="•"/>
              <a:defRPr sz="5900">
                <a:solidFill>
                  <a:schemeClr val="tx1"/>
                </a:solidFill>
                <a:latin typeface="Calibri" panose="020F0502020204030204" pitchFamily="34" charset="0"/>
              </a:defRPr>
            </a:lvl6pPr>
            <a:lvl7pPr marL="2144713" indent="-755650" defTabSz="2952750" eaLnBrk="0" fontAlgn="base" hangingPunct="0">
              <a:lnSpc>
                <a:spcPct val="90000"/>
              </a:lnSpc>
              <a:spcBef>
                <a:spcPts val="1650"/>
              </a:spcBef>
              <a:spcAft>
                <a:spcPct val="0"/>
              </a:spcAft>
              <a:buFont typeface="Arial" panose="020B0604020202020204" pitchFamily="34" charset="0"/>
              <a:buChar char="•"/>
              <a:defRPr sz="5900">
                <a:solidFill>
                  <a:schemeClr val="tx1"/>
                </a:solidFill>
                <a:latin typeface="Calibri" panose="020F0502020204030204" pitchFamily="34" charset="0"/>
              </a:defRPr>
            </a:lvl7pPr>
            <a:lvl8pPr marL="2601913" indent="-755650" defTabSz="2952750" eaLnBrk="0" fontAlgn="base" hangingPunct="0">
              <a:lnSpc>
                <a:spcPct val="90000"/>
              </a:lnSpc>
              <a:spcBef>
                <a:spcPts val="1650"/>
              </a:spcBef>
              <a:spcAft>
                <a:spcPct val="0"/>
              </a:spcAft>
              <a:buFont typeface="Arial" panose="020B0604020202020204" pitchFamily="34" charset="0"/>
              <a:buChar char="•"/>
              <a:defRPr sz="5900">
                <a:solidFill>
                  <a:schemeClr val="tx1"/>
                </a:solidFill>
                <a:latin typeface="Calibri" panose="020F0502020204030204" pitchFamily="34" charset="0"/>
              </a:defRPr>
            </a:lvl8pPr>
            <a:lvl9pPr marL="3059113" indent="-755650" defTabSz="2952750" eaLnBrk="0" fontAlgn="base" hangingPunct="0">
              <a:lnSpc>
                <a:spcPct val="90000"/>
              </a:lnSpc>
              <a:spcBef>
                <a:spcPts val="1650"/>
              </a:spcBef>
              <a:spcAft>
                <a:spcPct val="0"/>
              </a:spcAft>
              <a:buFont typeface="Arial" panose="020B0604020202020204" pitchFamily="34" charset="0"/>
              <a:buChar char="•"/>
              <a:defRPr sz="5900">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latin typeface="Arial" panose="020B0604020202020204" pitchFamily="34" charset="0"/>
                <a:cs typeface="Arial" panose="020B0604020202020204" pitchFamily="34" charset="0"/>
              </a:rPr>
              <a:t>Who are we working with? </a:t>
            </a:r>
          </a:p>
        </p:txBody>
      </p:sp>
      <p:sp>
        <p:nvSpPr>
          <p:cNvPr id="2057" name="TextBox 33"/>
          <p:cNvSpPr txBox="1">
            <a:spLocks noChangeArrowheads="1"/>
          </p:cNvSpPr>
          <p:nvPr/>
        </p:nvSpPr>
        <p:spPr bwMode="auto">
          <a:xfrm>
            <a:off x="13930247" y="26739158"/>
            <a:ext cx="2969418" cy="158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lgDashDot"/>
                <a:miter lim="800000"/>
                <a:headEnd/>
                <a:tailEnd/>
              </a14:hiddenLine>
            </a:ext>
          </a:extLst>
        </p:spPr>
        <p:txBody>
          <a:bodyPr wrap="square">
            <a:spAutoFit/>
          </a:bodyPr>
          <a:lstStyle/>
          <a:p>
            <a:pPr algn="just" eaLnBrk="1" hangingPunct="1">
              <a:lnSpc>
                <a:spcPct val="107000"/>
              </a:lnSpc>
              <a:spcAft>
                <a:spcPts val="800"/>
              </a:spcAft>
            </a:pPr>
            <a:r>
              <a:rPr lang="en-GB" altLang="en-US" sz="3600" b="1" dirty="0">
                <a:latin typeface="Arial" panose="020B0604020202020204" pitchFamily="34" charset="0"/>
                <a:ea typeface="Calibri" panose="020F0502020204030204" pitchFamily="34" charset="0"/>
                <a:cs typeface="Arial" panose="020B0604020202020204" pitchFamily="34" charset="0"/>
              </a:rPr>
              <a:t>Irene’s story</a:t>
            </a:r>
          </a:p>
          <a:p>
            <a:endParaRPr lang="en-GB" altLang="en-US" sz="3200" dirty="0">
              <a:latin typeface="Arial" panose="020B0604020202020204" pitchFamily="34" charset="0"/>
              <a:ea typeface="Calibri" panose="020F0502020204030204" pitchFamily="34" charset="0"/>
              <a:cs typeface="Arial" panose="020B0604020202020204" pitchFamily="34" charset="0"/>
            </a:endParaRPr>
          </a:p>
          <a:p>
            <a:endParaRPr lang="en-GB" alt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058" name="TextBox 41"/>
          <p:cNvSpPr txBox="1">
            <a:spLocks noChangeArrowheads="1"/>
          </p:cNvSpPr>
          <p:nvPr/>
        </p:nvSpPr>
        <p:spPr bwMode="auto">
          <a:xfrm>
            <a:off x="20691475" y="36728400"/>
            <a:ext cx="7940675" cy="584200"/>
          </a:xfrm>
          <a:prstGeom prst="rect">
            <a:avLst/>
          </a:prstGeom>
          <a:solidFill>
            <a:schemeClr val="bg1"/>
          </a:solidFill>
          <a:ln>
            <a:noFill/>
          </a:ln>
          <a:extLs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p>
            <a:r>
              <a:rPr lang="en-GB" altLang="en-US" sz="3200" dirty="0" smtClean="0">
                <a:latin typeface="Arial" panose="020B0604020202020204" pitchFamily="34" charset="0"/>
                <a:ea typeface="Calibri" panose="020F0502020204030204" pitchFamily="34" charset="0"/>
                <a:cs typeface="Arial" panose="020B0604020202020204" pitchFamily="34" charset="0"/>
              </a:rPr>
              <a:t> </a:t>
            </a:r>
            <a:endParaRPr lang="en-GB" alt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2059" name="TextBox 50"/>
          <p:cNvSpPr txBox="1">
            <a:spLocks noChangeArrowheads="1"/>
          </p:cNvSpPr>
          <p:nvPr/>
        </p:nvSpPr>
        <p:spPr bwMode="auto">
          <a:xfrm>
            <a:off x="2020888" y="17935575"/>
            <a:ext cx="91201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lgDashDot"/>
                <a:miter lim="800000"/>
                <a:headEnd/>
                <a:tailEnd/>
              </a14:hiddenLine>
            </a:ext>
          </a:extLst>
        </p:spPr>
        <p:txBody>
          <a:bodyPr>
            <a:spAutoFit/>
          </a:bodyPr>
          <a:lstStyle/>
          <a:p>
            <a:pPr algn="ctr" eaLnBrk="1" hangingPunct="1">
              <a:lnSpc>
                <a:spcPct val="107000"/>
              </a:lnSpc>
              <a:spcAft>
                <a:spcPts val="800"/>
              </a:spcAft>
            </a:pPr>
            <a:r>
              <a:rPr lang="en-GB" altLang="en-US" sz="4400" b="1">
                <a:latin typeface="Arial" panose="020B0604020202020204" pitchFamily="34" charset="0"/>
                <a:cs typeface="Arial" panose="020B0604020202020204" pitchFamily="34" charset="0"/>
              </a:rPr>
              <a:t>Aim</a:t>
            </a:r>
          </a:p>
        </p:txBody>
      </p:sp>
      <p:sp>
        <p:nvSpPr>
          <p:cNvPr id="2060" name="TextBox 26"/>
          <p:cNvSpPr txBox="1">
            <a:spLocks noChangeArrowheads="1"/>
          </p:cNvSpPr>
          <p:nvPr/>
        </p:nvSpPr>
        <p:spPr bwMode="auto">
          <a:xfrm>
            <a:off x="1247775" y="15335250"/>
            <a:ext cx="11222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200" dirty="0">
                <a:latin typeface="Arial" panose="020B0604020202020204" pitchFamily="34" charset="0"/>
                <a:cs typeface="Arial" panose="020B0604020202020204" pitchFamily="34" charset="0"/>
              </a:rPr>
              <a:t>The</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smtClean="0">
                <a:latin typeface="Arial" panose="020B0604020202020204" pitchFamily="34" charset="0"/>
                <a:cs typeface="Arial" panose="020B0604020202020204" pitchFamily="34" charset="0"/>
              </a:rPr>
              <a:t>NHSGGC </a:t>
            </a:r>
            <a:r>
              <a:rPr lang="en-GB" altLang="en-US" sz="3200" b="1" dirty="0" smtClean="0">
                <a:latin typeface="Arial" panose="020B0604020202020204" pitchFamily="34" charset="0"/>
                <a:cs typeface="Arial" panose="020B0604020202020204" pitchFamily="34" charset="0"/>
              </a:rPr>
              <a:t>Care </a:t>
            </a:r>
            <a:r>
              <a:rPr lang="en-GB" altLang="en-US" sz="3200" b="1" dirty="0">
                <a:latin typeface="Arial" panose="020B0604020202020204" pitchFamily="34" charset="0"/>
                <a:cs typeface="Arial" panose="020B0604020202020204" pitchFamily="34" charset="0"/>
              </a:rPr>
              <a:t>Home Collaborative </a:t>
            </a:r>
            <a:r>
              <a:rPr lang="en-GB" altLang="en-US" sz="3200" dirty="0">
                <a:latin typeface="Arial" panose="020B0604020202020204" pitchFamily="34" charset="0"/>
                <a:cs typeface="Arial" panose="020B0604020202020204" pitchFamily="34" charset="0"/>
              </a:rPr>
              <a:t>has been working with Paths for All since Feb 2023 to develop </a:t>
            </a:r>
            <a:r>
              <a:rPr lang="en-GB" altLang="en-US" sz="3200" dirty="0" smtClean="0">
                <a:latin typeface="Arial" panose="020B0604020202020204" pitchFamily="34" charset="0"/>
                <a:cs typeface="Arial" panose="020B0604020202020204" pitchFamily="34" charset="0"/>
              </a:rPr>
              <a:t>a </a:t>
            </a:r>
            <a:r>
              <a:rPr lang="en-GB" altLang="en-US" sz="3200" dirty="0">
                <a:latin typeface="Arial" panose="020B0604020202020204" pitchFamily="34" charset="0"/>
                <a:cs typeface="Arial" panose="020B0604020202020204" pitchFamily="34" charset="0"/>
              </a:rPr>
              <a:t>strength and balance </a:t>
            </a:r>
            <a:r>
              <a:rPr lang="en-GB" altLang="en-US" sz="3200" dirty="0" smtClean="0">
                <a:latin typeface="Arial" panose="020B0604020202020204" pitchFamily="34" charset="0"/>
                <a:cs typeface="Arial" panose="020B0604020202020204" pitchFamily="34" charset="0"/>
              </a:rPr>
              <a:t>programme within </a:t>
            </a:r>
            <a:r>
              <a:rPr lang="en-GB" altLang="en-US" sz="3200" dirty="0">
                <a:latin typeface="Arial" panose="020B0604020202020204" pitchFamily="34" charset="0"/>
                <a:cs typeface="Arial" panose="020B0604020202020204" pitchFamily="34" charset="0"/>
              </a:rPr>
              <a:t>care homes. </a:t>
            </a:r>
            <a:endParaRPr lang="en-GB" alt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674688" y="28575"/>
            <a:ext cx="29297312" cy="426878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sz="4800" b="1" dirty="0">
              <a:solidFill>
                <a:schemeClr val="bg1"/>
              </a:solidFill>
              <a:latin typeface="Arial" panose="020B0604020202020204" pitchFamily="34" charset="0"/>
            </a:endParaRPr>
          </a:p>
          <a:p>
            <a:pPr eaLnBrk="1" hangingPunct="1">
              <a:defRPr/>
            </a:pPr>
            <a:r>
              <a:rPr lang="en-GB" sz="4800" b="1" dirty="0">
                <a:solidFill>
                  <a:schemeClr val="bg1"/>
                </a:solidFill>
                <a:latin typeface="Arial" panose="020B0604020202020204" pitchFamily="34" charset="0"/>
              </a:rPr>
              <a:t>Improving physical activity levels and reducing falls using Strength and Balance </a:t>
            </a:r>
            <a:endParaRPr lang="en-GB" sz="4800" b="1" dirty="0" smtClean="0">
              <a:solidFill>
                <a:schemeClr val="bg1"/>
              </a:solidFill>
              <a:latin typeface="Arial" panose="020B0604020202020204" pitchFamily="34" charset="0"/>
            </a:endParaRPr>
          </a:p>
          <a:p>
            <a:pPr eaLnBrk="1" hangingPunct="1">
              <a:defRPr/>
            </a:pPr>
            <a:r>
              <a:rPr lang="en-GB" sz="4800" b="1" dirty="0" smtClean="0">
                <a:solidFill>
                  <a:schemeClr val="bg1"/>
                </a:solidFill>
                <a:latin typeface="Arial" panose="020B0604020202020204" pitchFamily="34" charset="0"/>
              </a:rPr>
              <a:t>Programme in </a:t>
            </a:r>
            <a:r>
              <a:rPr lang="en-GB" sz="4800" b="1" dirty="0">
                <a:solidFill>
                  <a:schemeClr val="bg1"/>
                </a:solidFill>
                <a:latin typeface="Arial" panose="020B0604020202020204" pitchFamily="34" charset="0"/>
              </a:rPr>
              <a:t>a care home setting</a:t>
            </a:r>
          </a:p>
          <a:p>
            <a:pPr eaLnBrk="1" hangingPunct="1">
              <a:defRPr/>
            </a:pPr>
            <a:endParaRPr lang="en-US" alt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eaLnBrk="1" hangingPunct="1">
              <a:defRPr/>
            </a:pPr>
            <a:r>
              <a:rPr lang="en-US" altLang="en-US" sz="4400" b="1" dirty="0">
                <a:solidFill>
                  <a:schemeClr val="bg1"/>
                </a:solidFill>
                <a:latin typeface="Arial" panose="020B0604020202020204" pitchFamily="34" charset="0"/>
                <a:ea typeface="Calibri" panose="020F0502020204030204" pitchFamily="34" charset="0"/>
                <a:cs typeface="Arial" panose="020B0604020202020204" pitchFamily="34" charset="0"/>
              </a:rPr>
              <a:t>Pooja Gupta</a:t>
            </a:r>
            <a:endParaRPr lang="en-US" altLang="en-US" sz="4400" b="1" baseline="30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eaLnBrk="1" hangingPunct="1">
              <a:defRPr/>
            </a:pPr>
            <a:r>
              <a:rPr lang="en-US" altLang="en-US" sz="4400" b="1" dirty="0">
                <a:solidFill>
                  <a:schemeClr val="bg1"/>
                </a:solidFill>
                <a:latin typeface="Arial" panose="020B0604020202020204" pitchFamily="34" charset="0"/>
                <a:ea typeface="Calibri" panose="020F0502020204030204" pitchFamily="34" charset="0"/>
                <a:cs typeface="Arial" panose="020B0604020202020204" pitchFamily="34" charset="0"/>
              </a:rPr>
              <a:t>Care Home Collaborative, NHS Greater Glasgow and </a:t>
            </a:r>
            <a:r>
              <a:rPr lang="en-US" altLang="en-US" sz="4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Clyde (NHSGGC)</a:t>
            </a:r>
            <a:endParaRPr lang="en-US" altLang="en-US" sz="44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eaLnBrk="1" hangingPunct="1">
              <a:defRPr/>
            </a:pPr>
            <a:r>
              <a:rPr lang="en-US" altLang="en-US" sz="4400" b="1" dirty="0">
                <a:solidFill>
                  <a:schemeClr val="bg1"/>
                </a:solidFill>
                <a:latin typeface="Arial" panose="020B0604020202020204" pitchFamily="34" charset="0"/>
                <a:ea typeface="Calibri" panose="020F0502020204030204" pitchFamily="34" charset="0"/>
                <a:cs typeface="Arial" panose="020B0604020202020204" pitchFamily="34" charset="0"/>
              </a:rPr>
              <a:t>	</a:t>
            </a:r>
          </a:p>
        </p:txBody>
      </p:sp>
      <p:sp>
        <p:nvSpPr>
          <p:cNvPr id="35" name="Rounded Rectangle 34"/>
          <p:cNvSpPr/>
          <p:nvPr/>
        </p:nvSpPr>
        <p:spPr>
          <a:xfrm>
            <a:off x="484469" y="35037712"/>
            <a:ext cx="12585419" cy="527044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sz="4400" b="1" dirty="0">
              <a:solidFill>
                <a:schemeClr val="bg1"/>
              </a:solidFill>
              <a:ea typeface="Calibri" panose="020F0502020204030204" pitchFamily="34" charset="0"/>
              <a:cs typeface="Arial" panose="020B0604020202020204" pitchFamily="34" charset="0"/>
            </a:endParaRPr>
          </a:p>
        </p:txBody>
      </p:sp>
      <p:sp>
        <p:nvSpPr>
          <p:cNvPr id="37" name="Rounded Rectangle 36"/>
          <p:cNvSpPr/>
          <p:nvPr/>
        </p:nvSpPr>
        <p:spPr>
          <a:xfrm>
            <a:off x="674688" y="4946650"/>
            <a:ext cx="12474575" cy="1246663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sz="4400" b="1" dirty="0">
              <a:solidFill>
                <a:schemeClr val="bg1"/>
              </a:solidFill>
              <a:ea typeface="Calibri" panose="020F0502020204030204" pitchFamily="34" charset="0"/>
              <a:cs typeface="Arial" panose="020B0604020202020204" pitchFamily="34" charset="0"/>
            </a:endParaRPr>
          </a:p>
        </p:txBody>
      </p:sp>
      <p:sp>
        <p:nvSpPr>
          <p:cNvPr id="40" name="Rounded Rectangle 39"/>
          <p:cNvSpPr/>
          <p:nvPr/>
        </p:nvSpPr>
        <p:spPr>
          <a:xfrm>
            <a:off x="825500" y="17716500"/>
            <a:ext cx="12214225" cy="302895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sz="4400" b="1" dirty="0">
              <a:solidFill>
                <a:schemeClr val="bg1"/>
              </a:solidFill>
              <a:ea typeface="Calibri" panose="020F0502020204030204" pitchFamily="34" charset="0"/>
              <a:cs typeface="Arial" panose="020B0604020202020204" pitchFamily="34" charset="0"/>
            </a:endParaRPr>
          </a:p>
        </p:txBody>
      </p:sp>
      <p:sp>
        <p:nvSpPr>
          <p:cNvPr id="41" name="Rounded Rectangle 40"/>
          <p:cNvSpPr/>
          <p:nvPr/>
        </p:nvSpPr>
        <p:spPr>
          <a:xfrm>
            <a:off x="13496925" y="21766213"/>
            <a:ext cx="15955963" cy="1389062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sz="4400" b="1" dirty="0">
              <a:solidFill>
                <a:schemeClr val="bg1"/>
              </a:solidFill>
              <a:ea typeface="Calibri" panose="020F0502020204030204" pitchFamily="34" charset="0"/>
              <a:cs typeface="Arial" panose="020B0604020202020204" pitchFamily="34" charset="0"/>
            </a:endParaRPr>
          </a:p>
        </p:txBody>
      </p:sp>
      <p:sp>
        <p:nvSpPr>
          <p:cNvPr id="43" name="Rounded Rectangle 42"/>
          <p:cNvSpPr/>
          <p:nvPr/>
        </p:nvSpPr>
        <p:spPr>
          <a:xfrm>
            <a:off x="13839825" y="36055300"/>
            <a:ext cx="15295412" cy="401222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sz="4400" b="1" dirty="0">
              <a:solidFill>
                <a:schemeClr val="bg1"/>
              </a:solidFill>
              <a:ea typeface="Calibri" panose="020F0502020204030204" pitchFamily="34" charset="0"/>
              <a:cs typeface="Arial" panose="020B0604020202020204" pitchFamily="34" charset="0"/>
            </a:endParaRPr>
          </a:p>
        </p:txBody>
      </p:sp>
      <p:sp>
        <p:nvSpPr>
          <p:cNvPr id="2067" name="TextBox 26"/>
          <p:cNvSpPr txBox="1">
            <a:spLocks noChangeArrowheads="1"/>
          </p:cNvSpPr>
          <p:nvPr/>
        </p:nvSpPr>
        <p:spPr bwMode="auto">
          <a:xfrm>
            <a:off x="13741710" y="6319570"/>
            <a:ext cx="15357475" cy="1505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GB" altLang="en-US" sz="3200" dirty="0" smtClean="0">
                <a:latin typeface="Arial" panose="020B0604020202020204" pitchFamily="34" charset="0"/>
                <a:cs typeface="Arial" panose="020B0604020202020204" pitchFamily="34" charset="0"/>
              </a:rPr>
              <a:t>Chart </a:t>
            </a:r>
            <a:r>
              <a:rPr lang="en-GB" altLang="en-US" sz="3200" dirty="0">
                <a:latin typeface="Arial" panose="020B0604020202020204" pitchFamily="34" charset="0"/>
                <a:cs typeface="Arial" panose="020B0604020202020204" pitchFamily="34" charset="0"/>
              </a:rPr>
              <a:t>1 highlights </a:t>
            </a:r>
            <a:r>
              <a:rPr lang="en-GB" altLang="en-US" sz="3200" dirty="0" smtClean="0">
                <a:latin typeface="Arial" panose="020B0604020202020204" pitchFamily="34" charset="0"/>
                <a:cs typeface="Arial" panose="020B0604020202020204" pitchFamily="34" charset="0"/>
              </a:rPr>
              <a:t>an </a:t>
            </a:r>
            <a:r>
              <a:rPr lang="en-GB" altLang="en-US" sz="3200" dirty="0">
                <a:latin typeface="Arial" panose="020B0604020202020204" pitchFamily="34" charset="0"/>
                <a:cs typeface="Arial" panose="020B0604020202020204" pitchFamily="34" charset="0"/>
              </a:rPr>
              <a:t>improvement in a resident’s </a:t>
            </a:r>
            <a:r>
              <a:rPr lang="en-GB" altLang="en-US" sz="3200" dirty="0" smtClean="0">
                <a:latin typeface="Arial" panose="020B0604020202020204" pitchFamily="34" charset="0"/>
                <a:cs typeface="Arial" panose="020B0604020202020204" pitchFamily="34" charset="0"/>
              </a:rPr>
              <a:t>Berg score which was sustained  </a:t>
            </a:r>
            <a:r>
              <a:rPr lang="en-GB" altLang="en-US" sz="3200" dirty="0">
                <a:latin typeface="Arial" panose="020B0604020202020204" pitchFamily="34" charset="0"/>
                <a:cs typeface="Arial" panose="020B0604020202020204" pitchFamily="34" charset="0"/>
              </a:rPr>
              <a:t>between weeks 15 – </a:t>
            </a:r>
            <a:r>
              <a:rPr lang="en-GB" altLang="en-US" sz="3200" dirty="0" smtClean="0">
                <a:latin typeface="Arial" panose="020B0604020202020204" pitchFamily="34" charset="0"/>
                <a:cs typeface="Arial" panose="020B0604020202020204" pitchFamily="34" charset="0"/>
              </a:rPr>
              <a:t>20. </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Chart 2 demonstrates that over a 20 week period, the number of sit - to - stands completed by one resident in 30 seconds increased from 0 – 5. There is a positive change from weeks 16 – 20, showing an improvement </a:t>
            </a:r>
            <a:r>
              <a:rPr lang="en-GB" altLang="en-US" sz="3200" dirty="0" smtClean="0">
                <a:latin typeface="Arial" panose="020B0604020202020204" pitchFamily="34" charset="0"/>
                <a:cs typeface="Arial" panose="020B0604020202020204" pitchFamily="34" charset="0"/>
              </a:rPr>
              <a:t>in </a:t>
            </a:r>
            <a:r>
              <a:rPr lang="en-GB" altLang="en-US" sz="3200" dirty="0">
                <a:latin typeface="Arial" panose="020B0604020202020204" pitchFamily="34" charset="0"/>
                <a:cs typeface="Arial" panose="020B0604020202020204" pitchFamily="34" charset="0"/>
              </a:rPr>
              <a:t>the resident’s </a:t>
            </a:r>
            <a:r>
              <a:rPr lang="en-GB" altLang="en-US" sz="3200" dirty="0" smtClean="0">
                <a:latin typeface="Arial" panose="020B0604020202020204" pitchFamily="34" charset="0"/>
                <a:cs typeface="Arial" panose="020B0604020202020204" pitchFamily="34" charset="0"/>
              </a:rPr>
              <a:t>functional ability.</a:t>
            </a: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600" b="1" dirty="0" smtClean="0">
              <a:latin typeface="Arial" panose="020B0604020202020204" pitchFamily="34" charset="0"/>
              <a:cs typeface="Arial" panose="020B0604020202020204" pitchFamily="34" charset="0"/>
            </a:endParaRPr>
          </a:p>
          <a:p>
            <a:pPr eaLnBrk="1" hangingPunct="1"/>
            <a:endParaRPr lang="en-GB" altLang="en-US" sz="3600" b="1" dirty="0">
              <a:latin typeface="Arial" panose="020B0604020202020204" pitchFamily="34" charset="0"/>
              <a:cs typeface="Arial" panose="020B0604020202020204" pitchFamily="34" charset="0"/>
            </a:endParaRPr>
          </a:p>
          <a:p>
            <a:pPr eaLnBrk="1" hangingPunct="1"/>
            <a:r>
              <a:rPr lang="en-GB" altLang="en-US" sz="3600" b="1" dirty="0" smtClean="0">
                <a:latin typeface="Arial" panose="020B0604020202020204" pitchFamily="34" charset="0"/>
                <a:cs typeface="Arial" panose="020B0604020202020204" pitchFamily="34" charset="0"/>
              </a:rPr>
              <a:t>Falls</a:t>
            </a:r>
            <a:endParaRPr lang="en-GB" altLang="en-US" sz="36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Chart 3 highlights that prior to starting </a:t>
            </a:r>
            <a:r>
              <a:rPr lang="en-GB" altLang="en-US" sz="3200" dirty="0" smtClean="0">
                <a:latin typeface="Arial" panose="020B0604020202020204" pitchFamily="34" charset="0"/>
                <a:cs typeface="Arial" panose="020B0604020202020204" pitchFamily="34" charset="0"/>
              </a:rPr>
              <a:t>the </a:t>
            </a:r>
            <a:endParaRPr lang="en-GB" altLang="en-US" sz="3200" dirty="0">
              <a:latin typeface="Arial" panose="020B0604020202020204" pitchFamily="34" charset="0"/>
              <a:cs typeface="Arial" panose="020B0604020202020204" pitchFamily="34" charset="0"/>
            </a:endParaRPr>
          </a:p>
          <a:p>
            <a:pPr eaLnBrk="1" hangingPunct="1"/>
            <a:r>
              <a:rPr lang="en-GB" altLang="en-US" sz="3200" dirty="0">
                <a:latin typeface="Arial" panose="020B0604020202020204" pitchFamily="34" charset="0"/>
                <a:cs typeface="Arial" panose="020B0604020202020204" pitchFamily="34" charset="0"/>
              </a:rPr>
              <a:t>project there were </a:t>
            </a:r>
            <a:r>
              <a:rPr lang="en-GB" altLang="en-US" sz="3200" dirty="0" smtClean="0">
                <a:latin typeface="Arial" panose="020B0604020202020204" pitchFamily="34" charset="0"/>
                <a:cs typeface="Arial" panose="020B0604020202020204" pitchFamily="34" charset="0"/>
              </a:rPr>
              <a:t>22 </a:t>
            </a:r>
            <a:r>
              <a:rPr lang="en-GB" altLang="en-US" sz="3200" dirty="0">
                <a:latin typeface="Arial" panose="020B0604020202020204" pitchFamily="34" charset="0"/>
                <a:cs typeface="Arial" panose="020B0604020202020204" pitchFamily="34" charset="0"/>
              </a:rPr>
              <a:t>falls recorded for the </a:t>
            </a:r>
          </a:p>
          <a:p>
            <a:pPr eaLnBrk="1" hangingPunct="1"/>
            <a:r>
              <a:rPr lang="en-GB" altLang="en-US" sz="3200" dirty="0">
                <a:latin typeface="Arial" panose="020B0604020202020204" pitchFamily="34" charset="0"/>
                <a:cs typeface="Arial" panose="020B0604020202020204" pitchFamily="34" charset="0"/>
              </a:rPr>
              <a:t>participating residents over a </a:t>
            </a:r>
            <a:r>
              <a:rPr lang="en-GB" altLang="en-US" sz="3200" dirty="0" smtClean="0">
                <a:latin typeface="Arial" panose="020B0604020202020204" pitchFamily="34" charset="0"/>
                <a:cs typeface="Arial" panose="020B0604020202020204" pitchFamily="34" charset="0"/>
              </a:rPr>
              <a:t>4 </a:t>
            </a:r>
            <a:r>
              <a:rPr lang="en-GB" altLang="en-US" sz="3200" dirty="0">
                <a:latin typeface="Arial" panose="020B0604020202020204" pitchFamily="34" charset="0"/>
                <a:cs typeface="Arial" panose="020B0604020202020204" pitchFamily="34" charset="0"/>
              </a:rPr>
              <a:t>month period. </a:t>
            </a:r>
            <a:endParaRPr lang="en-GB" altLang="en-US" sz="3200" dirty="0" smtClean="0">
              <a:latin typeface="Arial" panose="020B0604020202020204" pitchFamily="34" charset="0"/>
              <a:cs typeface="Arial" panose="020B0604020202020204" pitchFamily="34" charset="0"/>
            </a:endParaRPr>
          </a:p>
          <a:p>
            <a:pPr eaLnBrk="1" hangingPunct="1"/>
            <a:r>
              <a:rPr lang="en-GB" altLang="en-US" sz="3200" dirty="0" smtClean="0">
                <a:latin typeface="Arial" panose="020B0604020202020204" pitchFamily="34" charset="0"/>
                <a:cs typeface="Arial" panose="020B0604020202020204" pitchFamily="34" charset="0"/>
              </a:rPr>
              <a:t>In </a:t>
            </a:r>
            <a:r>
              <a:rPr lang="en-GB" altLang="en-US" sz="3200" dirty="0">
                <a:latin typeface="Arial" panose="020B0604020202020204" pitchFamily="34" charset="0"/>
                <a:cs typeface="Arial" panose="020B0604020202020204" pitchFamily="34" charset="0"/>
              </a:rPr>
              <a:t>the 4 </a:t>
            </a:r>
            <a:r>
              <a:rPr lang="en-GB" altLang="en-US" sz="3200" dirty="0" smtClean="0">
                <a:latin typeface="Arial" panose="020B0604020202020204" pitchFamily="34" charset="0"/>
                <a:cs typeface="Arial" panose="020B0604020202020204" pitchFamily="34" charset="0"/>
              </a:rPr>
              <a:t>months </a:t>
            </a:r>
            <a:r>
              <a:rPr lang="en-GB" altLang="en-US" sz="3200" dirty="0">
                <a:latin typeface="Arial" panose="020B0604020202020204" pitchFamily="34" charset="0"/>
                <a:cs typeface="Arial" panose="020B0604020202020204" pitchFamily="34" charset="0"/>
              </a:rPr>
              <a:t>s</a:t>
            </a:r>
            <a:r>
              <a:rPr lang="en-GB" altLang="en-US" sz="3200" dirty="0" smtClean="0">
                <a:latin typeface="Arial" panose="020B0604020202020204" pitchFamily="34" charset="0"/>
                <a:cs typeface="Arial" panose="020B0604020202020204" pitchFamily="34" charset="0"/>
              </a:rPr>
              <a:t>ince </a:t>
            </a:r>
            <a:r>
              <a:rPr lang="en-GB" altLang="en-US" sz="3200" dirty="0">
                <a:latin typeface="Arial" panose="020B0604020202020204" pitchFamily="34" charset="0"/>
                <a:cs typeface="Arial" panose="020B0604020202020204" pitchFamily="34" charset="0"/>
              </a:rPr>
              <a:t>the </a:t>
            </a:r>
            <a:r>
              <a:rPr lang="en-GB" altLang="en-US" sz="3200" dirty="0" smtClean="0">
                <a:latin typeface="Arial" panose="020B0604020202020204" pitchFamily="34" charset="0"/>
                <a:cs typeface="Arial" panose="020B0604020202020204" pitchFamily="34" charset="0"/>
              </a:rPr>
              <a:t>project commenced </a:t>
            </a:r>
          </a:p>
          <a:p>
            <a:pPr eaLnBrk="1" hangingPunct="1"/>
            <a:r>
              <a:rPr lang="en-GB" altLang="en-US" sz="3200" dirty="0" smtClean="0">
                <a:latin typeface="Arial" panose="020B0604020202020204" pitchFamily="34" charset="0"/>
                <a:cs typeface="Arial" panose="020B0604020202020204" pitchFamily="34" charset="0"/>
              </a:rPr>
              <a:t>this has reduced </a:t>
            </a:r>
            <a:r>
              <a:rPr lang="en-GB" altLang="en-US" sz="3200" dirty="0">
                <a:latin typeface="Arial" panose="020B0604020202020204" pitchFamily="34" charset="0"/>
                <a:cs typeface="Arial" panose="020B0604020202020204" pitchFamily="34" charset="0"/>
              </a:rPr>
              <a:t>to 10.</a:t>
            </a:r>
          </a:p>
          <a:p>
            <a:pPr eaLnBrk="1" hangingPunct="1"/>
            <a:endParaRPr lang="en-GB" altLang="en-US" sz="3200" dirty="0">
              <a:solidFill>
                <a:srgbClr val="FF0000"/>
              </a:solidFill>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p:txBody>
      </p:sp>
      <p:grpSp>
        <p:nvGrpSpPr>
          <p:cNvPr id="2068" name="Group 4"/>
          <p:cNvGrpSpPr>
            <a:grpSpLocks/>
          </p:cNvGrpSpPr>
          <p:nvPr/>
        </p:nvGrpSpPr>
        <p:grpSpPr bwMode="auto">
          <a:xfrm>
            <a:off x="744538" y="21047075"/>
            <a:ext cx="12274550" cy="13823950"/>
            <a:chOff x="935038" y="25677854"/>
            <a:chExt cx="12115800" cy="1811296"/>
          </a:xfrm>
        </p:grpSpPr>
        <p:sp>
          <p:nvSpPr>
            <p:cNvPr id="2116" name="Rectangle 2"/>
            <p:cNvSpPr>
              <a:spLocks noChangeArrowheads="1"/>
            </p:cNvSpPr>
            <p:nvPr/>
          </p:nvSpPr>
          <p:spPr bwMode="auto">
            <a:xfrm>
              <a:off x="4783447" y="25693983"/>
              <a:ext cx="8070755" cy="7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4400" b="1">
                  <a:latin typeface="Arial" panose="020B0604020202020204" pitchFamily="34" charset="0"/>
                  <a:cs typeface="Arial" panose="020B0604020202020204" pitchFamily="34" charset="0"/>
                </a:rPr>
                <a:t>What did we do?</a:t>
              </a:r>
            </a:p>
          </p:txBody>
        </p:sp>
        <p:sp>
          <p:nvSpPr>
            <p:cNvPr id="49" name="Rounded Rectangle 48"/>
            <p:cNvSpPr/>
            <p:nvPr/>
          </p:nvSpPr>
          <p:spPr>
            <a:xfrm>
              <a:off x="935038" y="25677854"/>
              <a:ext cx="12115800" cy="181129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sz="4400" b="1" dirty="0">
                <a:solidFill>
                  <a:schemeClr val="bg1"/>
                </a:solidFill>
                <a:ea typeface="Calibri" panose="020F0502020204030204" pitchFamily="34" charset="0"/>
                <a:cs typeface="Arial" panose="020B0604020202020204" pitchFamily="34" charset="0"/>
              </a:endParaRPr>
            </a:p>
          </p:txBody>
        </p:sp>
      </p:grpSp>
      <p:grpSp>
        <p:nvGrpSpPr>
          <p:cNvPr id="2069" name="Group 3"/>
          <p:cNvGrpSpPr>
            <a:grpSpLocks/>
          </p:cNvGrpSpPr>
          <p:nvPr/>
        </p:nvGrpSpPr>
        <p:grpSpPr bwMode="auto">
          <a:xfrm>
            <a:off x="1239838" y="6249988"/>
            <a:ext cx="11264900" cy="5326062"/>
            <a:chOff x="1962150" y="9753600"/>
            <a:chExt cx="10187056" cy="5325333"/>
          </a:xfrm>
        </p:grpSpPr>
        <p:sp>
          <p:nvSpPr>
            <p:cNvPr id="50" name="Rounded Rectangle 49"/>
            <p:cNvSpPr/>
            <p:nvPr/>
          </p:nvSpPr>
          <p:spPr>
            <a:xfrm>
              <a:off x="7292552" y="9755187"/>
              <a:ext cx="4856654" cy="276028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51" name="Rounded Rectangle 50"/>
            <p:cNvSpPr/>
            <p:nvPr/>
          </p:nvSpPr>
          <p:spPr>
            <a:xfrm>
              <a:off x="7357155" y="12748802"/>
              <a:ext cx="4792051" cy="232854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GB" dirty="0"/>
            </a:p>
          </p:txBody>
        </p:sp>
        <p:sp>
          <p:nvSpPr>
            <p:cNvPr id="52" name="Rounded Rectangle 51"/>
            <p:cNvSpPr/>
            <p:nvPr/>
          </p:nvSpPr>
          <p:spPr>
            <a:xfrm>
              <a:off x="1962150" y="12751977"/>
              <a:ext cx="4955710" cy="232695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53" name="Rounded Rectangle 52"/>
            <p:cNvSpPr/>
            <p:nvPr/>
          </p:nvSpPr>
          <p:spPr>
            <a:xfrm>
              <a:off x="1962150" y="9753600"/>
              <a:ext cx="4955710" cy="279044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GB"/>
            </a:p>
          </p:txBody>
        </p:sp>
        <p:sp>
          <p:nvSpPr>
            <p:cNvPr id="2113" name="TextBox 6"/>
            <p:cNvSpPr txBox="1">
              <a:spLocks noChangeArrowheads="1"/>
            </p:cNvSpPr>
            <p:nvPr/>
          </p:nvSpPr>
          <p:spPr bwMode="auto">
            <a:xfrm>
              <a:off x="7595495" y="9871351"/>
              <a:ext cx="4413278" cy="25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200">
                  <a:latin typeface="Arial" panose="020B0604020202020204" pitchFamily="34" charset="0"/>
                  <a:cs typeface="Arial" panose="020B0604020202020204" pitchFamily="34" charset="0"/>
                </a:rPr>
                <a:t>Physical inactivity is associated with higher frailty and is a well-known health risk among care home residents. </a:t>
              </a:r>
            </a:p>
          </p:txBody>
        </p:sp>
        <p:sp>
          <p:nvSpPr>
            <p:cNvPr id="2114" name="TextBox 7"/>
            <p:cNvSpPr txBox="1">
              <a:spLocks noChangeArrowheads="1"/>
            </p:cNvSpPr>
            <p:nvPr/>
          </p:nvSpPr>
          <p:spPr bwMode="auto">
            <a:xfrm>
              <a:off x="7913688" y="10556875"/>
              <a:ext cx="3651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GB" altLang="en-US" sz="3200">
                <a:latin typeface="Arial" panose="020B0604020202020204" pitchFamily="34" charset="0"/>
                <a:cs typeface="Arial" panose="020B0604020202020204" pitchFamily="34" charset="0"/>
              </a:endParaRPr>
            </a:p>
          </p:txBody>
        </p:sp>
        <p:sp>
          <p:nvSpPr>
            <p:cNvPr id="2115" name="TextBox 8"/>
            <p:cNvSpPr txBox="1">
              <a:spLocks noChangeArrowheads="1"/>
            </p:cNvSpPr>
            <p:nvPr/>
          </p:nvSpPr>
          <p:spPr bwMode="auto">
            <a:xfrm>
              <a:off x="2201937" y="12876702"/>
              <a:ext cx="4045873" cy="20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200">
                  <a:latin typeface="Arial" panose="020B0604020202020204" pitchFamily="34" charset="0"/>
                  <a:cs typeface="Arial" panose="020B0604020202020204" pitchFamily="34" charset="0"/>
                </a:rPr>
                <a:t>Care home residents (on average) spend 90% of their time sedentary.</a:t>
              </a:r>
            </a:p>
          </p:txBody>
        </p:sp>
      </p:grpSp>
      <p:sp>
        <p:nvSpPr>
          <p:cNvPr id="2070" name="TextBox 4"/>
          <p:cNvSpPr txBox="1">
            <a:spLocks noChangeArrowheads="1"/>
          </p:cNvSpPr>
          <p:nvPr/>
        </p:nvSpPr>
        <p:spPr bwMode="auto">
          <a:xfrm>
            <a:off x="23377035" y="41169246"/>
            <a:ext cx="4746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400" dirty="0">
                <a:latin typeface="Arial" panose="020B0604020202020204" pitchFamily="34" charset="0"/>
                <a:cs typeface="Arial" panose="020B0604020202020204" pitchFamily="34" charset="0"/>
              </a:rPr>
              <a:t>X/Twitter:  @</a:t>
            </a:r>
            <a:r>
              <a:rPr lang="en-GB" altLang="en-US" sz="2400" dirty="0" err="1">
                <a:latin typeface="Arial" panose="020B0604020202020204" pitchFamily="34" charset="0"/>
                <a:cs typeface="Arial" panose="020B0604020202020204" pitchFamily="34" charset="0"/>
              </a:rPr>
              <a:t>nhsggcchc</a:t>
            </a:r>
            <a:endParaRPr lang="en-GB" altLang="en-US" sz="2400" dirty="0">
              <a:latin typeface="Arial" panose="020B0604020202020204" pitchFamily="34" charset="0"/>
              <a:cs typeface="Arial" panose="020B0604020202020204" pitchFamily="34" charset="0"/>
            </a:endParaRPr>
          </a:p>
        </p:txBody>
      </p:sp>
      <p:sp>
        <p:nvSpPr>
          <p:cNvPr id="2071" name="TextBox 55"/>
          <p:cNvSpPr txBox="1">
            <a:spLocks noChangeArrowheads="1"/>
          </p:cNvSpPr>
          <p:nvPr/>
        </p:nvSpPr>
        <p:spPr bwMode="auto">
          <a:xfrm>
            <a:off x="17090232" y="42007885"/>
            <a:ext cx="513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400" dirty="0">
                <a:latin typeface="Arial" panose="020B0604020202020204" pitchFamily="34" charset="0"/>
                <a:cs typeface="Arial" panose="020B0604020202020204" pitchFamily="34" charset="0"/>
              </a:rPr>
              <a:t>Pooja.gupta@ggc.scot.nhs.uk</a:t>
            </a:r>
          </a:p>
        </p:txBody>
      </p:sp>
      <p:sp>
        <p:nvSpPr>
          <p:cNvPr id="2072" name="TextBox 56"/>
          <p:cNvSpPr txBox="1">
            <a:spLocks noChangeArrowheads="1"/>
          </p:cNvSpPr>
          <p:nvPr/>
        </p:nvSpPr>
        <p:spPr bwMode="auto">
          <a:xfrm>
            <a:off x="23287037" y="40569171"/>
            <a:ext cx="6319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400" dirty="0">
                <a:latin typeface="Arial" panose="020B0604020202020204" pitchFamily="34" charset="0"/>
                <a:cs typeface="Arial" panose="020B0604020202020204" pitchFamily="34" charset="0"/>
              </a:rPr>
              <a:t>Website: </a:t>
            </a:r>
            <a:r>
              <a:rPr lang="en-GB" altLang="en-US" sz="2400" dirty="0">
                <a:hlinkClick r:id="rId3"/>
              </a:rPr>
              <a:t>Care Home Collaborative – NHSGGC</a:t>
            </a:r>
            <a:endParaRPr lang="en-GB" altLang="en-US" sz="2400" dirty="0"/>
          </a:p>
          <a:p>
            <a:endParaRPr lang="en-GB" altLang="en-US" sz="2400" dirty="0">
              <a:latin typeface="Arial" panose="020B0604020202020204" pitchFamily="34" charset="0"/>
              <a:cs typeface="Arial" panose="020B0604020202020204" pitchFamily="34" charset="0"/>
            </a:endParaRPr>
          </a:p>
          <a:p>
            <a:endParaRPr lang="en-GB" altLang="en-US" sz="2400" dirty="0">
              <a:latin typeface="Arial" panose="020B0604020202020204" pitchFamily="34" charset="0"/>
              <a:cs typeface="Arial" panose="020B0604020202020204" pitchFamily="34" charset="0"/>
            </a:endParaRPr>
          </a:p>
        </p:txBody>
      </p:sp>
      <p:sp>
        <p:nvSpPr>
          <p:cNvPr id="2073" name="TextBox 26"/>
          <p:cNvSpPr txBox="1">
            <a:spLocks noChangeArrowheads="1"/>
          </p:cNvSpPr>
          <p:nvPr/>
        </p:nvSpPr>
        <p:spPr bwMode="auto">
          <a:xfrm>
            <a:off x="1236663" y="12607925"/>
            <a:ext cx="112029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200" b="1">
                <a:latin typeface="Arial" panose="020B0604020202020204" pitchFamily="34" charset="0"/>
                <a:ea typeface="Calibri" panose="020F0502020204030204" pitchFamily="34" charset="0"/>
                <a:cs typeface="Arial" panose="020B0604020202020204" pitchFamily="34" charset="0"/>
              </a:rPr>
              <a:t>Paths for All </a:t>
            </a:r>
            <a:r>
              <a:rPr lang="en-GB" altLang="en-US" sz="3200">
                <a:latin typeface="Arial" panose="020B0604020202020204" pitchFamily="34" charset="0"/>
                <a:ea typeface="Calibri" panose="020F0502020204030204" pitchFamily="34" charset="0"/>
                <a:cs typeface="Arial" panose="020B0604020202020204" pitchFamily="34" charset="0"/>
              </a:rPr>
              <a:t>is a Scottish charity with a vision to give everyone an opportunity to be active. The aim of their Active Health and Social Care programme is to collaborate with and support health and social care professionals to increase physical activity opportunities for people receiving care.</a:t>
            </a:r>
          </a:p>
        </p:txBody>
      </p:sp>
      <p:sp>
        <p:nvSpPr>
          <p:cNvPr id="2077" name="Rectangle 13"/>
          <p:cNvSpPr>
            <a:spLocks noChangeArrowheads="1"/>
          </p:cNvSpPr>
          <p:nvPr/>
        </p:nvSpPr>
        <p:spPr bwMode="auto">
          <a:xfrm>
            <a:off x="21556677" y="7631906"/>
            <a:ext cx="7210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altLang="en-US" sz="2800" b="1" dirty="0">
                <a:latin typeface="Arial" panose="020B0604020202020204" pitchFamily="34" charset="0"/>
                <a:cs typeface="Arial" panose="020B0604020202020204" pitchFamily="34" charset="0"/>
              </a:rPr>
              <a:t>Chart 2: Number of sit to stands in 30 seconds</a:t>
            </a:r>
            <a:endParaRPr lang="en-GB" altLang="en-US" sz="2800" b="1" strike="sngStrike" dirty="0">
              <a:latin typeface="Arial" panose="020B0604020202020204" pitchFamily="34" charset="0"/>
              <a:cs typeface="Arial" panose="020B0604020202020204" pitchFamily="34" charset="0"/>
            </a:endParaRPr>
          </a:p>
        </p:txBody>
      </p:sp>
      <p:sp>
        <p:nvSpPr>
          <p:cNvPr id="70" name="Rounded Rectangle 69"/>
          <p:cNvSpPr/>
          <p:nvPr/>
        </p:nvSpPr>
        <p:spPr>
          <a:xfrm>
            <a:off x="13406438" y="4867275"/>
            <a:ext cx="16117887" cy="1656873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sz="4400" b="1" dirty="0">
              <a:solidFill>
                <a:schemeClr val="bg1"/>
              </a:solidFill>
              <a:ea typeface="Calibri" panose="020F0502020204030204" pitchFamily="34" charset="0"/>
              <a:cs typeface="Arial" panose="020B0604020202020204" pitchFamily="34" charset="0"/>
            </a:endParaRPr>
          </a:p>
        </p:txBody>
      </p:sp>
      <p:sp>
        <p:nvSpPr>
          <p:cNvPr id="2076" name="TextBox 26"/>
          <p:cNvSpPr txBox="1">
            <a:spLocks noChangeArrowheads="1"/>
          </p:cNvSpPr>
          <p:nvPr/>
        </p:nvSpPr>
        <p:spPr bwMode="auto">
          <a:xfrm>
            <a:off x="14640404" y="22246115"/>
            <a:ext cx="13889352" cy="469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en-GB" altLang="en-US" sz="3600" b="1" dirty="0" smtClean="0">
                <a:latin typeface="Arial" panose="020B0604020202020204" pitchFamily="34" charset="0"/>
                <a:cs typeface="Arial" panose="020B0604020202020204" pitchFamily="34" charset="0"/>
              </a:rPr>
              <a:t>Feedback</a:t>
            </a:r>
            <a:endParaRPr lang="en-GB" altLang="en-US" sz="3600" dirty="0">
              <a:latin typeface="Arial" panose="020B0604020202020204" pitchFamily="34" charset="0"/>
              <a:cs typeface="Arial" panose="020B0604020202020204" pitchFamily="34" charset="0"/>
            </a:endParaRPr>
          </a:p>
          <a:p>
            <a:pPr marL="457200" indent="-457200" eaLnBrk="1" hangingPunct="1">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Resident </a:t>
            </a:r>
            <a:r>
              <a:rPr lang="en-GB" altLang="en-US" sz="3200" dirty="0">
                <a:latin typeface="Arial" panose="020B0604020202020204" pitchFamily="34" charset="0"/>
                <a:cs typeface="Arial" panose="020B0604020202020204" pitchFamily="34" charset="0"/>
              </a:rPr>
              <a:t>J’s daughter </a:t>
            </a:r>
            <a:r>
              <a:rPr lang="en-GB" altLang="en-US" sz="3200" dirty="0" smtClean="0">
                <a:latin typeface="Arial" panose="020B0604020202020204" pitchFamily="34" charset="0"/>
                <a:cs typeface="Arial" panose="020B0604020202020204" pitchFamily="34" charset="0"/>
              </a:rPr>
              <a:t>noticed a significant </a:t>
            </a:r>
            <a:r>
              <a:rPr lang="en-GB" altLang="en-US" sz="3200" dirty="0">
                <a:latin typeface="Arial" panose="020B0604020202020204" pitchFamily="34" charset="0"/>
                <a:cs typeface="Arial" panose="020B0604020202020204" pitchFamily="34" charset="0"/>
              </a:rPr>
              <a:t>improvement in her dad’s mobility and </a:t>
            </a:r>
            <a:r>
              <a:rPr lang="en-GB" altLang="en-US" sz="3200" dirty="0" smtClean="0">
                <a:latin typeface="Arial" panose="020B0604020202020204" pitchFamily="34" charset="0"/>
                <a:cs typeface="Arial" panose="020B0604020202020204" pitchFamily="34" charset="0"/>
              </a:rPr>
              <a:t>mood.</a:t>
            </a:r>
          </a:p>
          <a:p>
            <a:pPr marL="457200" indent="-457200" eaLnBrk="1" hangingPunct="1">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Staff </a:t>
            </a:r>
            <a:r>
              <a:rPr lang="en-GB" altLang="en-US" sz="3200" dirty="0">
                <a:latin typeface="Arial" panose="020B0604020202020204" pitchFamily="34" charset="0"/>
                <a:cs typeface="Arial" panose="020B0604020202020204" pitchFamily="34" charset="0"/>
              </a:rPr>
              <a:t>reported </a:t>
            </a:r>
            <a:r>
              <a:rPr lang="en-GB" altLang="en-US" sz="3200" dirty="0" smtClean="0">
                <a:latin typeface="Arial" panose="020B0604020202020204" pitchFamily="34" charset="0"/>
                <a:cs typeface="Arial" panose="020B0604020202020204" pitchFamily="34" charset="0"/>
              </a:rPr>
              <a:t>a positive </a:t>
            </a:r>
            <a:r>
              <a:rPr lang="en-GB" altLang="en-US" sz="3200" dirty="0">
                <a:latin typeface="Arial" panose="020B0604020202020204" pitchFamily="34" charset="0"/>
                <a:cs typeface="Arial" panose="020B0604020202020204" pitchFamily="34" charset="0"/>
              </a:rPr>
              <a:t>impact on the mood of the residents who attended regularly. </a:t>
            </a:r>
          </a:p>
          <a:p>
            <a:pPr marL="457200" indent="-457200" eaLnBrk="1" hangingPunct="1">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Residents enjoyed </a:t>
            </a:r>
            <a:r>
              <a:rPr lang="en-GB" altLang="en-US" sz="3200" dirty="0">
                <a:latin typeface="Arial" panose="020B0604020202020204" pitchFamily="34" charset="0"/>
                <a:cs typeface="Arial" panose="020B0604020202020204" pitchFamily="34" charset="0"/>
              </a:rPr>
              <a:t>the social aspect of the </a:t>
            </a:r>
            <a:r>
              <a:rPr lang="en-GB" altLang="en-US" sz="3200" dirty="0" smtClean="0">
                <a:latin typeface="Arial" panose="020B0604020202020204" pitchFamily="34" charset="0"/>
                <a:cs typeface="Arial" panose="020B0604020202020204" pitchFamily="34" charset="0"/>
              </a:rPr>
              <a:t>activity</a:t>
            </a:r>
          </a:p>
          <a:p>
            <a:pPr marL="457200" indent="-457200" eaLnBrk="1" hangingPunct="1">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Staff reported </a:t>
            </a:r>
            <a:r>
              <a:rPr lang="en-GB" altLang="en-US" sz="3200" dirty="0">
                <a:latin typeface="Arial" panose="020B0604020202020204" pitchFamily="34" charset="0"/>
                <a:cs typeface="Arial" panose="020B0604020202020204" pitchFamily="34" charset="0"/>
              </a:rPr>
              <a:t>seeing a difference in resident’s mobility and </a:t>
            </a:r>
            <a:r>
              <a:rPr lang="en-GB" altLang="en-US" sz="3200" dirty="0" smtClean="0">
                <a:latin typeface="Arial" panose="020B0604020202020204" pitchFamily="34" charset="0"/>
                <a:cs typeface="Arial" panose="020B0604020202020204" pitchFamily="34" charset="0"/>
              </a:rPr>
              <a:t>strength</a:t>
            </a:r>
          </a:p>
          <a:p>
            <a:pPr marL="457200" indent="-457200" eaLnBrk="1" hangingPunct="1">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Family </a:t>
            </a:r>
            <a:r>
              <a:rPr lang="en-GB" altLang="en-US" sz="3200" dirty="0">
                <a:latin typeface="Arial" panose="020B0604020202020204" pitchFamily="34" charset="0"/>
                <a:cs typeface="Arial" panose="020B0604020202020204" pitchFamily="34" charset="0"/>
              </a:rPr>
              <a:t>members </a:t>
            </a:r>
            <a:r>
              <a:rPr lang="en-GB" altLang="en-US" sz="3200" dirty="0" smtClean="0">
                <a:latin typeface="Arial" panose="020B0604020202020204" pitchFamily="34" charset="0"/>
                <a:cs typeface="Arial" panose="020B0604020202020204" pitchFamily="34" charset="0"/>
              </a:rPr>
              <a:t>enjoyed participating </a:t>
            </a:r>
            <a:r>
              <a:rPr lang="en-GB" altLang="en-US" sz="3200" dirty="0">
                <a:latin typeface="Arial" panose="020B0604020202020204" pitchFamily="34" charset="0"/>
                <a:cs typeface="Arial" panose="020B0604020202020204" pitchFamily="34" charset="0"/>
              </a:rPr>
              <a:t>in the classes with their relatives</a:t>
            </a:r>
          </a:p>
          <a:p>
            <a:pPr marL="457200" indent="-457200" eaLnBrk="1" hangingPunct="1">
              <a:buFont typeface="Arial" panose="020B0604020202020204" pitchFamily="34" charset="0"/>
              <a:buChar char="•"/>
            </a:pPr>
            <a:endParaRPr lang="en-GB" altLang="en-US" sz="3200" dirty="0">
              <a:latin typeface="Arial" panose="020B0604020202020204" pitchFamily="34" charset="0"/>
              <a:cs typeface="Arial" panose="020B0604020202020204" pitchFamily="34" charset="0"/>
            </a:endParaRPr>
          </a:p>
        </p:txBody>
      </p:sp>
      <p:sp>
        <p:nvSpPr>
          <p:cNvPr id="4" name="TextBox 7"/>
          <p:cNvSpPr txBox="1">
            <a:spLocks noChangeArrowheads="1"/>
          </p:cNvSpPr>
          <p:nvPr/>
        </p:nvSpPr>
        <p:spPr bwMode="auto">
          <a:xfrm>
            <a:off x="7434263" y="9401175"/>
            <a:ext cx="47704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200">
                <a:latin typeface="Arial" panose="020B0604020202020204" pitchFamily="34" charset="0"/>
                <a:cs typeface="Arial" panose="020B0604020202020204" pitchFamily="34" charset="0"/>
              </a:rPr>
              <a:t>Falls incidence in care homes is reported to be about three times that in the community</a:t>
            </a:r>
          </a:p>
        </p:txBody>
      </p:sp>
      <p:sp>
        <p:nvSpPr>
          <p:cNvPr id="2078" name="TextBox 5"/>
          <p:cNvSpPr txBox="1">
            <a:spLocks noChangeArrowheads="1"/>
          </p:cNvSpPr>
          <p:nvPr/>
        </p:nvSpPr>
        <p:spPr bwMode="auto">
          <a:xfrm>
            <a:off x="1489075" y="6411913"/>
            <a:ext cx="50085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200">
                <a:latin typeface="Arial" panose="020B0604020202020204" pitchFamily="34" charset="0"/>
                <a:cs typeface="Arial" panose="020B0604020202020204" pitchFamily="34" charset="0"/>
              </a:rPr>
              <a:t>An estimated 430,000 people live in UK care homes, with this figure expected to rise in line with an ageing population.</a:t>
            </a:r>
          </a:p>
        </p:txBody>
      </p:sp>
      <p:sp>
        <p:nvSpPr>
          <p:cNvPr id="2079" name="TextBox 26"/>
          <p:cNvSpPr txBox="1">
            <a:spLocks noChangeArrowheads="1"/>
          </p:cNvSpPr>
          <p:nvPr/>
        </p:nvSpPr>
        <p:spPr bwMode="auto">
          <a:xfrm>
            <a:off x="825500" y="23190200"/>
            <a:ext cx="121935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a:buFont typeface="Arial" panose="020B0604020202020204" pitchFamily="34" charset="0"/>
              <a:buChar char="•"/>
            </a:pPr>
            <a:r>
              <a:rPr lang="en-GB" altLang="en-US" sz="3200" dirty="0">
                <a:latin typeface="Arial" panose="020B0604020202020204" pitchFamily="34" charset="0"/>
                <a:ea typeface="Calibri" panose="020F0502020204030204" pitchFamily="34" charset="0"/>
                <a:cs typeface="Arial" panose="020B0604020202020204" pitchFamily="34" charset="0"/>
              </a:rPr>
              <a:t>Strength and Balance resources introduced in both care homes e.g. </a:t>
            </a:r>
            <a:r>
              <a:rPr lang="en-GB" altLang="en-US" sz="3200" dirty="0" smtClean="0">
                <a:latin typeface="Arial" panose="020B0604020202020204" pitchFamily="34" charset="0"/>
                <a:ea typeface="Calibri" panose="020F0502020204030204" pitchFamily="34" charset="0"/>
                <a:cs typeface="Arial" panose="020B0604020202020204" pitchFamily="34" charset="0"/>
              </a:rPr>
              <a:t>posters</a:t>
            </a:r>
            <a:r>
              <a:rPr lang="en-GB" altLang="en-US" sz="3200" dirty="0">
                <a:latin typeface="Arial" panose="020B0604020202020204" pitchFamily="34" charset="0"/>
                <a:ea typeface="Calibri" panose="020F0502020204030204" pitchFamily="34" charset="0"/>
                <a:cs typeface="Arial" panose="020B0604020202020204" pitchFamily="34" charset="0"/>
              </a:rPr>
              <a:t>, cue cards and recording </a:t>
            </a:r>
            <a:r>
              <a:rPr lang="en-GB" altLang="en-US" sz="3200" dirty="0" smtClean="0">
                <a:latin typeface="Arial" panose="020B0604020202020204" pitchFamily="34" charset="0"/>
                <a:ea typeface="Calibri" panose="020F0502020204030204" pitchFamily="34" charset="0"/>
                <a:cs typeface="Arial" panose="020B0604020202020204" pitchFamily="34" charset="0"/>
              </a:rPr>
              <a:t>charts</a:t>
            </a:r>
            <a:endParaRPr lang="en-GB" altLang="en-US" sz="3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080" name="TextBox 26"/>
          <p:cNvSpPr txBox="1">
            <a:spLocks noChangeArrowheads="1"/>
          </p:cNvSpPr>
          <p:nvPr/>
        </p:nvSpPr>
        <p:spPr bwMode="auto">
          <a:xfrm>
            <a:off x="930275" y="35783839"/>
            <a:ext cx="1200943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a:buFont typeface="Arial" panose="020B0604020202020204" pitchFamily="34" charset="0"/>
              <a:buChar char="•"/>
            </a:pPr>
            <a:r>
              <a:rPr lang="en-GB" altLang="en-US" sz="3200" dirty="0">
                <a:latin typeface="Arial" panose="020B0604020202020204" pitchFamily="34" charset="0"/>
                <a:cs typeface="Arial" panose="020B0604020202020204" pitchFamily="34" charset="0"/>
              </a:rPr>
              <a:t>Baseline data </a:t>
            </a:r>
            <a:r>
              <a:rPr lang="en-GB" altLang="en-US" sz="3200" dirty="0" smtClean="0">
                <a:latin typeface="Arial" panose="020B0604020202020204" pitchFamily="34" charset="0"/>
                <a:cs typeface="Arial" panose="020B0604020202020204" pitchFamily="34" charset="0"/>
              </a:rPr>
              <a:t>including the </a:t>
            </a:r>
            <a:r>
              <a:rPr lang="en-GB" altLang="en-US" sz="3200" dirty="0">
                <a:latin typeface="Arial" panose="020B0604020202020204" pitchFamily="34" charset="0"/>
                <a:cs typeface="Arial" panose="020B0604020202020204" pitchFamily="34" charset="0"/>
              </a:rPr>
              <a:t>n</a:t>
            </a:r>
            <a:r>
              <a:rPr lang="en-GB" altLang="en-US" sz="3200" dirty="0" smtClean="0">
                <a:latin typeface="Arial" panose="020B0604020202020204" pitchFamily="34" charset="0"/>
                <a:cs typeface="Arial" panose="020B0604020202020204" pitchFamily="34" charset="0"/>
              </a:rPr>
              <a:t>umber of sit to stands in 30 secs and the part of Berg score gauging the quality of sit to stand and stand to sit were collected weekly for each participating resident. Increases in these two measures can indicate an </a:t>
            </a:r>
            <a:r>
              <a:rPr lang="en-GB" altLang="en-US" sz="3200" dirty="0">
                <a:latin typeface="Arial" panose="020B0604020202020204" pitchFamily="34" charset="0"/>
                <a:cs typeface="Arial" panose="020B0604020202020204" pitchFamily="34" charset="0"/>
              </a:rPr>
              <a:t>improvement in functional </a:t>
            </a:r>
            <a:r>
              <a:rPr lang="en-GB" altLang="en-US" sz="3200" dirty="0" smtClean="0">
                <a:latin typeface="Arial" panose="020B0604020202020204" pitchFamily="34" charset="0"/>
                <a:cs typeface="Arial" panose="020B0604020202020204" pitchFamily="34" charset="0"/>
              </a:rPr>
              <a:t>mobility and a reduction in the risk of falls</a:t>
            </a:r>
          </a:p>
          <a:p>
            <a:pPr>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Focus groups were conducted and feedback collected </a:t>
            </a:r>
            <a:r>
              <a:rPr lang="en-GB" altLang="en-US" sz="3200" dirty="0">
                <a:latin typeface="Arial" panose="020B0604020202020204" pitchFamily="34" charset="0"/>
                <a:cs typeface="Arial" panose="020B0604020202020204" pitchFamily="34" charset="0"/>
              </a:rPr>
              <a:t>to capture impact stories from residents, family and staff</a:t>
            </a:r>
            <a:endParaRPr lang="en-GB" alt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2081" name="TextBox 26"/>
          <p:cNvSpPr txBox="1">
            <a:spLocks noChangeArrowheads="1"/>
          </p:cNvSpPr>
          <p:nvPr/>
        </p:nvSpPr>
        <p:spPr bwMode="auto">
          <a:xfrm>
            <a:off x="744538" y="26373138"/>
            <a:ext cx="12274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a:buFont typeface="Arial" panose="020B0604020202020204" pitchFamily="34" charset="0"/>
              <a:buChar char="•"/>
            </a:pPr>
            <a:r>
              <a:rPr lang="en-GB" altLang="en-US" sz="3200" dirty="0">
                <a:solidFill>
                  <a:srgbClr val="000000"/>
                </a:solidFill>
                <a:latin typeface="Arial" panose="020B0604020202020204" pitchFamily="34" charset="0"/>
                <a:cs typeface="Arial" panose="020B0604020202020204" pitchFamily="34" charset="0"/>
              </a:rPr>
              <a:t>Implementation of Strength and Balance classes 3 times per week for 20 weeks with support </a:t>
            </a:r>
            <a:r>
              <a:rPr lang="en-GB" altLang="en-US" sz="3200" dirty="0">
                <a:latin typeface="Arial" panose="020B0604020202020204" pitchFamily="34" charset="0"/>
                <a:cs typeface="Arial" panose="020B0604020202020204" pitchFamily="34" charset="0"/>
              </a:rPr>
              <a:t>from</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the</a:t>
            </a:r>
            <a:r>
              <a:rPr lang="en-GB" altLang="en-US" sz="3200" dirty="0">
                <a:solidFill>
                  <a:srgbClr val="000000"/>
                </a:solidFill>
                <a:latin typeface="Arial" panose="020B0604020202020204" pitchFamily="34" charset="0"/>
                <a:cs typeface="Arial" panose="020B0604020202020204" pitchFamily="34" charset="0"/>
              </a:rPr>
              <a:t> Care Home Collaborative team</a:t>
            </a:r>
            <a:endParaRPr lang="en-GB" alt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2082" name="TextBox 26"/>
          <p:cNvSpPr txBox="1">
            <a:spLocks noChangeArrowheads="1"/>
          </p:cNvSpPr>
          <p:nvPr/>
        </p:nvSpPr>
        <p:spPr bwMode="auto">
          <a:xfrm>
            <a:off x="836613" y="31761113"/>
            <a:ext cx="12214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eaLnBrk="1" hangingPunct="1">
              <a:buFont typeface="Arial" panose="020B0604020202020204" pitchFamily="34" charset="0"/>
              <a:buChar char="•"/>
            </a:pPr>
            <a:r>
              <a:rPr lang="en-GB" altLang="en-US" sz="3200" dirty="0">
                <a:latin typeface="Arial" panose="020B0604020202020204" pitchFamily="34" charset="0"/>
                <a:cs typeface="Arial" panose="020B0604020202020204" pitchFamily="34" charset="0"/>
              </a:rPr>
              <a:t>Regular </a:t>
            </a:r>
            <a:r>
              <a:rPr lang="en-GB" altLang="en-US" sz="3200" dirty="0" smtClean="0">
                <a:latin typeface="Arial" panose="020B0604020202020204" pitchFamily="34" charset="0"/>
                <a:cs typeface="Arial" panose="020B0604020202020204" pitchFamily="34" charset="0"/>
              </a:rPr>
              <a:t>support / check-in </a:t>
            </a:r>
            <a:r>
              <a:rPr lang="en-GB" altLang="en-US" sz="3200" dirty="0">
                <a:latin typeface="Arial" panose="020B0604020202020204" pitchFamily="34" charset="0"/>
                <a:cs typeface="Arial" panose="020B0604020202020204" pitchFamily="34" charset="0"/>
              </a:rPr>
              <a:t>with staff to help embed the </a:t>
            </a:r>
            <a:r>
              <a:rPr lang="en-GB" altLang="en-US" sz="3200" dirty="0" smtClean="0">
                <a:latin typeface="Arial" panose="020B0604020202020204" pitchFamily="34" charset="0"/>
                <a:cs typeface="Arial" panose="020B0604020202020204" pitchFamily="34" charset="0"/>
              </a:rPr>
              <a:t>change in physical </a:t>
            </a:r>
            <a:r>
              <a:rPr lang="en-GB" altLang="en-US" sz="3200" dirty="0">
                <a:latin typeface="Arial" panose="020B0604020202020204" pitchFamily="34" charset="0"/>
                <a:cs typeface="Arial" panose="020B0604020202020204" pitchFamily="34" charset="0"/>
              </a:rPr>
              <a:t>activity </a:t>
            </a:r>
            <a:r>
              <a:rPr lang="en-GB" altLang="en-US" sz="3200" dirty="0" smtClean="0">
                <a:latin typeface="Arial" panose="020B0604020202020204" pitchFamily="34" charset="0"/>
                <a:cs typeface="Arial" panose="020B0604020202020204" pitchFamily="34" charset="0"/>
              </a:rPr>
              <a:t>culture</a:t>
            </a:r>
            <a:endParaRPr lang="en-GB" altLang="en-US" sz="3200" dirty="0">
              <a:latin typeface="Arial" panose="020B0604020202020204" pitchFamily="34" charset="0"/>
              <a:cs typeface="Arial" panose="020B0604020202020204" pitchFamily="34" charset="0"/>
            </a:endParaRPr>
          </a:p>
        </p:txBody>
      </p:sp>
      <p:sp>
        <p:nvSpPr>
          <p:cNvPr id="2084" name="TextBox 26"/>
          <p:cNvSpPr txBox="1">
            <a:spLocks noChangeArrowheads="1"/>
          </p:cNvSpPr>
          <p:nvPr/>
        </p:nvSpPr>
        <p:spPr bwMode="auto">
          <a:xfrm>
            <a:off x="14161863" y="38303500"/>
            <a:ext cx="143367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a:buFont typeface="Arial" panose="020B0604020202020204" pitchFamily="34" charset="0"/>
              <a:buChar char="•"/>
            </a:pPr>
            <a:r>
              <a:rPr lang="en-GB" altLang="en-US" sz="3200" dirty="0">
                <a:latin typeface="Arial" panose="020B0604020202020204" pitchFamily="34" charset="0"/>
                <a:cs typeface="Arial" panose="020B0604020202020204" pitchFamily="34" charset="0"/>
              </a:rPr>
              <a:t>Continue to measure </a:t>
            </a:r>
            <a:r>
              <a:rPr lang="en-GB" altLang="en-US" sz="3200" dirty="0" smtClean="0">
                <a:latin typeface="Arial" panose="020B0604020202020204" pitchFamily="34" charset="0"/>
                <a:cs typeface="Arial" panose="020B0604020202020204" pitchFamily="34" charset="0"/>
              </a:rPr>
              <a:t>impact </a:t>
            </a:r>
            <a:r>
              <a:rPr lang="en-GB" altLang="en-US" sz="3200" dirty="0">
                <a:latin typeface="Arial" panose="020B0604020202020204" pitchFamily="34" charset="0"/>
                <a:cs typeface="Arial" panose="020B0604020202020204" pitchFamily="34" charset="0"/>
              </a:rPr>
              <a:t>and spread to </a:t>
            </a:r>
            <a:r>
              <a:rPr lang="en-GB" altLang="en-US" sz="3200" dirty="0" smtClean="0">
                <a:latin typeface="Arial" panose="020B0604020202020204" pitchFamily="34" charset="0"/>
                <a:cs typeface="Arial" panose="020B0604020202020204" pitchFamily="34" charset="0"/>
              </a:rPr>
              <a:t>more </a:t>
            </a:r>
            <a:r>
              <a:rPr lang="en-GB" altLang="en-US" sz="3200" dirty="0">
                <a:latin typeface="Arial" panose="020B0604020202020204" pitchFamily="34" charset="0"/>
                <a:cs typeface="Arial" panose="020B0604020202020204" pitchFamily="34" charset="0"/>
              </a:rPr>
              <a:t>care homes in NHSGGC whilst scoping options to embed programme </a:t>
            </a:r>
            <a:r>
              <a:rPr lang="en-GB" altLang="en-US" sz="3200" dirty="0" smtClean="0">
                <a:latin typeface="Arial" panose="020B0604020202020204" pitchFamily="34" charset="0"/>
                <a:cs typeface="Arial" panose="020B0604020202020204" pitchFamily="34" charset="0"/>
              </a:rPr>
              <a:t>to ensure sustainability  </a:t>
            </a:r>
            <a:endParaRPr lang="en-GB" alt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2085" name="TextBox 26"/>
          <p:cNvSpPr txBox="1">
            <a:spLocks noChangeArrowheads="1"/>
          </p:cNvSpPr>
          <p:nvPr/>
        </p:nvSpPr>
        <p:spPr bwMode="auto">
          <a:xfrm>
            <a:off x="1184275" y="18611850"/>
            <a:ext cx="113077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n-GB" altLang="en-US" sz="3200" dirty="0">
                <a:latin typeface="Arial" panose="020B0604020202020204" pitchFamily="34" charset="0"/>
                <a:cs typeface="Arial" panose="020B0604020202020204" pitchFamily="34" charset="0"/>
              </a:rPr>
              <a:t>By March 2024, 10 residents at two care homes will increase their physical activity levels and reduce falls by 25%, in line with the health and social care standards and principles of </a:t>
            </a:r>
            <a:r>
              <a:rPr lang="en-GB" altLang="en-US" sz="3200" dirty="0" smtClean="0">
                <a:latin typeface="Arial" panose="020B0604020202020204" pitchFamily="34" charset="0"/>
                <a:cs typeface="Arial" panose="020B0604020202020204" pitchFamily="34" charset="0"/>
              </a:rPr>
              <a:t>Caring about Physical Activity (CAPA).</a:t>
            </a:r>
            <a:endParaRPr lang="en-GB" altLang="en-US" sz="3200" dirty="0">
              <a:latin typeface="Arial" panose="020B0604020202020204" pitchFamily="34" charset="0"/>
              <a:cs typeface="Arial" panose="020B0604020202020204" pitchFamily="34" charset="0"/>
            </a:endParaRPr>
          </a:p>
        </p:txBody>
      </p:sp>
      <p:sp>
        <p:nvSpPr>
          <p:cNvPr id="2086" name="TextBox 26"/>
          <p:cNvSpPr txBox="1">
            <a:spLocks noChangeArrowheads="1"/>
          </p:cNvSpPr>
          <p:nvPr/>
        </p:nvSpPr>
        <p:spPr bwMode="auto">
          <a:xfrm>
            <a:off x="14168438" y="37020500"/>
            <a:ext cx="10601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a:buFont typeface="Arial" panose="020B0604020202020204" pitchFamily="34" charset="0"/>
              <a:buChar char="•"/>
            </a:pPr>
            <a:r>
              <a:rPr lang="en-GB" altLang="en-US" sz="3200" dirty="0">
                <a:latin typeface="Arial" panose="020B0604020202020204" pitchFamily="34" charset="0"/>
                <a:cs typeface="Arial" panose="020B0604020202020204" pitchFamily="34" charset="0"/>
              </a:rPr>
              <a:t>Targeted workshops for </a:t>
            </a:r>
            <a:r>
              <a:rPr lang="en-GB" altLang="en-US" sz="3200" dirty="0" smtClean="0">
                <a:latin typeface="Arial" panose="020B0604020202020204" pitchFamily="34" charset="0"/>
                <a:cs typeface="Arial" panose="020B0604020202020204" pitchFamily="34" charset="0"/>
              </a:rPr>
              <a:t>interested care </a:t>
            </a:r>
            <a:r>
              <a:rPr lang="en-GB" altLang="en-US" sz="3200" dirty="0">
                <a:latin typeface="Arial" panose="020B0604020202020204" pitchFamily="34" charset="0"/>
                <a:cs typeface="Arial" panose="020B0604020202020204" pitchFamily="34" charset="0"/>
              </a:rPr>
              <a:t>homes</a:t>
            </a:r>
            <a:endParaRPr lang="en-GB" alt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2087" name="TextBox 26"/>
          <p:cNvSpPr txBox="1">
            <a:spLocks noChangeArrowheads="1"/>
          </p:cNvSpPr>
          <p:nvPr/>
        </p:nvSpPr>
        <p:spPr bwMode="auto">
          <a:xfrm>
            <a:off x="958850" y="21959888"/>
            <a:ext cx="11861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a:buFont typeface="Arial" panose="020B0604020202020204" pitchFamily="34" charset="0"/>
              <a:buChar char="•"/>
            </a:pPr>
            <a:r>
              <a:rPr lang="en-GB" altLang="en-US" sz="3200">
                <a:latin typeface="Arial" panose="020B0604020202020204" pitchFamily="34" charset="0"/>
                <a:cs typeface="Arial" panose="020B0604020202020204" pitchFamily="34" charset="0"/>
              </a:rPr>
              <a:t>Improvement team set up including staff from 2 care homes, Paths for All and the Care Home Collaborative</a:t>
            </a:r>
            <a:endParaRPr lang="en-GB" altLang="en-US" sz="3200">
              <a:latin typeface="Arial" panose="020B0604020202020204" pitchFamily="34" charset="0"/>
              <a:ea typeface="Calibri" panose="020F0502020204030204" pitchFamily="34" charset="0"/>
              <a:cs typeface="Arial" panose="020B0604020202020204" pitchFamily="34" charset="0"/>
            </a:endParaRPr>
          </a:p>
        </p:txBody>
      </p:sp>
      <p:sp>
        <p:nvSpPr>
          <p:cNvPr id="2088" name="TextBox 26"/>
          <p:cNvSpPr txBox="1">
            <a:spLocks noChangeArrowheads="1"/>
          </p:cNvSpPr>
          <p:nvPr/>
        </p:nvSpPr>
        <p:spPr bwMode="auto">
          <a:xfrm>
            <a:off x="14168438" y="37625814"/>
            <a:ext cx="145986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Support to </a:t>
            </a:r>
            <a:r>
              <a:rPr lang="en-GB" altLang="en-US" sz="3200" dirty="0">
                <a:latin typeface="Arial" panose="020B0604020202020204" pitchFamily="34" charset="0"/>
                <a:cs typeface="Arial" panose="020B0604020202020204" pitchFamily="34" charset="0"/>
              </a:rPr>
              <a:t>care homes </a:t>
            </a:r>
            <a:r>
              <a:rPr lang="en-GB" altLang="en-US" sz="3200" dirty="0" smtClean="0">
                <a:latin typeface="Arial" panose="020B0604020202020204" pitchFamily="34" charset="0"/>
                <a:cs typeface="Arial" panose="020B0604020202020204" pitchFamily="34" charset="0"/>
              </a:rPr>
              <a:t>to implement strength and balance exercise classes</a:t>
            </a:r>
            <a:endParaRPr lang="en-GB" alt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2089" name="Picture 95"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2671" y="27420888"/>
            <a:ext cx="3059112"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28022550"/>
            <a:ext cx="417195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2225" y="28127325"/>
            <a:ext cx="42084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8" descr="Paths For All logo. The walking and health champions work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6049" y="2459000"/>
            <a:ext cx="170656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385463" y="2442499"/>
            <a:ext cx="3962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5" name="Rectangle 2"/>
          <p:cNvSpPr>
            <a:spLocks noChangeArrowheads="1"/>
          </p:cNvSpPr>
          <p:nvPr/>
        </p:nvSpPr>
        <p:spPr bwMode="auto">
          <a:xfrm>
            <a:off x="17055305" y="5289854"/>
            <a:ext cx="9294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4400" b="1" dirty="0">
                <a:latin typeface="Arial" panose="020B0604020202020204" pitchFamily="34" charset="0"/>
                <a:cs typeface="Arial" panose="020B0604020202020204" pitchFamily="34" charset="0"/>
              </a:rPr>
              <a:t>What did we </a:t>
            </a:r>
            <a:r>
              <a:rPr lang="en-GB" altLang="en-US" sz="4400" b="1" dirty="0" smtClean="0">
                <a:latin typeface="Arial" panose="020B0604020202020204" pitchFamily="34" charset="0"/>
                <a:cs typeface="Arial" panose="020B0604020202020204" pitchFamily="34" charset="0"/>
              </a:rPr>
              <a:t>find?</a:t>
            </a:r>
            <a:endParaRPr lang="en-GB" altLang="en-US" sz="4400" b="1" dirty="0">
              <a:latin typeface="Arial" panose="020B0604020202020204" pitchFamily="34" charset="0"/>
              <a:cs typeface="Arial" panose="020B0604020202020204" pitchFamily="34" charset="0"/>
            </a:endParaRPr>
          </a:p>
        </p:txBody>
      </p:sp>
      <p:sp>
        <p:nvSpPr>
          <p:cNvPr id="2096" name="Rectangle 13"/>
          <p:cNvSpPr>
            <a:spLocks noChangeArrowheads="1"/>
          </p:cNvSpPr>
          <p:nvPr/>
        </p:nvSpPr>
        <p:spPr bwMode="auto">
          <a:xfrm>
            <a:off x="13815201" y="7677217"/>
            <a:ext cx="6764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800" b="1" dirty="0">
                <a:latin typeface="Arial" panose="020B0604020202020204" pitchFamily="34" charset="0"/>
                <a:cs typeface="Arial" panose="020B0604020202020204" pitchFamily="34" charset="0"/>
              </a:rPr>
              <a:t>Chart 1: Berg score</a:t>
            </a:r>
          </a:p>
        </p:txBody>
      </p:sp>
      <p:graphicFrame>
        <p:nvGraphicFramePr>
          <p:cNvPr id="2097" name="CCT_742702_1"/>
          <p:cNvGraphicFramePr>
            <a:graphicFrameLocks/>
          </p:cNvGraphicFramePr>
          <p:nvPr>
            <p:extLst>
              <p:ext uri="{D42A27DB-BD31-4B8C-83A1-F6EECF244321}">
                <p14:modId xmlns:p14="http://schemas.microsoft.com/office/powerpoint/2010/main" val="2333941521"/>
              </p:ext>
            </p:extLst>
          </p:nvPr>
        </p:nvGraphicFramePr>
        <p:xfrm>
          <a:off x="21886862" y="8630443"/>
          <a:ext cx="6488957" cy="3332163"/>
        </p:xfrm>
        <a:graphic>
          <a:graphicData uri="http://schemas.openxmlformats.org/presentationml/2006/ole">
            <mc:AlternateContent xmlns:mc="http://schemas.openxmlformats.org/markup-compatibility/2006">
              <mc:Choice xmlns:v="urn:schemas-microsoft-com:vml" Requires="v">
                <p:oleObj spid="_x0000_s2158" name="Chart" r:id="rId10" imgW="6547671" imgH="3444539" progId="Excel.Chart.8">
                  <p:embed/>
                </p:oleObj>
              </mc:Choice>
              <mc:Fallback>
                <p:oleObj name="Chart" r:id="rId10" imgW="6547671" imgH="3444539" progId="Excel.Chart.8">
                  <p:embed/>
                  <p:pic>
                    <p:nvPicPr>
                      <p:cNvPr id="0" name="CCT_742702_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86862" y="8630443"/>
                        <a:ext cx="6488957" cy="3332163"/>
                      </a:xfrm>
                      <a:prstGeom prst="rect">
                        <a:avLst/>
                      </a:prstGeom>
                      <a:noFill/>
                      <a:ln>
                        <a:noFill/>
                      </a:ln>
                      <a:extLst/>
                    </p:spPr>
                  </p:pic>
                </p:oleObj>
              </mc:Fallback>
            </mc:AlternateContent>
          </a:graphicData>
        </a:graphic>
      </p:graphicFrame>
      <p:graphicFrame>
        <p:nvGraphicFramePr>
          <p:cNvPr id="2098" name="CCT_237630_1"/>
          <p:cNvGraphicFramePr>
            <a:graphicFrameLocks/>
          </p:cNvGraphicFramePr>
          <p:nvPr>
            <p:extLst>
              <p:ext uri="{D42A27DB-BD31-4B8C-83A1-F6EECF244321}">
                <p14:modId xmlns:p14="http://schemas.microsoft.com/office/powerpoint/2010/main" val="3836842655"/>
              </p:ext>
            </p:extLst>
          </p:nvPr>
        </p:nvGraphicFramePr>
        <p:xfrm>
          <a:off x="13624737" y="8671204"/>
          <a:ext cx="6648450" cy="3250639"/>
        </p:xfrm>
        <a:graphic>
          <a:graphicData uri="http://schemas.openxmlformats.org/presentationml/2006/ole">
            <mc:AlternateContent xmlns:mc="http://schemas.openxmlformats.org/markup-compatibility/2006">
              <mc:Choice xmlns:v="urn:schemas-microsoft-com:vml" Requires="v">
                <p:oleObj spid="_x0000_s2159" name="Chart" r:id="rId13" imgW="6651312" imgH="3505504" progId="Excel.Chart.8">
                  <p:embed/>
                </p:oleObj>
              </mc:Choice>
              <mc:Fallback>
                <p:oleObj name="Chart" r:id="rId13" imgW="6651312" imgH="3505504" progId="Excel.Chart.8">
                  <p:embed/>
                  <p:pic>
                    <p:nvPicPr>
                      <p:cNvPr id="0" name="CCT_237630_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24737" y="8671204"/>
                        <a:ext cx="6648450" cy="3250639"/>
                      </a:xfrm>
                      <a:prstGeom prst="rect">
                        <a:avLst/>
                      </a:prstGeom>
                      <a:noFill/>
                      <a:ln>
                        <a:noFill/>
                      </a:ln>
                      <a:extLst/>
                    </p:spPr>
                  </p:pic>
                </p:oleObj>
              </mc:Fallback>
            </mc:AlternateContent>
          </a:graphicData>
        </a:graphic>
      </p:graphicFrame>
      <p:graphicFrame>
        <p:nvGraphicFramePr>
          <p:cNvPr id="90" name="CCT_48621_1">
            <a:extLst>
              <a:ext uri="{FF2B5EF4-FFF2-40B4-BE49-F238E27FC236}"/>
            </a:extLst>
          </p:cNvPr>
          <p:cNvGraphicFramePr>
            <a:graphicFrameLocks/>
          </p:cNvGraphicFramePr>
          <p:nvPr>
            <p:extLst>
              <p:ext uri="{D42A27DB-BD31-4B8C-83A1-F6EECF244321}">
                <p14:modId xmlns:p14="http://schemas.microsoft.com/office/powerpoint/2010/main" val="2232782659"/>
              </p:ext>
            </p:extLst>
          </p:nvPr>
        </p:nvGraphicFramePr>
        <p:xfrm>
          <a:off x="22082919" y="15878520"/>
          <a:ext cx="6548405" cy="3733130"/>
        </p:xfrm>
        <a:graphic>
          <a:graphicData uri="http://schemas.openxmlformats.org/drawingml/2006/chart">
            <c:chart xmlns:c="http://schemas.openxmlformats.org/drawingml/2006/chart" xmlns:r="http://schemas.openxmlformats.org/officeDocument/2006/relationships" r:id="rId15"/>
          </a:graphicData>
        </a:graphic>
      </p:graphicFrame>
      <p:sp>
        <p:nvSpPr>
          <p:cNvPr id="2100" name="Rectangle 13"/>
          <p:cNvSpPr>
            <a:spLocks noChangeArrowheads="1"/>
          </p:cNvSpPr>
          <p:nvPr/>
        </p:nvSpPr>
        <p:spPr bwMode="auto">
          <a:xfrm>
            <a:off x="22082919" y="14638338"/>
            <a:ext cx="6764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sz="2800" b="1" dirty="0" smtClean="0">
              <a:latin typeface="Arial" panose="020B0604020202020204" pitchFamily="34" charset="0"/>
              <a:cs typeface="Arial" panose="020B0604020202020204" pitchFamily="34" charset="0"/>
            </a:endParaRPr>
          </a:p>
          <a:p>
            <a:r>
              <a:rPr lang="en-GB" altLang="en-US" sz="2800" b="1" dirty="0" smtClean="0">
                <a:latin typeface="Arial" panose="020B0604020202020204" pitchFamily="34" charset="0"/>
                <a:cs typeface="Arial" panose="020B0604020202020204" pitchFamily="34" charset="0"/>
              </a:rPr>
              <a:t>Chart </a:t>
            </a:r>
            <a:r>
              <a:rPr lang="en-GB" altLang="en-US" sz="2800" b="1" dirty="0">
                <a:latin typeface="Arial" panose="020B0604020202020204" pitchFamily="34" charset="0"/>
                <a:cs typeface="Arial" panose="020B0604020202020204" pitchFamily="34" charset="0"/>
              </a:rPr>
              <a:t>3: Monthly falls</a:t>
            </a:r>
          </a:p>
        </p:txBody>
      </p:sp>
      <p:sp>
        <p:nvSpPr>
          <p:cNvPr id="2101" name="TextBox 8"/>
          <p:cNvSpPr txBox="1">
            <a:spLocks noChangeArrowheads="1"/>
          </p:cNvSpPr>
          <p:nvPr/>
        </p:nvSpPr>
        <p:spPr bwMode="auto">
          <a:xfrm>
            <a:off x="17391262" y="27245370"/>
            <a:ext cx="120840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200" dirty="0">
                <a:latin typeface="Arial" panose="020B0604020202020204" pitchFamily="34" charset="0"/>
                <a:cs typeface="Arial" panose="020B0604020202020204" pitchFamily="34" charset="0"/>
              </a:rPr>
              <a:t>Irene returned home after a 6 week admission to hospital following a stroke in Sept 2023.  Her daughter stated “</a:t>
            </a:r>
            <a:r>
              <a:rPr lang="en-GB" altLang="en-US" sz="3200" dirty="0">
                <a:solidFill>
                  <a:srgbClr val="000000"/>
                </a:solidFill>
                <a:latin typeface="Arial" panose="020B0604020202020204" pitchFamily="34" charset="0"/>
                <a:cs typeface="Arial" panose="020B0604020202020204" pitchFamily="34" charset="0"/>
              </a:rPr>
              <a:t>when she returned home she struggled to get up out of a chair and walk”. </a:t>
            </a:r>
          </a:p>
          <a:p>
            <a:endParaRPr lang="en-GB" altLang="en-US" sz="3200" dirty="0">
              <a:solidFill>
                <a:srgbClr val="000000"/>
              </a:solidFill>
              <a:latin typeface="Arial" panose="020B0604020202020204" pitchFamily="34" charset="0"/>
              <a:cs typeface="Arial" panose="020B0604020202020204" pitchFamily="34" charset="0"/>
            </a:endParaRPr>
          </a:p>
          <a:p>
            <a:r>
              <a:rPr lang="en-GB" altLang="en-US" sz="3200" dirty="0">
                <a:solidFill>
                  <a:srgbClr val="000000"/>
                </a:solidFill>
                <a:latin typeface="Arial" panose="020B0604020202020204" pitchFamily="34" charset="0"/>
                <a:cs typeface="Arial" panose="020B0604020202020204" pitchFamily="34" charset="0"/>
              </a:rPr>
              <a:t>Mum loved going to the strength and balance classes three times per week.  “She still walks with a </a:t>
            </a:r>
            <a:r>
              <a:rPr lang="en-GB" altLang="en-US" sz="3200" dirty="0" err="1">
                <a:solidFill>
                  <a:srgbClr val="000000"/>
                </a:solidFill>
                <a:latin typeface="Arial" panose="020B0604020202020204" pitchFamily="34" charset="0"/>
                <a:cs typeface="Arial" panose="020B0604020202020204" pitchFamily="34" charset="0"/>
              </a:rPr>
              <a:t>zimmer</a:t>
            </a:r>
            <a:r>
              <a:rPr lang="en-GB" altLang="en-US" sz="3200" dirty="0">
                <a:solidFill>
                  <a:srgbClr val="000000"/>
                </a:solidFill>
                <a:latin typeface="Arial" panose="020B0604020202020204" pitchFamily="34" charset="0"/>
                <a:cs typeface="Arial" panose="020B0604020202020204" pitchFamily="34" charset="0"/>
              </a:rPr>
              <a:t> but her balance is much better …I believe she walks better now than she did before her stroke.  Thank you for helping her get some independence back” (Alyson Craig, </a:t>
            </a:r>
            <a:r>
              <a:rPr lang="en-GB" altLang="en-US" sz="3200" dirty="0" smtClean="0">
                <a:solidFill>
                  <a:srgbClr val="000000"/>
                </a:solidFill>
                <a:latin typeface="Arial" panose="020B0604020202020204" pitchFamily="34" charset="0"/>
                <a:cs typeface="Arial" panose="020B0604020202020204" pitchFamily="34" charset="0"/>
              </a:rPr>
              <a:t>Irene’s </a:t>
            </a:r>
            <a:r>
              <a:rPr lang="en-GB" altLang="en-US" sz="3200" dirty="0">
                <a:solidFill>
                  <a:srgbClr val="000000"/>
                </a:solidFill>
                <a:latin typeface="Arial" panose="020B0604020202020204" pitchFamily="34" charset="0"/>
                <a:cs typeface="Arial" panose="020B0604020202020204" pitchFamily="34" charset="0"/>
              </a:rPr>
              <a:t>daughter)</a:t>
            </a:r>
            <a:endParaRPr lang="en-GB" altLang="en-US" sz="3200" dirty="0">
              <a:latin typeface="Arial" panose="020B0604020202020204" pitchFamily="34" charset="0"/>
              <a:cs typeface="Arial" panose="020B0604020202020204" pitchFamily="34" charset="0"/>
            </a:endParaRPr>
          </a:p>
        </p:txBody>
      </p:sp>
      <p:pic>
        <p:nvPicPr>
          <p:cNvPr id="2103" name="Picture 1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069827" y="32003961"/>
            <a:ext cx="253047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4" name="Picture 1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381153" y="32101817"/>
            <a:ext cx="4391025"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5" name="Picture 1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4682132" y="31968648"/>
            <a:ext cx="258445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6" name="TextBox 5"/>
          <p:cNvSpPr txBox="1">
            <a:spLocks noChangeArrowheads="1"/>
          </p:cNvSpPr>
          <p:nvPr/>
        </p:nvSpPr>
        <p:spPr bwMode="auto">
          <a:xfrm>
            <a:off x="14476413" y="36174363"/>
            <a:ext cx="132556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4400" b="1">
                <a:latin typeface="Arial" panose="020B0604020202020204" pitchFamily="34" charset="0"/>
                <a:cs typeface="Arial" panose="020B0604020202020204" pitchFamily="34" charset="0"/>
              </a:rPr>
              <a:t>What is next?</a:t>
            </a:r>
          </a:p>
        </p:txBody>
      </p:sp>
      <p:pic>
        <p:nvPicPr>
          <p:cNvPr id="2107" name="Picture 2"/>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7357237" y="41033565"/>
            <a:ext cx="1778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8" name="TextBox 26"/>
          <p:cNvSpPr txBox="1">
            <a:spLocks noChangeArrowheads="1"/>
          </p:cNvSpPr>
          <p:nvPr/>
        </p:nvSpPr>
        <p:spPr bwMode="auto">
          <a:xfrm>
            <a:off x="795338" y="24315738"/>
            <a:ext cx="122745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a:buFont typeface="Arial" panose="020B0604020202020204" pitchFamily="34" charset="0"/>
              <a:buChar char="•"/>
            </a:pPr>
            <a:r>
              <a:rPr lang="en-GB" altLang="en-US" sz="3200" dirty="0">
                <a:latin typeface="Arial" panose="020B0604020202020204" pitchFamily="34" charset="0"/>
                <a:cs typeface="Arial" panose="020B0604020202020204" pitchFamily="34" charset="0"/>
              </a:rPr>
              <a:t>Workshop delivered by </a:t>
            </a:r>
            <a:r>
              <a:rPr lang="en-GB" altLang="en-US" sz="3200" b="1" dirty="0">
                <a:latin typeface="Arial" panose="020B0604020202020204" pitchFamily="34" charset="0"/>
                <a:cs typeface="Arial" panose="020B0604020202020204" pitchFamily="34" charset="0"/>
              </a:rPr>
              <a:t>Paths for All </a:t>
            </a:r>
            <a:r>
              <a:rPr lang="en-GB" altLang="en-US" sz="3200" dirty="0">
                <a:latin typeface="Arial" panose="020B0604020202020204" pitchFamily="34" charset="0"/>
                <a:cs typeface="Arial" panose="020B0604020202020204" pitchFamily="34" charset="0"/>
              </a:rPr>
              <a:t>to train staff on walking with </a:t>
            </a:r>
            <a:r>
              <a:rPr lang="en-GB" altLang="en-US" sz="3200" b="1" dirty="0">
                <a:latin typeface="Arial" panose="020B0604020202020204" pitchFamily="34" charset="0"/>
                <a:cs typeface="Arial" panose="020B0604020202020204" pitchFamily="34" charset="0"/>
              </a:rPr>
              <a:t>Strength and Balance </a:t>
            </a:r>
            <a:r>
              <a:rPr lang="en-GB" altLang="en-US" sz="3200" dirty="0">
                <a:latin typeface="Arial" panose="020B0604020202020204" pitchFamily="34" charset="0"/>
                <a:cs typeface="Arial" panose="020B0604020202020204" pitchFamily="34" charset="0"/>
              </a:rPr>
              <a:t>exercises that would be used in the </a:t>
            </a:r>
            <a:r>
              <a:rPr lang="en-GB" altLang="en-US" sz="3200" dirty="0" smtClean="0">
                <a:latin typeface="Arial" panose="020B0604020202020204" pitchFamily="34" charset="0"/>
                <a:cs typeface="Arial" panose="020B0604020202020204" pitchFamily="34" charset="0"/>
              </a:rPr>
              <a:t>sessions. This included practical examples of how </a:t>
            </a:r>
            <a:r>
              <a:rPr lang="en-GB" altLang="en-US" sz="3200" dirty="0">
                <a:latin typeface="Arial" panose="020B0604020202020204" pitchFamily="34" charset="0"/>
                <a:cs typeface="Arial" panose="020B0604020202020204" pitchFamily="34" charset="0"/>
              </a:rPr>
              <a:t>to incorporate physical </a:t>
            </a:r>
            <a:r>
              <a:rPr lang="en-GB" altLang="en-US" sz="3200" dirty="0" smtClean="0">
                <a:latin typeface="Arial" panose="020B0604020202020204" pitchFamily="34" charset="0"/>
                <a:cs typeface="Arial" panose="020B0604020202020204" pitchFamily="34" charset="0"/>
              </a:rPr>
              <a:t>activity, particularly more walking, in </a:t>
            </a:r>
            <a:r>
              <a:rPr lang="en-GB" altLang="en-US" sz="3200" dirty="0">
                <a:latin typeface="Arial" panose="020B0604020202020204" pitchFamily="34" charset="0"/>
                <a:cs typeface="Arial" panose="020B0604020202020204" pitchFamily="34" charset="0"/>
              </a:rPr>
              <a:t>residents’ daily life</a:t>
            </a:r>
            <a:endParaRPr lang="en-GB" alt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69" name="TextBox 26"/>
          <p:cNvSpPr txBox="1">
            <a:spLocks noChangeArrowheads="1"/>
          </p:cNvSpPr>
          <p:nvPr/>
        </p:nvSpPr>
        <p:spPr bwMode="auto">
          <a:xfrm>
            <a:off x="825500" y="32882840"/>
            <a:ext cx="122142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900">
                <a:solidFill>
                  <a:schemeClr val="tx1"/>
                </a:solidFill>
                <a:latin typeface="Calibri" panose="020F0502020204030204" pitchFamily="34" charset="0"/>
              </a:defRPr>
            </a:lvl1pPr>
            <a:lvl2pPr>
              <a:defRPr sz="6900">
                <a:solidFill>
                  <a:schemeClr val="tx1"/>
                </a:solidFill>
                <a:latin typeface="Calibri" panose="020F0502020204030204" pitchFamily="34" charset="0"/>
              </a:defRPr>
            </a:lvl2pPr>
            <a:lvl3pPr>
              <a:defRPr sz="6900">
                <a:solidFill>
                  <a:schemeClr val="tx1"/>
                </a:solidFill>
                <a:latin typeface="Calibri" panose="020F0502020204030204" pitchFamily="34" charset="0"/>
              </a:defRPr>
            </a:lvl3pPr>
            <a:lvl4pPr>
              <a:defRPr sz="6900">
                <a:solidFill>
                  <a:schemeClr val="tx1"/>
                </a:solidFill>
                <a:latin typeface="Calibri" panose="020F0502020204030204" pitchFamily="34" charset="0"/>
              </a:defRPr>
            </a:lvl4pPr>
            <a:lvl5pPr>
              <a:defRPr sz="6900">
                <a:solidFill>
                  <a:schemeClr val="tx1"/>
                </a:solidFill>
                <a:latin typeface="Calibri" panose="020F0502020204030204" pitchFamily="34" charset="0"/>
              </a:defRPr>
            </a:lvl5pPr>
            <a:lvl6pPr marL="7472363" indent="-5186363" defTabSz="3506788" eaLnBrk="0" fontAlgn="base" hangingPunct="0">
              <a:spcBef>
                <a:spcPct val="0"/>
              </a:spcBef>
              <a:spcAft>
                <a:spcPct val="0"/>
              </a:spcAft>
              <a:defRPr sz="6900">
                <a:solidFill>
                  <a:schemeClr val="tx1"/>
                </a:solidFill>
                <a:latin typeface="Calibri" panose="020F0502020204030204" pitchFamily="34" charset="0"/>
              </a:defRPr>
            </a:lvl6pPr>
            <a:lvl7pPr marL="7929563" indent="-5186363" defTabSz="3506788" eaLnBrk="0" fontAlgn="base" hangingPunct="0">
              <a:spcBef>
                <a:spcPct val="0"/>
              </a:spcBef>
              <a:spcAft>
                <a:spcPct val="0"/>
              </a:spcAft>
              <a:defRPr sz="6900">
                <a:solidFill>
                  <a:schemeClr val="tx1"/>
                </a:solidFill>
                <a:latin typeface="Calibri" panose="020F0502020204030204" pitchFamily="34" charset="0"/>
              </a:defRPr>
            </a:lvl7pPr>
            <a:lvl8pPr marL="8386763" indent="-5186363" defTabSz="3506788" eaLnBrk="0" fontAlgn="base" hangingPunct="0">
              <a:spcBef>
                <a:spcPct val="0"/>
              </a:spcBef>
              <a:spcAft>
                <a:spcPct val="0"/>
              </a:spcAft>
              <a:defRPr sz="6900">
                <a:solidFill>
                  <a:schemeClr val="tx1"/>
                </a:solidFill>
                <a:latin typeface="Calibri" panose="020F0502020204030204" pitchFamily="34" charset="0"/>
              </a:defRPr>
            </a:lvl8pPr>
            <a:lvl9pPr marL="8843963" indent="-5186363" defTabSz="3506788" eaLnBrk="0" fontAlgn="base" hangingPunct="0">
              <a:spcBef>
                <a:spcPct val="0"/>
              </a:spcBef>
              <a:spcAft>
                <a:spcPct val="0"/>
              </a:spcAft>
              <a:defRPr sz="6900">
                <a:solidFill>
                  <a:schemeClr val="tx1"/>
                </a:solidFill>
                <a:latin typeface="Calibri" panose="020F0502020204030204" pitchFamily="34" charset="0"/>
              </a:defRPr>
            </a:lvl9pPr>
          </a:lstStyle>
          <a:p>
            <a:pPr eaLnBrk="1" hangingPunct="1">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With funding from Paths for All, outdoor panels were installed to allow residents to exercise safely in the garden </a:t>
            </a:r>
            <a:endParaRPr lang="en-GB" altLang="en-US"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127960" y="288577"/>
            <a:ext cx="2324652" cy="16740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af79cec-e808-4a26-9b5e-096237b2b8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69DC103DF10644A1127BAE9E49047E" ma:contentTypeVersion="16" ma:contentTypeDescription="Create a new document." ma:contentTypeScope="" ma:versionID="502d60652d099e98f47be1135c952717">
  <xsd:schema xmlns:xsd="http://www.w3.org/2001/XMLSchema" xmlns:xs="http://www.w3.org/2001/XMLSchema" xmlns:p="http://schemas.microsoft.com/office/2006/metadata/properties" xmlns:ns3="eaf79cec-e808-4a26-9b5e-096237b2b8e5" xmlns:ns4="3204aa85-8605-496a-87c6-51f98c5433b6" targetNamespace="http://schemas.microsoft.com/office/2006/metadata/properties" ma:root="true" ma:fieldsID="2cb0c1595d840de94886b1ce6e4d3f5f" ns3:_="" ns4:_="">
    <xsd:import namespace="eaf79cec-e808-4a26-9b5e-096237b2b8e5"/>
    <xsd:import namespace="3204aa85-8605-496a-87c6-51f98c5433b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DateTaken"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79cec-e808-4a26-9b5e-096237b2b8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04aa85-8605-496a-87c6-51f98c5433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0B419-DDA2-4BCB-9498-96AEE0846D9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204aa85-8605-496a-87c6-51f98c5433b6"/>
    <ds:schemaRef ds:uri="eaf79cec-e808-4a26-9b5e-096237b2b8e5"/>
    <ds:schemaRef ds:uri="http://www.w3.org/XML/1998/namespace"/>
    <ds:schemaRef ds:uri="http://purl.org/dc/dcmitype/"/>
  </ds:schemaRefs>
</ds:datastoreItem>
</file>

<file path=customXml/itemProps2.xml><?xml version="1.0" encoding="utf-8"?>
<ds:datastoreItem xmlns:ds="http://schemas.openxmlformats.org/officeDocument/2006/customXml" ds:itemID="{B0C0B56B-4DBC-401F-9643-512127DF9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f79cec-e808-4a26-9b5e-096237b2b8e5"/>
    <ds:schemaRef ds:uri="3204aa85-8605-496a-87c6-51f98c5433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15746</TotalTime>
  <Words>862</Words>
  <Application>Microsoft Office PowerPoint</Application>
  <PresentationFormat>Custom</PresentationFormat>
  <Paragraphs>113</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Arial Narrow</vt:lpstr>
      <vt:lpstr>Calibri</vt:lpstr>
      <vt:lpstr>Calibri Light</vt:lpstr>
      <vt:lpstr>Times New Roman</vt:lpstr>
      <vt:lpstr>Office Theme</vt:lpstr>
      <vt:lpstr>Chart</vt:lpstr>
      <vt:lpstr>PowerPoint Presentation</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Gupta, Pooja</dc:creator>
  <cp:lastModifiedBy>OKANE, PAULA</cp:lastModifiedBy>
  <cp:revision>252</cp:revision>
  <dcterms:created xsi:type="dcterms:W3CDTF">2023-08-19T13:09:53Z</dcterms:created>
  <dcterms:modified xsi:type="dcterms:W3CDTF">2024-06-28T13:55:39Z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0x010100CF69DC103DF10644A1127BAE9E49047E</vt:lpwstr>
  </property>
</Properties>
</file>