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3" r:id="rId3"/>
    <p:sldId id="293" r:id="rId4"/>
    <p:sldId id="313" r:id="rId5"/>
    <p:sldId id="311" r:id="rId6"/>
    <p:sldId id="314" r:id="rId7"/>
    <p:sldId id="262" r:id="rId8"/>
    <p:sldId id="312" r:id="rId9"/>
    <p:sldId id="269" r:id="rId10"/>
    <p:sldId id="284" r:id="rId11"/>
    <p:sldId id="306"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1492" autoAdjust="0"/>
  </p:normalViewPr>
  <p:slideViewPr>
    <p:cSldViewPr>
      <p:cViewPr varScale="1">
        <p:scale>
          <a:sx n="79" d="100"/>
          <a:sy n="79" d="100"/>
        </p:scale>
        <p:origin x="25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782C6F-2AD6-406F-AFC6-1D853826CB4A}" type="datetimeFigureOut">
              <a:t>1/6/2026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126546-763F-4649-9461-2CF06DF2C2FF}" type="slidenum">
              <a:t>‹#›</a:t>
            </a:fld>
            <a:endParaRPr lang="en-GB"/>
          </a:p>
        </p:txBody>
      </p:sp>
    </p:spTree>
    <p:extLst>
      <p:ext uri="{BB962C8B-B14F-4D97-AF65-F5344CB8AC3E}">
        <p14:creationId xmlns:p14="http://schemas.microsoft.com/office/powerpoint/2010/main" val="307350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matter what treatment you are on you will always have Type 2 diabetes.</a:t>
            </a:r>
            <a:endParaRPr lang="en-US" dirty="0"/>
          </a:p>
          <a:p>
            <a:r>
              <a:rPr lang="en-GB" dirty="0"/>
              <a:t>There are other types of Diabetes, you may have heard of them.</a:t>
            </a:r>
            <a:endParaRPr lang="en-US" dirty="0"/>
          </a:p>
          <a:p>
            <a:r>
              <a:rPr lang="en-GB" u="sng" dirty="0"/>
              <a:t>Type 1 diabetes</a:t>
            </a:r>
            <a:r>
              <a:rPr lang="en-GB" dirty="0"/>
              <a:t> is when the pancreas stops making any insulin and the person needs insulin injections to control blood glucose levels.</a:t>
            </a:r>
            <a:endParaRPr lang="en-US" dirty="0"/>
          </a:p>
          <a:p>
            <a:r>
              <a:rPr lang="en-GB" u="sng" dirty="0"/>
              <a:t>Gestational Diabetes</a:t>
            </a:r>
            <a:r>
              <a:rPr lang="en-GB" dirty="0"/>
              <a:t> is a type of diabetes pregnant women can get because hormone changes during pregnancy make it difficult for the body to use insulin properly. This usually goes away once the baby is delivered but makes the woman more likely to develop T2 diabetes in later life.</a:t>
            </a:r>
            <a:endParaRPr lang="en-US" dirty="0"/>
          </a:p>
          <a:p>
            <a:r>
              <a:rPr lang="en-GB" u="sng" dirty="0"/>
              <a:t>Secondary Diabetes</a:t>
            </a:r>
            <a:r>
              <a:rPr lang="en-GB" dirty="0"/>
              <a:t> is caused by disease or damage to the pancreas. This destroys the part of the pancreas which makes insulin. For example in the West of Scotland the most common cause of secondary diabetes is excess alcohol consumption, but can be caused by medical conditions too. E.g. Cancer of the pancreas.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3E16F27-2443-459E-8CDA-1685C130B4E2}" type="slidenum">
              <a:rPr lang="en-GB" smtClean="0"/>
              <a:t>3</a:t>
            </a:fld>
            <a:endParaRPr lang="en-GB"/>
          </a:p>
        </p:txBody>
      </p:sp>
    </p:spTree>
    <p:extLst>
      <p:ext uri="{BB962C8B-B14F-4D97-AF65-F5344CB8AC3E}">
        <p14:creationId xmlns:p14="http://schemas.microsoft.com/office/powerpoint/2010/main" val="179854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6F27-2443-459E-8CDA-1685C130B4E2}" type="slidenum">
              <a:rPr lang="en-GB" smtClean="0"/>
              <a:t>5</a:t>
            </a:fld>
            <a:endParaRPr lang="en-GB"/>
          </a:p>
        </p:txBody>
      </p:sp>
    </p:spTree>
    <p:extLst>
      <p:ext uri="{BB962C8B-B14F-4D97-AF65-F5344CB8AC3E}">
        <p14:creationId xmlns:p14="http://schemas.microsoft.com/office/powerpoint/2010/main" val="264131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can affect various parts of the body if poorly controlled</a:t>
            </a:r>
          </a:p>
          <a:p>
            <a:pPr>
              <a:spcBef>
                <a:spcPct val="20000"/>
              </a:spcBef>
            </a:pPr>
            <a:r>
              <a:rPr lang="en-GB" dirty="0"/>
              <a:t>Damage is caused by high blood glucose levels, high blood pressure and high cholesterol.</a:t>
            </a:r>
            <a:endParaRPr lang="en-US" dirty="0"/>
          </a:p>
          <a:p>
            <a:pPr>
              <a:spcBef>
                <a:spcPct val="20000"/>
              </a:spcBef>
            </a:pPr>
            <a:endParaRPr lang="en-GB" dirty="0"/>
          </a:p>
          <a:p>
            <a:pPr>
              <a:spcBef>
                <a:spcPct val="20000"/>
              </a:spcBef>
            </a:pPr>
            <a:r>
              <a:rPr lang="en-GB" dirty="0"/>
              <a:t>Damage to blood vessels can increase the risk of a heart attack &amp; stroke and can affect the eyes, kidneys and feet. Feet can be affected by nerve damage too.</a:t>
            </a:r>
          </a:p>
        </p:txBody>
      </p:sp>
      <p:sp>
        <p:nvSpPr>
          <p:cNvPr id="4" name="Slide Number Placeholder 3"/>
          <p:cNvSpPr>
            <a:spLocks noGrp="1"/>
          </p:cNvSpPr>
          <p:nvPr>
            <p:ph type="sldNum" sz="quarter" idx="5"/>
          </p:nvPr>
        </p:nvSpPr>
        <p:spPr/>
        <p:txBody>
          <a:bodyPr/>
          <a:lstStyle/>
          <a:p>
            <a:fld id="{CA126546-763F-4649-9461-2CF06DF2C2FF}" type="slidenum">
              <a:t>7</a:t>
            </a:fld>
            <a:endParaRPr lang="en-GB"/>
          </a:p>
        </p:txBody>
      </p:sp>
    </p:spTree>
    <p:extLst>
      <p:ext uri="{BB962C8B-B14F-4D97-AF65-F5344CB8AC3E}">
        <p14:creationId xmlns:p14="http://schemas.microsoft.com/office/powerpoint/2010/main" val="288987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A126546-763F-4649-9461-2CF06DF2C2FF}" type="slidenum">
              <a:rPr lang="en-US"/>
              <a:t>8</a:t>
            </a:fld>
            <a:endParaRPr lang="en-US"/>
          </a:p>
        </p:txBody>
      </p:sp>
    </p:spTree>
    <p:extLst>
      <p:ext uri="{BB962C8B-B14F-4D97-AF65-F5344CB8AC3E}">
        <p14:creationId xmlns:p14="http://schemas.microsoft.com/office/powerpoint/2010/main" val="92841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3E16F27-2443-459E-8CDA-1685C130B4E2}" type="slidenum">
              <a:rPr lang="en-GB" smtClean="0"/>
              <a:t>11</a:t>
            </a:fld>
            <a:endParaRPr lang="en-GB"/>
          </a:p>
        </p:txBody>
      </p:sp>
    </p:spTree>
    <p:extLst>
      <p:ext uri="{BB962C8B-B14F-4D97-AF65-F5344CB8AC3E}">
        <p14:creationId xmlns:p14="http://schemas.microsoft.com/office/powerpoint/2010/main" val="91948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5DCE5B-AB77-4A89-896F-5DB381876DE0}" type="datetimeFigureOut">
              <a:rPr lang="en-GB" smtClean="0"/>
              <a:pPr/>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391C6-49B7-42A5-B937-9B9A97F789E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DCE5B-AB77-4A89-896F-5DB381876DE0}" type="datetimeFigureOut">
              <a:rPr lang="en-GB" smtClean="0"/>
              <a:pPr/>
              <a:t>06/01/2026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91C6-49B7-42A5-B937-9B9A97F789E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hyperlink" Target="https://www.google.co.uk/url?sa=i&amp;url=https://www.cardiac-rehab.co.uk/blogs/heartys-blog/exercise&amp;psig=AOvVaw2mgAUqZMqKcFXylTn9fq3v&amp;ust=1602065905148000&amp;source=images&amp;cd=vfe&amp;ved=0CAIQjRxqFwoTCMjjkNzen-wCFQAAAAAdAAAAABAK"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What is type 2 diabetes?</a:t>
            </a:r>
          </a:p>
        </p:txBody>
      </p:sp>
      <p:pic>
        <p:nvPicPr>
          <p:cNvPr id="3" name="Picture 2" descr="NHSGG&amp;C*SPOT">
            <a:extLst>
              <a:ext uri="{FF2B5EF4-FFF2-40B4-BE49-F238E27FC236}">
                <a16:creationId xmlns:a16="http://schemas.microsoft.com/office/drawing/2014/main" id="{F6993B69-E0F4-287F-2B0D-D6EE75F4E14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28131"/>
            <a:ext cx="1219200" cy="8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de 1">
            <a:hlinkClick r:id="" action="ppaction://media"/>
            <a:extLst>
              <a:ext uri="{FF2B5EF4-FFF2-40B4-BE49-F238E27FC236}">
                <a16:creationId xmlns:a16="http://schemas.microsoft.com/office/drawing/2014/main" id="{4848FF6B-5AA6-A8A4-1E6E-3B5A8C388B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030"/>
    </mc:Choice>
    <mc:Fallback>
      <p:transition spd="slow" advTm="8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8341"/>
            <a:ext cx="8229600" cy="1143000"/>
          </a:xfrm>
        </p:spPr>
        <p:txBody>
          <a:bodyPr>
            <a:normAutofit/>
          </a:bodyPr>
          <a:lstStyle/>
          <a:p>
            <a:r>
              <a:rPr lang="en-GB" sz="3200" b="1" dirty="0">
                <a:latin typeface="+mn-lt"/>
              </a:rPr>
              <a:t>Managing diabetes-exercise</a:t>
            </a:r>
            <a:endParaRPr lang="en-GB" sz="3200" dirty="0">
              <a:solidFill>
                <a:srgbClr val="00B0F0"/>
              </a:solidFill>
              <a:latin typeface="+mn-lt"/>
            </a:endParaRPr>
          </a:p>
        </p:txBody>
      </p:sp>
      <p:pic>
        <p:nvPicPr>
          <p:cNvPr id="1026" name="Picture 2" descr="Exercise – some is good, more is bet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282" y="1120124"/>
            <a:ext cx="6570086" cy="5737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SGG&amp;C*SPOT"/>
          <p:cNvPicPr/>
          <p:nvPr/>
        </p:nvPicPr>
        <p:blipFill>
          <a:blip r:embed="rId6">
            <a:extLst>
              <a:ext uri="{28A0092B-C50C-407E-A947-70E740481C1C}">
                <a14:useLocalDpi xmlns:a14="http://schemas.microsoft.com/office/drawing/2010/main" val="0"/>
              </a:ext>
            </a:extLst>
          </a:blip>
          <a:srcRect/>
          <a:stretch>
            <a:fillRect/>
          </a:stretch>
        </p:blipFill>
        <p:spPr bwMode="auto">
          <a:xfrm>
            <a:off x="7596336" y="332656"/>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de 10">
            <a:hlinkClick r:id="" action="ppaction://media"/>
            <a:extLst>
              <a:ext uri="{FF2B5EF4-FFF2-40B4-BE49-F238E27FC236}">
                <a16:creationId xmlns:a16="http://schemas.microsoft.com/office/drawing/2014/main" id="{4CE36B47-A4D8-4DBC-F4C7-A8CDFC5A65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718897009"/>
      </p:ext>
    </p:extLst>
  </p:cSld>
  <p:clrMapOvr>
    <a:masterClrMapping/>
  </p:clrMapOvr>
  <mc:AlternateContent xmlns:mc="http://schemas.openxmlformats.org/markup-compatibility/2006">
    <mc:Choice xmlns:p14="http://schemas.microsoft.com/office/powerpoint/2010/main" Requires="p14">
      <p:transition spd="slow" p14:dur="2000" advTm="45632"/>
    </mc:Choice>
    <mc:Fallback>
      <p:transition spd="slow" advTm="45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44657"/>
            <a:ext cx="8229600" cy="1143000"/>
          </a:xfrm>
        </p:spPr>
        <p:txBody>
          <a:bodyPr>
            <a:normAutofit fontScale="90000"/>
          </a:bodyPr>
          <a:lstStyle/>
          <a:p>
            <a:br>
              <a:rPr lang="en-GB" altLang="en-US" b="1" dirty="0"/>
            </a:br>
            <a:r>
              <a:rPr lang="en-GB" altLang="en-US" b="1" dirty="0"/>
              <a:t>Annual Review</a:t>
            </a:r>
            <a:br>
              <a:rPr lang="en-GB" altLang="en-US" dirty="0"/>
            </a:br>
            <a:endParaRPr lang="en-GB" altLang="en-US" dirty="0"/>
          </a:p>
        </p:txBody>
      </p:sp>
      <p:pic>
        <p:nvPicPr>
          <p:cNvPr id="5" name="Picture 4" descr="NHSGG&amp;C*SPOT"/>
          <p:cNvPicPr/>
          <p:nvPr/>
        </p:nvPicPr>
        <p:blipFill>
          <a:blip r:embed="rId5">
            <a:extLst>
              <a:ext uri="{28A0092B-C50C-407E-A947-70E740481C1C}">
                <a14:useLocalDpi xmlns:a14="http://schemas.microsoft.com/office/drawing/2010/main" val="0"/>
              </a:ext>
            </a:extLst>
          </a:blip>
          <a:srcRect/>
          <a:stretch>
            <a:fillRect/>
          </a:stretch>
        </p:blipFill>
        <p:spPr bwMode="auto">
          <a:xfrm>
            <a:off x="7668344" y="110983"/>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2051720" y="1017205"/>
            <a:ext cx="5426653" cy="5414831"/>
          </a:xfrm>
          <a:prstGeom prst="rect">
            <a:avLst/>
          </a:prstGeom>
        </p:spPr>
      </p:pic>
      <p:sp>
        <p:nvSpPr>
          <p:cNvPr id="3" name="Rectangle 2"/>
          <p:cNvSpPr/>
          <p:nvPr/>
        </p:nvSpPr>
        <p:spPr>
          <a:xfrm>
            <a:off x="5787163" y="5984832"/>
            <a:ext cx="1440160" cy="1804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slide 11">
            <a:hlinkClick r:id="" action="ppaction://media"/>
            <a:extLst>
              <a:ext uri="{FF2B5EF4-FFF2-40B4-BE49-F238E27FC236}">
                <a16:creationId xmlns:a16="http://schemas.microsoft.com/office/drawing/2014/main" id="{4383E05B-90F5-113B-3ECE-26AADBB878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053439189"/>
      </p:ext>
    </p:extLst>
  </p:cSld>
  <p:clrMapOvr>
    <a:masterClrMapping/>
  </p:clrMapOvr>
  <mc:AlternateContent xmlns:mc="http://schemas.openxmlformats.org/markup-compatibility/2006">
    <mc:Choice xmlns:p14="http://schemas.microsoft.com/office/powerpoint/2010/main" Requires="p14">
      <p:transition spd="slow" p14:dur="2000" advTm="41028"/>
    </mc:Choice>
    <mc:Fallback>
      <p:transition spd="slow" advTm="41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F0EE-59C1-0986-EC9F-E3261795C1B8}"/>
              </a:ext>
            </a:extLst>
          </p:cNvPr>
          <p:cNvSpPr>
            <a:spLocks noGrp="1"/>
          </p:cNvSpPr>
          <p:nvPr>
            <p:ph idx="1"/>
          </p:nvPr>
        </p:nvSpPr>
        <p:spPr>
          <a:xfrm>
            <a:off x="577516" y="693204"/>
            <a:ext cx="8229600" cy="4525963"/>
          </a:xfrm>
        </p:spPr>
        <p:txBody>
          <a:bodyPr vert="horz" lIns="91440" tIns="45720" rIns="91440" bIns="45720" rtlCol="0" anchor="t">
            <a:normAutofit/>
          </a:bodyPr>
          <a:lstStyle/>
          <a:p>
            <a:pPr marL="0" indent="0" algn="ctr">
              <a:buNone/>
            </a:pPr>
            <a:r>
              <a:rPr lang="en-GB" b="1" dirty="0">
                <a:cs typeface="Calibri"/>
              </a:rPr>
              <a:t>What we will cover today</a:t>
            </a:r>
            <a:endParaRPr lang="en-US" dirty="0">
              <a:cs typeface="Calibri"/>
            </a:endParaRPr>
          </a:p>
          <a:p>
            <a:pPr>
              <a:buFont typeface="Arial"/>
              <a:buChar char="•"/>
            </a:pPr>
            <a:r>
              <a:rPr lang="en-GB" dirty="0">
                <a:cs typeface="Calibri"/>
              </a:rPr>
              <a:t>Types of diabetes</a:t>
            </a:r>
          </a:p>
          <a:p>
            <a:pPr>
              <a:buFont typeface="Arial"/>
              <a:buChar char="•"/>
            </a:pPr>
            <a:r>
              <a:rPr lang="en-GB" dirty="0">
                <a:cs typeface="Calibri"/>
              </a:rPr>
              <a:t>What is type 2 diabetes?</a:t>
            </a:r>
            <a:endParaRPr lang="en-US" dirty="0">
              <a:cs typeface="Calibri"/>
            </a:endParaRPr>
          </a:p>
          <a:p>
            <a:pPr>
              <a:buFont typeface="Arial"/>
              <a:buChar char="•"/>
            </a:pPr>
            <a:r>
              <a:rPr lang="en-GB" dirty="0">
                <a:cs typeface="Calibri"/>
              </a:rPr>
              <a:t>Long term complications or problems associated with diabetes</a:t>
            </a:r>
            <a:endParaRPr lang="en-US" dirty="0">
              <a:cs typeface="Calibri"/>
            </a:endParaRPr>
          </a:p>
          <a:p>
            <a:pPr>
              <a:buFont typeface="Arial"/>
              <a:buChar char="•"/>
            </a:pPr>
            <a:r>
              <a:rPr lang="en-GB" dirty="0">
                <a:cs typeface="Calibri"/>
              </a:rPr>
              <a:t>How to manage diabetes and prevent/reduce the risk of these complications.</a:t>
            </a:r>
            <a:endParaRPr lang="en-US" dirty="0">
              <a:cs typeface="Calibri"/>
            </a:endParaRPr>
          </a:p>
          <a:p>
            <a:pPr marL="0" indent="0">
              <a:buNone/>
            </a:pPr>
            <a:endParaRPr lang="en-GB" dirty="0">
              <a:cs typeface="Calibri"/>
            </a:endParaRPr>
          </a:p>
        </p:txBody>
      </p:sp>
      <p:sp>
        <p:nvSpPr>
          <p:cNvPr id="5" name="Content Placeholder 2">
            <a:extLst>
              <a:ext uri="{FF2B5EF4-FFF2-40B4-BE49-F238E27FC236}">
                <a16:creationId xmlns:a16="http://schemas.microsoft.com/office/drawing/2014/main" id="{34FEDB86-2DAA-0B6A-1D7B-568895EF05C6}"/>
              </a:ext>
            </a:extLst>
          </p:cNvPr>
          <p:cNvSpPr>
            <a:spLocks noGrp="1"/>
          </p:cNvSpPr>
          <p:nvPr/>
        </p:nvSpPr>
        <p:spPr>
          <a:xfrm>
            <a:off x="577516" y="2160403"/>
            <a:ext cx="8229600" cy="446449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endParaRPr lang="en-GB" b="1" dirty="0">
              <a:cs typeface="Calibri"/>
            </a:endParaRPr>
          </a:p>
        </p:txBody>
      </p:sp>
      <p:pic>
        <p:nvPicPr>
          <p:cNvPr id="6" name="Picture 5" descr="NHSGG&amp;C*SPOT">
            <a:extLst>
              <a:ext uri="{FF2B5EF4-FFF2-40B4-BE49-F238E27FC236}">
                <a16:creationId xmlns:a16="http://schemas.microsoft.com/office/drawing/2014/main" id="{E1C15EFF-3A6C-4898-0B74-7F330F6C8B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228132"/>
            <a:ext cx="946448" cy="86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HSGG&amp;C*SPOT">
            <a:extLst>
              <a:ext uri="{FF2B5EF4-FFF2-40B4-BE49-F238E27FC236}">
                <a16:creationId xmlns:a16="http://schemas.microsoft.com/office/drawing/2014/main" id="{396EBA10-5A5A-9B6C-0FB3-6E30ABA9790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28131"/>
            <a:ext cx="1219200" cy="8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2">
            <a:hlinkClick r:id="" action="ppaction://media"/>
            <a:extLst>
              <a:ext uri="{FF2B5EF4-FFF2-40B4-BE49-F238E27FC236}">
                <a16:creationId xmlns:a16="http://schemas.microsoft.com/office/drawing/2014/main" id="{3013F1EA-45DD-19B7-E53E-815DF105D5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933938089"/>
      </p:ext>
    </p:extLst>
  </p:cSld>
  <p:clrMapOvr>
    <a:masterClrMapping/>
  </p:clrMapOvr>
  <mc:AlternateContent xmlns:mc="http://schemas.openxmlformats.org/markup-compatibility/2006">
    <mc:Choice xmlns:p14="http://schemas.microsoft.com/office/powerpoint/2010/main" Requires="p14">
      <p:transition spd="slow" p14:dur="2000" advTm="22595"/>
    </mc:Choice>
    <mc:Fallback>
      <p:transition spd="slow" advTm="22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9315"/>
            <a:ext cx="8229600" cy="1325562"/>
          </a:xfrm>
        </p:spPr>
        <p:txBody>
          <a:bodyPr>
            <a:normAutofit fontScale="90000"/>
          </a:bodyPr>
          <a:lstStyle/>
          <a:p>
            <a:br>
              <a:rPr lang="en-GB" altLang="en-US" dirty="0"/>
            </a:br>
            <a:r>
              <a:rPr lang="en-GB" altLang="en-US" b="1" dirty="0"/>
              <a:t>Types of Diabetes</a:t>
            </a:r>
          </a:p>
        </p:txBody>
      </p:sp>
      <p:sp>
        <p:nvSpPr>
          <p:cNvPr id="3" name="Content Placeholder 2"/>
          <p:cNvSpPr>
            <a:spLocks noGrp="1"/>
          </p:cNvSpPr>
          <p:nvPr>
            <p:ph idx="1"/>
          </p:nvPr>
        </p:nvSpPr>
        <p:spPr>
          <a:xfrm>
            <a:off x="457200" y="1630181"/>
            <a:ext cx="8229600" cy="4525963"/>
          </a:xfrm>
        </p:spPr>
        <p:txBody>
          <a:bodyPr>
            <a:normAutofit lnSpcReduction="10000"/>
          </a:bodyPr>
          <a:lstStyle/>
          <a:p>
            <a:pPr>
              <a:defRPr/>
            </a:pPr>
            <a:endParaRPr lang="en-GB" sz="2700" dirty="0"/>
          </a:p>
          <a:p>
            <a:pPr>
              <a:defRPr/>
            </a:pPr>
            <a:r>
              <a:rPr lang="en-GB" dirty="0"/>
              <a:t>Type 2 Diabetes </a:t>
            </a:r>
          </a:p>
          <a:p>
            <a:pPr marL="0" indent="0">
              <a:buNone/>
              <a:defRPr/>
            </a:pPr>
            <a:r>
              <a:rPr lang="en-GB" dirty="0"/>
              <a:t>- Regardless of the treatment </a:t>
            </a:r>
          </a:p>
          <a:p>
            <a:pPr marL="0" indent="0">
              <a:buNone/>
              <a:defRPr/>
            </a:pPr>
            <a:r>
              <a:rPr lang="en-GB" dirty="0"/>
              <a:t> </a:t>
            </a:r>
          </a:p>
          <a:p>
            <a:pPr>
              <a:defRPr/>
            </a:pPr>
            <a:r>
              <a:rPr lang="en-GB" dirty="0"/>
              <a:t>Other types of diabetes:</a:t>
            </a:r>
          </a:p>
          <a:p>
            <a:pPr>
              <a:buFontTx/>
              <a:buChar char="-"/>
              <a:defRPr/>
            </a:pPr>
            <a:r>
              <a:rPr lang="en-GB" dirty="0"/>
              <a:t>Type 1 Diabetes</a:t>
            </a:r>
          </a:p>
          <a:p>
            <a:pPr>
              <a:buFontTx/>
              <a:buChar char="-"/>
              <a:defRPr/>
            </a:pPr>
            <a:r>
              <a:rPr lang="en-GB" dirty="0"/>
              <a:t>Gestational Diabetes</a:t>
            </a:r>
          </a:p>
          <a:p>
            <a:pPr>
              <a:buFontTx/>
              <a:buChar char="-"/>
              <a:defRPr/>
            </a:pPr>
            <a:r>
              <a:rPr lang="en-GB" dirty="0"/>
              <a:t>Secondary Diabetes</a:t>
            </a:r>
          </a:p>
          <a:p>
            <a:pPr marL="0" indent="0">
              <a:buNone/>
              <a:defRPr/>
            </a:pPr>
            <a:endParaRPr lang="en-GB" dirty="0"/>
          </a:p>
        </p:txBody>
      </p:sp>
      <p:pic>
        <p:nvPicPr>
          <p:cNvPr id="5" name="Picture 4" descr="NHSGG&amp;C*SPOT"/>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75796"/>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3">
            <a:hlinkClick r:id="" action="ppaction://media"/>
            <a:extLst>
              <a:ext uri="{FF2B5EF4-FFF2-40B4-BE49-F238E27FC236}">
                <a16:creationId xmlns:a16="http://schemas.microsoft.com/office/drawing/2014/main" id="{F45061B9-7F3C-60B0-4D99-E950BCC1DB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618922415"/>
      </p:ext>
    </p:extLst>
  </p:cSld>
  <p:clrMapOvr>
    <a:masterClrMapping/>
  </p:clrMapOvr>
  <mc:AlternateContent xmlns:mc="http://schemas.openxmlformats.org/markup-compatibility/2006">
    <mc:Choice xmlns:p14="http://schemas.microsoft.com/office/powerpoint/2010/main" Requires="p14">
      <p:transition spd="slow" p14:dur="2000" advTm="79948"/>
    </mc:Choice>
    <mc:Fallback>
      <p:transition spd="slow" advTm="79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57044"/>
            <a:ext cx="8229600" cy="1143000"/>
          </a:xfrm>
        </p:spPr>
        <p:txBody>
          <a:bodyPr>
            <a:normAutofit/>
          </a:bodyPr>
          <a:lstStyle/>
          <a:p>
            <a:r>
              <a:rPr lang="en-GB" sz="3200" b="1" dirty="0">
                <a:latin typeface="+mn-lt"/>
              </a:rPr>
              <a:t>Type 2 diabetes- how does it develop?</a:t>
            </a:r>
          </a:p>
        </p:txBody>
      </p:sp>
      <p:pic>
        <p:nvPicPr>
          <p:cNvPr id="4" name="Picture 3"/>
          <p:cNvPicPr>
            <a:picLocks noChangeAspect="1"/>
          </p:cNvPicPr>
          <p:nvPr/>
        </p:nvPicPr>
        <p:blipFill>
          <a:blip r:embed="rId4"/>
          <a:stretch>
            <a:fillRect/>
          </a:stretch>
        </p:blipFill>
        <p:spPr>
          <a:xfrm>
            <a:off x="958710" y="2204866"/>
            <a:ext cx="6709634" cy="4278848"/>
          </a:xfrm>
          <a:prstGeom prst="rect">
            <a:avLst/>
          </a:prstGeom>
        </p:spPr>
      </p:pic>
      <p:pic>
        <p:nvPicPr>
          <p:cNvPr id="5" name="Picture 4" descr="NHSGG&amp;C*SPOT"/>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75796"/>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de 4">
            <a:hlinkClick r:id="" action="ppaction://media"/>
            <a:extLst>
              <a:ext uri="{FF2B5EF4-FFF2-40B4-BE49-F238E27FC236}">
                <a16:creationId xmlns:a16="http://schemas.microsoft.com/office/drawing/2014/main" id="{ABDDCE01-EAFF-4E11-511F-192A8A6609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910966554"/>
      </p:ext>
    </p:extLst>
  </p:cSld>
  <p:clrMapOvr>
    <a:masterClrMapping/>
  </p:clrMapOvr>
  <mc:AlternateContent xmlns:mc="http://schemas.openxmlformats.org/markup-compatibility/2006">
    <mc:Choice xmlns:p14="http://schemas.microsoft.com/office/powerpoint/2010/main" Requires="p14">
      <p:transition spd="slow" p14:dur="2000" advTm="45614"/>
    </mc:Choice>
    <mc:Fallback>
      <p:transition spd="slow" advTm="45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5243"/>
            <a:ext cx="8229600" cy="4525963"/>
          </a:xfrm>
        </p:spPr>
        <p:txBody>
          <a:bodyPr vert="horz" lIns="91440" tIns="45720" rIns="91440" bIns="45720" rtlCol="0" anchor="t">
            <a:normAutofit/>
          </a:bodyPr>
          <a:lstStyle/>
          <a:p>
            <a:pPr marL="0" indent="0" algn="ctr">
              <a:buNone/>
            </a:pPr>
            <a:r>
              <a:rPr lang="en-GB" b="1" dirty="0"/>
              <a:t>How many people have diabetes in </a:t>
            </a:r>
          </a:p>
          <a:p>
            <a:pPr marL="0" indent="0" algn="ctr">
              <a:buNone/>
            </a:pPr>
            <a:r>
              <a:rPr lang="en-GB" b="1" dirty="0"/>
              <a:t>Scotland?</a:t>
            </a:r>
          </a:p>
          <a:p>
            <a:pPr marL="0" indent="0">
              <a:buNone/>
            </a:pPr>
            <a:endParaRPr lang="en-GB" b="1" dirty="0"/>
          </a:p>
        </p:txBody>
      </p:sp>
      <p:pic>
        <p:nvPicPr>
          <p:cNvPr id="4" name="Picture 3" descr="NHSGG&amp;C*SPOT"/>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70707"/>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a:off x="716666" y="1340768"/>
            <a:ext cx="7763958" cy="4982270"/>
          </a:xfrm>
          <a:prstGeom prst="rect">
            <a:avLst/>
          </a:prstGeom>
        </p:spPr>
      </p:pic>
      <p:pic>
        <p:nvPicPr>
          <p:cNvPr id="2" name="slide 5">
            <a:hlinkClick r:id="" action="ppaction://media"/>
            <a:extLst>
              <a:ext uri="{FF2B5EF4-FFF2-40B4-BE49-F238E27FC236}">
                <a16:creationId xmlns:a16="http://schemas.microsoft.com/office/drawing/2014/main" id="{EDFD9C4F-FE1E-1DFB-D9D8-2B88EC16D6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707199617"/>
      </p:ext>
    </p:extLst>
  </p:cSld>
  <p:clrMapOvr>
    <a:masterClrMapping/>
  </p:clrMapOvr>
  <mc:AlternateContent xmlns:mc="http://schemas.openxmlformats.org/markup-compatibility/2006">
    <mc:Choice xmlns:p14="http://schemas.microsoft.com/office/powerpoint/2010/main" Requires="p14">
      <p:transition spd="slow" p14:dur="2000" advTm="30059"/>
    </mc:Choice>
    <mc:Fallback>
      <p:transition spd="slow" advTm="30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GG&amp;C*SPOT">
            <a:extLst>
              <a:ext uri="{FF2B5EF4-FFF2-40B4-BE49-F238E27FC236}">
                <a16:creationId xmlns:a16="http://schemas.microsoft.com/office/drawing/2014/main" id="{DD33CC6C-313E-25FC-6DAD-E89156B2B60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88640"/>
            <a:ext cx="1219200" cy="8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1547664" y="1628800"/>
            <a:ext cx="5084826" cy="4742989"/>
          </a:xfrm>
          <a:prstGeom prst="rect">
            <a:avLst/>
          </a:prstGeom>
        </p:spPr>
      </p:pic>
      <p:sp>
        <p:nvSpPr>
          <p:cNvPr id="7" name="Title 6"/>
          <p:cNvSpPr>
            <a:spLocks noGrp="1"/>
          </p:cNvSpPr>
          <p:nvPr>
            <p:ph type="title"/>
          </p:nvPr>
        </p:nvSpPr>
        <p:spPr>
          <a:xfrm>
            <a:off x="-36512" y="274638"/>
            <a:ext cx="8229600" cy="1143000"/>
          </a:xfrm>
        </p:spPr>
        <p:txBody>
          <a:bodyPr/>
          <a:lstStyle/>
          <a:p>
            <a:r>
              <a:rPr lang="en-GB" dirty="0"/>
              <a:t>Symptoms of type 2 diabetes</a:t>
            </a:r>
          </a:p>
        </p:txBody>
      </p:sp>
      <p:pic>
        <p:nvPicPr>
          <p:cNvPr id="2" name="slide 6">
            <a:hlinkClick r:id="" action="ppaction://media"/>
            <a:extLst>
              <a:ext uri="{FF2B5EF4-FFF2-40B4-BE49-F238E27FC236}">
                <a16:creationId xmlns:a16="http://schemas.microsoft.com/office/drawing/2014/main" id="{2C147DF4-ED58-6B21-43CE-A662FB9515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876422699"/>
      </p:ext>
    </p:extLst>
  </p:cSld>
  <p:clrMapOvr>
    <a:masterClrMapping/>
  </p:clrMapOvr>
  <mc:AlternateContent xmlns:mc="http://schemas.openxmlformats.org/markup-compatibility/2006">
    <mc:Choice xmlns:p14="http://schemas.microsoft.com/office/powerpoint/2010/main" Requires="p14">
      <p:transition spd="slow" p14:dur="2000" advTm="44784"/>
    </mc:Choice>
    <mc:Fallback>
      <p:transition spd="slow" advTm="44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498811" y="620688"/>
            <a:ext cx="6670240" cy="5510287"/>
          </a:xfrm>
          <a:prstGeom prst="rect">
            <a:avLst/>
          </a:prstGeom>
          <a:noFill/>
          <a:ln w="9525">
            <a:noFill/>
            <a:miter lim="800000"/>
            <a:headEnd/>
            <a:tailEnd/>
          </a:ln>
        </p:spPr>
      </p:pic>
      <p:sp>
        <p:nvSpPr>
          <p:cNvPr id="5" name="TextBox 4"/>
          <p:cNvSpPr txBox="1"/>
          <p:nvPr/>
        </p:nvSpPr>
        <p:spPr>
          <a:xfrm>
            <a:off x="467544" y="260648"/>
            <a:ext cx="5132111" cy="523220"/>
          </a:xfrm>
          <a:prstGeom prst="rect">
            <a:avLst/>
          </a:prstGeom>
          <a:noFill/>
        </p:spPr>
        <p:txBody>
          <a:bodyPr wrap="none" rtlCol="0">
            <a:spAutoFit/>
          </a:bodyPr>
          <a:lstStyle/>
          <a:p>
            <a:r>
              <a:rPr lang="en-GB" sz="2800" b="1" dirty="0"/>
              <a:t>Complications of type 2 diabetes </a:t>
            </a:r>
          </a:p>
        </p:txBody>
      </p:sp>
      <p:pic>
        <p:nvPicPr>
          <p:cNvPr id="4" name="Picture 3" descr="NHSGG&amp;C*SPOT">
            <a:extLst>
              <a:ext uri="{FF2B5EF4-FFF2-40B4-BE49-F238E27FC236}">
                <a16:creationId xmlns:a16="http://schemas.microsoft.com/office/drawing/2014/main" id="{462699C8-516B-3ACC-CBAF-7A12E0EE856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228131"/>
            <a:ext cx="1219200" cy="8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de 7">
            <a:hlinkClick r:id="" action="ppaction://media"/>
            <a:extLst>
              <a:ext uri="{FF2B5EF4-FFF2-40B4-BE49-F238E27FC236}">
                <a16:creationId xmlns:a16="http://schemas.microsoft.com/office/drawing/2014/main" id="{65B1D567-2989-F3E2-5A66-D71C96C3BA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483"/>
    </mc:Choice>
    <mc:Fallback>
      <p:transition spd="slow" advTm="28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GG&amp;C*SPOT">
            <a:extLst>
              <a:ext uri="{FF2B5EF4-FFF2-40B4-BE49-F238E27FC236}">
                <a16:creationId xmlns:a16="http://schemas.microsoft.com/office/drawing/2014/main" id="{D68C8BC5-924E-70B6-D471-DDF4BE87DAA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228131"/>
            <a:ext cx="1219200" cy="8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air of feet with no foot&#10;&#10;Description automatically generated">
            <a:extLst>
              <a:ext uri="{FF2B5EF4-FFF2-40B4-BE49-F238E27FC236}">
                <a16:creationId xmlns:a16="http://schemas.microsoft.com/office/drawing/2014/main" id="{9BCE4C8E-0019-D591-8781-D7BEED8A9667}"/>
              </a:ext>
            </a:extLst>
          </p:cNvPr>
          <p:cNvPicPr>
            <a:picLocks noChangeAspect="1"/>
          </p:cNvPicPr>
          <p:nvPr/>
        </p:nvPicPr>
        <p:blipFill>
          <a:blip r:embed="rId6"/>
          <a:stretch>
            <a:fillRect/>
          </a:stretch>
        </p:blipFill>
        <p:spPr>
          <a:xfrm>
            <a:off x="187036" y="4763"/>
            <a:ext cx="1782041" cy="1860839"/>
          </a:xfrm>
          <a:prstGeom prst="rect">
            <a:avLst/>
          </a:prstGeom>
        </p:spPr>
      </p:pic>
      <p:sp>
        <p:nvSpPr>
          <p:cNvPr id="5" name="Title 4">
            <a:extLst>
              <a:ext uri="{FF2B5EF4-FFF2-40B4-BE49-F238E27FC236}">
                <a16:creationId xmlns:a16="http://schemas.microsoft.com/office/drawing/2014/main" id="{BCC6F6B7-E398-0E68-2D2E-F69EDB461700}"/>
              </a:ext>
            </a:extLst>
          </p:cNvPr>
          <p:cNvSpPr>
            <a:spLocks noGrp="1"/>
          </p:cNvSpPr>
          <p:nvPr>
            <p:ph type="title"/>
          </p:nvPr>
        </p:nvSpPr>
        <p:spPr/>
        <p:txBody>
          <a:bodyPr/>
          <a:lstStyle/>
          <a:p>
            <a:r>
              <a:rPr lang="en-US" dirty="0">
                <a:cs typeface="Calibri"/>
              </a:rPr>
              <a:t>Diabetes and feet</a:t>
            </a:r>
            <a:endParaRPr lang="en-US" dirty="0"/>
          </a:p>
        </p:txBody>
      </p:sp>
      <p:sp>
        <p:nvSpPr>
          <p:cNvPr id="6" name="Content Placeholder 5">
            <a:extLst>
              <a:ext uri="{FF2B5EF4-FFF2-40B4-BE49-F238E27FC236}">
                <a16:creationId xmlns:a16="http://schemas.microsoft.com/office/drawing/2014/main" id="{D442B7E3-0699-7D74-3F46-433A14606209}"/>
              </a:ext>
            </a:extLst>
          </p:cNvPr>
          <p:cNvSpPr>
            <a:spLocks noGrp="1"/>
          </p:cNvSpPr>
          <p:nvPr>
            <p:ph idx="1"/>
          </p:nvPr>
        </p:nvSpPr>
        <p:spPr>
          <a:xfrm>
            <a:off x="768927" y="2054802"/>
            <a:ext cx="8229600" cy="4525963"/>
          </a:xfrm>
        </p:spPr>
        <p:txBody>
          <a:bodyPr vert="horz" lIns="91440" tIns="45720" rIns="91440" bIns="45720" rtlCol="0" anchor="t">
            <a:normAutofit lnSpcReduction="10000"/>
          </a:bodyPr>
          <a:lstStyle/>
          <a:p>
            <a:pPr>
              <a:buFont typeface="Calibri" pitchFamily="34" charset="0"/>
              <a:buChar char="-"/>
            </a:pPr>
            <a:r>
              <a:rPr lang="en-US" dirty="0">
                <a:solidFill>
                  <a:srgbClr val="212B32"/>
                </a:solidFill>
                <a:ea typeface="+mn-lt"/>
                <a:cs typeface="+mn-lt"/>
              </a:rPr>
              <a:t>Keep feet clean and dry to avoid infection</a:t>
            </a:r>
            <a:endParaRPr lang="en-US" dirty="0">
              <a:cs typeface="Calibri"/>
            </a:endParaRPr>
          </a:p>
          <a:p>
            <a:pPr>
              <a:buFont typeface="Calibri" pitchFamily="34" charset="0"/>
              <a:buChar char="-"/>
            </a:pPr>
            <a:r>
              <a:rPr lang="en-US" dirty="0">
                <a:solidFill>
                  <a:srgbClr val="212B32"/>
                </a:solidFill>
                <a:ea typeface="+mn-lt"/>
                <a:cs typeface="+mn-lt"/>
              </a:rPr>
              <a:t>Avoid walking barefoot</a:t>
            </a:r>
            <a:endParaRPr lang="en-US" dirty="0">
              <a:solidFill>
                <a:srgbClr val="212B32"/>
              </a:solidFill>
              <a:cs typeface="Calibri"/>
            </a:endParaRPr>
          </a:p>
          <a:p>
            <a:pPr>
              <a:buFont typeface="Calibri" pitchFamily="34" charset="0"/>
              <a:buChar char="-"/>
            </a:pPr>
            <a:r>
              <a:rPr lang="en-US" dirty="0">
                <a:solidFill>
                  <a:srgbClr val="212B32"/>
                </a:solidFill>
                <a:ea typeface="+mn-lt"/>
                <a:cs typeface="+mn-lt"/>
              </a:rPr>
              <a:t>Wear shoes that fit well</a:t>
            </a:r>
            <a:endParaRPr lang="en-US" dirty="0">
              <a:cs typeface="Calibri"/>
            </a:endParaRPr>
          </a:p>
          <a:p>
            <a:pPr>
              <a:buFont typeface="Calibri" pitchFamily="34" charset="0"/>
              <a:buChar char="-"/>
            </a:pPr>
            <a:r>
              <a:rPr lang="en-US" dirty="0">
                <a:solidFill>
                  <a:srgbClr val="212B32"/>
                </a:solidFill>
                <a:ea typeface="+mn-lt"/>
                <a:cs typeface="+mn-lt"/>
              </a:rPr>
              <a:t>Usual diabetes team should be informed of any:</a:t>
            </a:r>
            <a:endParaRPr lang="en-US" dirty="0">
              <a:cs typeface="Calibri"/>
            </a:endParaRPr>
          </a:p>
          <a:p>
            <a:pPr>
              <a:buFont typeface="Calibri" pitchFamily="34" charset="0"/>
              <a:buChar char="-"/>
            </a:pPr>
            <a:r>
              <a:rPr lang="en-US" dirty="0">
                <a:solidFill>
                  <a:srgbClr val="212B32"/>
                </a:solidFill>
                <a:ea typeface="+mn-lt"/>
                <a:cs typeface="+mn-lt"/>
              </a:rPr>
              <a:t>cuts, cracks or blisters</a:t>
            </a:r>
            <a:endParaRPr lang="en-US" dirty="0">
              <a:cs typeface="Calibri"/>
            </a:endParaRPr>
          </a:p>
          <a:p>
            <a:pPr>
              <a:buFont typeface="Calibri" pitchFamily="34" charset="0"/>
              <a:buChar char="-"/>
            </a:pPr>
            <a:r>
              <a:rPr lang="en-US" dirty="0">
                <a:solidFill>
                  <a:srgbClr val="212B32"/>
                </a:solidFill>
                <a:ea typeface="+mn-lt"/>
                <a:cs typeface="+mn-lt"/>
              </a:rPr>
              <a:t>pain or tingling</a:t>
            </a:r>
            <a:endParaRPr lang="en-US" dirty="0">
              <a:cs typeface="Calibri"/>
            </a:endParaRPr>
          </a:p>
          <a:p>
            <a:pPr>
              <a:buFont typeface="Calibri" pitchFamily="34" charset="0"/>
              <a:buChar char="-"/>
            </a:pPr>
            <a:r>
              <a:rPr lang="en-US" dirty="0">
                <a:solidFill>
                  <a:srgbClr val="212B32"/>
                </a:solidFill>
                <a:ea typeface="+mn-lt"/>
                <a:cs typeface="+mn-lt"/>
              </a:rPr>
              <a:t>numb toes and feet</a:t>
            </a:r>
            <a:endParaRPr lang="en-US" dirty="0">
              <a:cs typeface="Calibri"/>
            </a:endParaRPr>
          </a:p>
          <a:p>
            <a:pPr>
              <a:buFont typeface="Calibri" pitchFamily="34" charset="0"/>
              <a:buChar char="-"/>
            </a:pPr>
            <a:endParaRPr lang="en-US" dirty="0">
              <a:cs typeface="Calibri"/>
            </a:endParaRPr>
          </a:p>
        </p:txBody>
      </p:sp>
      <p:pic>
        <p:nvPicPr>
          <p:cNvPr id="2" name="slide 8">
            <a:hlinkClick r:id="" action="ppaction://media"/>
            <a:extLst>
              <a:ext uri="{FF2B5EF4-FFF2-40B4-BE49-F238E27FC236}">
                <a16:creationId xmlns:a16="http://schemas.microsoft.com/office/drawing/2014/main" id="{82B6C7C1-2BCD-66D4-7782-0F2A2EB20D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1594854086"/>
      </p:ext>
    </p:extLst>
  </p:cSld>
  <p:clrMapOvr>
    <a:masterClrMapping/>
  </p:clrMapOvr>
  <mc:AlternateContent xmlns:mc="http://schemas.openxmlformats.org/markup-compatibility/2006">
    <mc:Choice xmlns:p14="http://schemas.microsoft.com/office/powerpoint/2010/main" Requires="p14">
      <p:transition spd="slow" p14:dur="2000" advTm="37843"/>
    </mc:Choice>
    <mc:Fallback>
      <p:transition spd="slow" advTm="37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a:bodyPr>
          <a:lstStyle/>
          <a:p>
            <a:r>
              <a:rPr lang="en-GB" sz="3200" b="1" dirty="0">
                <a:latin typeface="+mn-lt"/>
              </a:rPr>
              <a:t>Managing diabetes-portion sizes</a:t>
            </a:r>
          </a:p>
        </p:txBody>
      </p:sp>
      <p:pic>
        <p:nvPicPr>
          <p:cNvPr id="4" name="Picture 3" descr="NHSGG&amp;C*SPOT"/>
          <p:cNvPicPr/>
          <p:nvPr/>
        </p:nvPicPr>
        <p:blipFill>
          <a:blip r:embed="rId4">
            <a:extLst>
              <a:ext uri="{28A0092B-C50C-407E-A947-70E740481C1C}">
                <a14:useLocalDpi xmlns:a14="http://schemas.microsoft.com/office/drawing/2010/main" val="0"/>
              </a:ext>
            </a:extLst>
          </a:blip>
          <a:srcRect/>
          <a:stretch>
            <a:fillRect/>
          </a:stretch>
        </p:blipFill>
        <p:spPr bwMode="auto">
          <a:xfrm>
            <a:off x="7751224" y="88922"/>
            <a:ext cx="121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1763688" y="1403648"/>
            <a:ext cx="5815236" cy="5363196"/>
          </a:xfrm>
          <a:prstGeom prst="rect">
            <a:avLst/>
          </a:prstGeom>
        </p:spPr>
      </p:pic>
      <p:pic>
        <p:nvPicPr>
          <p:cNvPr id="3" name="slide 9">
            <a:hlinkClick r:id="" action="ppaction://media"/>
            <a:extLst>
              <a:ext uri="{FF2B5EF4-FFF2-40B4-BE49-F238E27FC236}">
                <a16:creationId xmlns:a16="http://schemas.microsoft.com/office/drawing/2014/main" id="{7C1A5459-30D0-93D3-3C76-9D13C41D43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98870157"/>
      </p:ext>
    </p:extLst>
  </p:cSld>
  <p:clrMapOvr>
    <a:masterClrMapping/>
  </p:clrMapOvr>
  <mc:AlternateContent xmlns:mc="http://schemas.openxmlformats.org/markup-compatibility/2006">
    <mc:Choice xmlns:p14="http://schemas.microsoft.com/office/powerpoint/2010/main" Requires="p14">
      <p:transition spd="slow" p14:dur="2000" advTm="50121"/>
    </mc:Choice>
    <mc:Fallback>
      <p:transition spd="slow" advTm="50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3039</TotalTime>
  <Words>369</Words>
  <Application>Microsoft Office PowerPoint</Application>
  <PresentationFormat>On-screen Show (4:3)</PresentationFormat>
  <Paragraphs>45</Paragraphs>
  <Slides>11</Slides>
  <Notes>5</Notes>
  <HiddenSlides>0</HiddenSlides>
  <MMClips>11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What is type 2 diabetes?</vt:lpstr>
      <vt:lpstr>PowerPoint Presentation</vt:lpstr>
      <vt:lpstr> Types of Diabetes</vt:lpstr>
      <vt:lpstr>Type 2 diabetes- how does it develop?</vt:lpstr>
      <vt:lpstr>PowerPoint Presentation</vt:lpstr>
      <vt:lpstr>Symptoms of type 2 diabetes</vt:lpstr>
      <vt:lpstr>PowerPoint Presentation</vt:lpstr>
      <vt:lpstr>Diabetes and feet</vt:lpstr>
      <vt:lpstr>Managing diabetes-portion sizes</vt:lpstr>
      <vt:lpstr>Managing diabetes-exercise</vt:lpstr>
      <vt:lpstr> Annual Review </vt:lpstr>
    </vt:vector>
  </TitlesOfParts>
  <Company>NHS Greater Glasgow and 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type 2 diabetes?</dc:title>
  <dc:creator>ALISG1</dc:creator>
  <cp:lastModifiedBy>Laura Ure (NHS Greater Glasgow and Clyde)</cp:lastModifiedBy>
  <cp:revision>103</cp:revision>
  <cp:lastPrinted>2025-05-27T08:51:19Z</cp:lastPrinted>
  <dcterms:created xsi:type="dcterms:W3CDTF">2022-02-28T11:19:23Z</dcterms:created>
  <dcterms:modified xsi:type="dcterms:W3CDTF">2026-01-06T15:55:48Z</dcterms:modified>
</cp:coreProperties>
</file>