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7" r:id="rId4"/>
    <p:sldId id="258" r:id="rId5"/>
    <p:sldId id="259" r:id="rId6"/>
    <p:sldId id="260" r:id="rId7"/>
    <p:sldId id="261" r:id="rId8"/>
    <p:sldId id="262" r:id="rId9"/>
    <p:sldId id="266" r:id="rId10"/>
    <p:sldId id="271" r:id="rId11"/>
    <p:sldId id="274" r:id="rId12"/>
    <p:sldId id="263" r:id="rId13"/>
    <p:sldId id="273" r:id="rId14"/>
    <p:sldId id="265" r:id="rId15"/>
    <p:sldId id="269" r:id="rId16"/>
    <p:sldId id="267" r:id="rId17"/>
    <p:sldId id="270" r:id="rId18"/>
    <p:sldId id="272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50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77AF5-9B83-44E4-90BE-A0488EDB55B6}" type="datetimeFigureOut">
              <a:rPr lang="en-GB" smtClean="0"/>
              <a:pPr/>
              <a:t>07/01/2026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7937-04CF-48B2-9037-85E9D83591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77AF5-9B83-44E4-90BE-A0488EDB55B6}" type="datetimeFigureOut">
              <a:rPr lang="en-GB" smtClean="0"/>
              <a:pPr/>
              <a:t>07/01/2026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7937-04CF-48B2-9037-85E9D83591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77AF5-9B83-44E4-90BE-A0488EDB55B6}" type="datetimeFigureOut">
              <a:rPr lang="en-GB" smtClean="0"/>
              <a:pPr/>
              <a:t>07/01/2026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7937-04CF-48B2-9037-85E9D83591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77AF5-9B83-44E4-90BE-A0488EDB55B6}" type="datetimeFigureOut">
              <a:rPr lang="en-GB" smtClean="0"/>
              <a:pPr/>
              <a:t>07/01/2026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7937-04CF-48B2-9037-85E9D83591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77AF5-9B83-44E4-90BE-A0488EDB55B6}" type="datetimeFigureOut">
              <a:rPr lang="en-GB" smtClean="0"/>
              <a:pPr/>
              <a:t>07/01/2026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7937-04CF-48B2-9037-85E9D83591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77AF5-9B83-44E4-90BE-A0488EDB55B6}" type="datetimeFigureOut">
              <a:rPr lang="en-GB" smtClean="0"/>
              <a:pPr/>
              <a:t>07/01/2026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7937-04CF-48B2-9037-85E9D83591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77AF5-9B83-44E4-90BE-A0488EDB55B6}" type="datetimeFigureOut">
              <a:rPr lang="en-GB" smtClean="0"/>
              <a:pPr/>
              <a:t>07/01/2026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7937-04CF-48B2-9037-85E9D83591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77AF5-9B83-44E4-90BE-A0488EDB55B6}" type="datetimeFigureOut">
              <a:rPr lang="en-GB" smtClean="0"/>
              <a:pPr/>
              <a:t>07/01/2026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7937-04CF-48B2-9037-85E9D83591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77AF5-9B83-44E4-90BE-A0488EDB55B6}" type="datetimeFigureOut">
              <a:rPr lang="en-GB" smtClean="0"/>
              <a:pPr/>
              <a:t>07/01/2026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7937-04CF-48B2-9037-85E9D83591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77AF5-9B83-44E4-90BE-A0488EDB55B6}" type="datetimeFigureOut">
              <a:rPr lang="en-GB" smtClean="0"/>
              <a:pPr/>
              <a:t>07/01/2026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7937-04CF-48B2-9037-85E9D83591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77AF5-9B83-44E4-90BE-A0488EDB55B6}" type="datetimeFigureOut">
              <a:rPr lang="en-GB" smtClean="0"/>
              <a:pPr/>
              <a:t>07/01/2026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7937-04CF-48B2-9037-85E9D83591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77AF5-9B83-44E4-90BE-A0488EDB55B6}" type="datetimeFigureOut">
              <a:rPr lang="en-GB" smtClean="0"/>
              <a:pPr/>
              <a:t>07/01/2026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57937-04CF-48B2-9037-85E9D83591A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wmf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oleObject" Target="../embeddings/oleObject1.bin"/><Relationship Id="rId5" Type="http://schemas.openxmlformats.org/officeDocument/2006/relationships/image" Target="../media/image5.wmf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Oral and non insulin medicines used in the management of type 2 diabetes </a:t>
            </a:r>
            <a:endParaRPr lang="en-US" dirty="0"/>
          </a:p>
        </p:txBody>
      </p:sp>
      <p:pic>
        <p:nvPicPr>
          <p:cNvPr id="5" name="Picture 4" descr="NHSGG&amp;C*SPOT">
            <a:extLst>
              <a:ext uri="{FF2B5EF4-FFF2-40B4-BE49-F238E27FC236}">
                <a16:creationId xmlns:a16="http://schemas.microsoft.com/office/drawing/2014/main" id="{E7D96638-AD03-5ACC-5350-794DFE338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9549" y="112796"/>
            <a:ext cx="1228725" cy="85725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42A2CD9-9992-4823-986E-F609C41EE7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97"/>
    </mc:Choice>
    <mc:Fallback>
      <p:transition spd="slow" advTm="8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18329" y="13902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Gliptins  </a:t>
            </a:r>
            <a:r>
              <a:rPr lang="en-GB" dirty="0"/>
              <a:t>e.g. </a:t>
            </a:r>
            <a:r>
              <a:rPr lang="en-GB" dirty="0" err="1"/>
              <a:t>Alogliptin</a:t>
            </a:r>
            <a:r>
              <a:rPr lang="en-GB" dirty="0"/>
              <a:t>, </a:t>
            </a:r>
            <a:r>
              <a:rPr lang="en-GB" dirty="0" err="1"/>
              <a:t>Linagliptin</a:t>
            </a:r>
            <a:r>
              <a:rPr lang="en-GB" dirty="0"/>
              <a:t>, </a:t>
            </a:r>
            <a:r>
              <a:rPr lang="en-GB" dirty="0" err="1"/>
              <a:t>Sitagliptin</a:t>
            </a:r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79511" y="1446830"/>
            <a:ext cx="8712969" cy="4022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altLang="en-US"/>
          </a:p>
        </p:txBody>
      </p:sp>
      <p:pic>
        <p:nvPicPr>
          <p:cNvPr id="8" name="Picture 7" descr="NHSGG&amp;C*SPOT">
            <a:extLst>
              <a:ext uri="{FF2B5EF4-FFF2-40B4-BE49-F238E27FC236}">
                <a16:creationId xmlns:a16="http://schemas.microsoft.com/office/drawing/2014/main" id="{E557BF95-EF4B-562F-546F-7757F33D3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8172" y="205347"/>
            <a:ext cx="1228725" cy="8572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4013" y="1598657"/>
            <a:ext cx="5667557" cy="478534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98F83F0-4504-554A-8FAA-B200F48255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8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08"/>
    </mc:Choice>
    <mc:Fallback>
      <p:transition spd="slow" advTm="37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8675" y="524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Gliptins  </a:t>
            </a:r>
            <a:r>
              <a:rPr lang="en-GB" dirty="0"/>
              <a:t>e.g. </a:t>
            </a:r>
            <a:r>
              <a:rPr lang="en-GB" dirty="0" err="1"/>
              <a:t>Alogliptin</a:t>
            </a:r>
            <a:r>
              <a:rPr lang="en-GB" dirty="0"/>
              <a:t>, </a:t>
            </a:r>
            <a:r>
              <a:rPr lang="en-GB" dirty="0" err="1"/>
              <a:t>Linagliptin</a:t>
            </a:r>
            <a:r>
              <a:rPr lang="en-GB" dirty="0"/>
              <a:t>, </a:t>
            </a:r>
            <a:r>
              <a:rPr lang="en-GB" dirty="0" err="1"/>
              <a:t>Sitagliptin</a:t>
            </a:r>
            <a:r>
              <a:rPr lang="en-GB" dirty="0"/>
              <a:t>- What to look out for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52536" y="2996952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GB" altLang="en-US" sz="2800"/>
          </a:p>
          <a:p>
            <a:pPr marL="0" indent="0">
              <a:buNone/>
            </a:pPr>
            <a:endParaRPr lang="en-GB" altLang="en-US" sz="2000"/>
          </a:p>
          <a:p>
            <a:endParaRPr lang="en-GB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-252536" y="1556792"/>
            <a:ext cx="8712968" cy="4353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alt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51520" y="2026645"/>
            <a:ext cx="8712969" cy="4022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dirty="0"/>
              <a:t>Take at any time of the day</a:t>
            </a:r>
          </a:p>
          <a:p>
            <a:r>
              <a:rPr lang="en-GB" altLang="en-US" dirty="0"/>
              <a:t>Risk of hypo if on </a:t>
            </a:r>
            <a:r>
              <a:rPr lang="en-GB" altLang="en-US" dirty="0" err="1"/>
              <a:t>gliclazide</a:t>
            </a:r>
            <a:r>
              <a:rPr lang="en-GB" altLang="en-US" dirty="0"/>
              <a:t> and/or insulin</a:t>
            </a:r>
          </a:p>
          <a:p>
            <a:r>
              <a:rPr lang="en-GB" altLang="en-US" dirty="0"/>
              <a:t>Minimal side effects </a:t>
            </a:r>
          </a:p>
          <a:p>
            <a:r>
              <a:rPr lang="en-GB" dirty="0"/>
              <a:t>Low risk of </a:t>
            </a:r>
            <a:r>
              <a:rPr lang="en-GB" altLang="en-US" dirty="0"/>
              <a:t>Pancreatitis –i.e., severe, persistent abdominal pain sometimes radiating to the back. Seek medical advice if this is suspected.</a:t>
            </a:r>
          </a:p>
        </p:txBody>
      </p:sp>
      <p:pic>
        <p:nvPicPr>
          <p:cNvPr id="8" name="Picture 7" descr="NHSGG&amp;C*SPOT">
            <a:extLst>
              <a:ext uri="{FF2B5EF4-FFF2-40B4-BE49-F238E27FC236}">
                <a16:creationId xmlns:a16="http://schemas.microsoft.com/office/drawing/2014/main" id="{8A80EFDD-974B-F078-D9A0-6B4FC1442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9233" y="186837"/>
            <a:ext cx="1228725" cy="85725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3A49E1-CBF0-F3F9-2B9F-BF572FF911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25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76"/>
    </mc:Choice>
    <mc:Fallback>
      <p:transition spd="slow" advTm="38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1172" y="167917"/>
            <a:ext cx="8229600" cy="1143000"/>
          </a:xfrm>
        </p:spPr>
        <p:txBody>
          <a:bodyPr>
            <a:noAutofit/>
          </a:bodyPr>
          <a:lstStyle/>
          <a:p>
            <a:r>
              <a:rPr lang="en-GB" sz="3600" b="1" dirty="0"/>
              <a:t>SGLT2i </a:t>
            </a:r>
            <a:r>
              <a:rPr lang="en-GB" sz="3600" dirty="0"/>
              <a:t>e.g. </a:t>
            </a:r>
            <a:r>
              <a:rPr lang="en-GB" sz="3600" dirty="0" err="1"/>
              <a:t>Canagliflozin</a:t>
            </a:r>
            <a:r>
              <a:rPr lang="en-GB" sz="3600" dirty="0"/>
              <a:t>, </a:t>
            </a:r>
            <a:r>
              <a:rPr lang="en-GB" sz="3600" dirty="0" err="1"/>
              <a:t>Dapagliflozin</a:t>
            </a:r>
            <a:r>
              <a:rPr lang="en-GB" sz="3600" dirty="0"/>
              <a:t>, </a:t>
            </a:r>
            <a:r>
              <a:rPr lang="en-GB" sz="3600" dirty="0" err="1"/>
              <a:t>Empagliflozin</a:t>
            </a:r>
            <a:endParaRPr lang="en-GB" sz="3600" dirty="0"/>
          </a:p>
        </p:txBody>
      </p:sp>
      <p:pic>
        <p:nvPicPr>
          <p:cNvPr id="4" name="Picture 2" descr="https://tse1.mm.bing.net/th?id=OIP.zpGtjcq8rvFepOwqVLpWcQHaHa&amp;pid=Api&amp;P=0&amp;w=153&amp;h=1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75" y="-1767"/>
            <a:ext cx="1457325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209" y="2123893"/>
            <a:ext cx="7589721" cy="35068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56648" y="4379495"/>
            <a:ext cx="1106906" cy="1251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AEBADA4-16D8-1EB4-BC93-A49ECBDC4D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18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98"/>
    </mc:Choice>
    <mc:Fallback>
      <p:transition spd="slow" advTm="24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2167" y="171989"/>
            <a:ext cx="8229600" cy="1143000"/>
          </a:xfrm>
        </p:spPr>
        <p:txBody>
          <a:bodyPr>
            <a:noAutofit/>
          </a:bodyPr>
          <a:lstStyle/>
          <a:p>
            <a:r>
              <a:rPr lang="en-GB" sz="3600" b="1"/>
              <a:t>SGLT2i </a:t>
            </a:r>
            <a:r>
              <a:rPr lang="en-GB" sz="3600"/>
              <a:t>e.g. </a:t>
            </a:r>
            <a:r>
              <a:rPr lang="en-GB" sz="3600" err="1"/>
              <a:t>Canagliflozin</a:t>
            </a:r>
            <a:r>
              <a:rPr lang="en-GB" sz="3600"/>
              <a:t>, </a:t>
            </a:r>
            <a:r>
              <a:rPr lang="en-GB" sz="3600" err="1"/>
              <a:t>Dapagliflozin</a:t>
            </a:r>
            <a:r>
              <a:rPr lang="en-GB" sz="3600"/>
              <a:t>, </a:t>
            </a:r>
            <a:r>
              <a:rPr lang="en-GB" sz="3600" err="1"/>
              <a:t>Empagliflozin</a:t>
            </a:r>
            <a:r>
              <a:rPr lang="en-GB" sz="3600"/>
              <a:t>- What to look out for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altLang="en-US" sz="2800"/>
          </a:p>
          <a:p>
            <a:pPr marL="0" indent="0">
              <a:buNone/>
            </a:pPr>
            <a:endParaRPr lang="en-GB" altLang="en-US" sz="2000"/>
          </a:p>
          <a:p>
            <a:endParaRPr lang="en-GB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51520" y="1772816"/>
            <a:ext cx="8712968" cy="43533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dirty="0"/>
              <a:t>Once daily, ideally in the morning</a:t>
            </a:r>
          </a:p>
          <a:p>
            <a:r>
              <a:rPr lang="en-GB" altLang="en-US" dirty="0"/>
              <a:t>Hydration is key as person may urinate more often</a:t>
            </a:r>
          </a:p>
          <a:p>
            <a:r>
              <a:rPr lang="en-GB" altLang="en-US" dirty="0"/>
              <a:t>Increase risk of thrush and urinary tract infections, most common in women</a:t>
            </a:r>
          </a:p>
          <a:p>
            <a:r>
              <a:rPr lang="en-GB" altLang="en-US" dirty="0"/>
              <a:t>Doesn’t cause low blood sugar, but this can occur if taken with </a:t>
            </a:r>
            <a:r>
              <a:rPr lang="en-GB" altLang="en-US" dirty="0" err="1"/>
              <a:t>Gliclazide</a:t>
            </a:r>
            <a:r>
              <a:rPr lang="en-GB" altLang="en-US" dirty="0"/>
              <a:t> and/or insulin </a:t>
            </a:r>
          </a:p>
          <a:p>
            <a:r>
              <a:rPr lang="en-GB" altLang="en-US" dirty="0"/>
              <a:t>Can cause some weight loss and slight improvement in blood pressure </a:t>
            </a:r>
          </a:p>
          <a:p>
            <a:endParaRPr lang="en-GB" altLang="en-US" dirty="0"/>
          </a:p>
        </p:txBody>
      </p:sp>
      <p:pic>
        <p:nvPicPr>
          <p:cNvPr id="7" name="Picture 6" descr="NHSGG&amp;C*SPOT">
            <a:extLst>
              <a:ext uri="{FF2B5EF4-FFF2-40B4-BE49-F238E27FC236}">
                <a16:creationId xmlns:a16="http://schemas.microsoft.com/office/drawing/2014/main" id="{ABE51D96-BC8B-4F3E-1D01-43BCD73482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9549" y="122051"/>
            <a:ext cx="1228725" cy="85725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FEE997-86CA-42CD-DC54-99B7C4D3A4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82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92"/>
    </mc:Choice>
    <mc:Fallback>
      <p:transition spd="slow" advTm="38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7137" y="86834"/>
            <a:ext cx="8229600" cy="1143000"/>
          </a:xfrm>
        </p:spPr>
        <p:txBody>
          <a:bodyPr>
            <a:noAutofit/>
          </a:bodyPr>
          <a:lstStyle/>
          <a:p>
            <a:r>
              <a:rPr lang="en-GB" sz="3600" b="1"/>
              <a:t>SGLT2i </a:t>
            </a:r>
            <a:r>
              <a:rPr lang="en-GB" sz="3600"/>
              <a:t>e.g. </a:t>
            </a:r>
            <a:r>
              <a:rPr lang="en-GB" sz="3600" err="1"/>
              <a:t>Canagliflozin</a:t>
            </a:r>
            <a:r>
              <a:rPr lang="en-GB" sz="3600"/>
              <a:t>, </a:t>
            </a:r>
            <a:r>
              <a:rPr lang="en-GB" sz="3600" err="1"/>
              <a:t>Dapagliflozin</a:t>
            </a:r>
            <a:r>
              <a:rPr lang="en-GB" sz="3600"/>
              <a:t>, </a:t>
            </a:r>
            <a:r>
              <a:rPr lang="en-GB" sz="3600" err="1"/>
              <a:t>Empagliflozin</a:t>
            </a:r>
            <a:r>
              <a:rPr lang="en-GB" sz="3600"/>
              <a:t>- What to look out for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altLang="en-US" sz="2800"/>
          </a:p>
          <a:p>
            <a:pPr marL="0" indent="0">
              <a:buNone/>
            </a:pPr>
            <a:endParaRPr lang="en-GB" altLang="en-US" sz="2000"/>
          </a:p>
          <a:p>
            <a:endParaRPr lang="en-GB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51520" y="1772816"/>
            <a:ext cx="8712968" cy="435334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SGLT2i can in rare cases lead to a dangerous condition called diabetic ketoacidosis. This may occur whether sugar levels are high or healthy, so it is important to know the symptoms…</a:t>
            </a:r>
          </a:p>
          <a:p>
            <a:r>
              <a:rPr lang="en-GB" dirty="0"/>
              <a:t>SGLT2i should be paused when person living with diabetes is unwell and not eating and drinking normally. Restart SGLT2i 24-48 hours after the person is feeling better and eating and drinking normally. </a:t>
            </a:r>
          </a:p>
          <a:p>
            <a:endParaRPr lang="en-GB" altLang="en-US" dirty="0"/>
          </a:p>
        </p:txBody>
      </p:sp>
      <p:pic>
        <p:nvPicPr>
          <p:cNvPr id="7" name="Picture 6" descr="NHSGG&amp;C*SPOT">
            <a:extLst>
              <a:ext uri="{FF2B5EF4-FFF2-40B4-BE49-F238E27FC236}">
                <a16:creationId xmlns:a16="http://schemas.microsoft.com/office/drawing/2014/main" id="{89564F9F-CA2C-FB12-07CD-EDA5D0ED1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5938" y="159071"/>
            <a:ext cx="1228725" cy="85725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30FF0B-F310-A1BC-1FC8-BC99205956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934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617"/>
    </mc:Choice>
    <mc:Fallback>
      <p:transition spd="slow" advTm="45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292" y="14958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Incretin mimetics </a:t>
            </a:r>
            <a:r>
              <a:rPr lang="en-GB" dirty="0"/>
              <a:t>e.g. </a:t>
            </a:r>
            <a:r>
              <a:rPr lang="en-GB" dirty="0" err="1"/>
              <a:t>Dulaglutide</a:t>
            </a:r>
            <a:r>
              <a:rPr lang="en-GB" dirty="0"/>
              <a:t>, </a:t>
            </a:r>
            <a:r>
              <a:rPr lang="en-GB" dirty="0" err="1"/>
              <a:t>Semaglutide</a:t>
            </a:r>
            <a:r>
              <a:rPr lang="en-GB" dirty="0"/>
              <a:t>, </a:t>
            </a:r>
            <a:r>
              <a:rPr lang="en-GB" dirty="0" err="1"/>
              <a:t>Tirzepatide</a:t>
            </a:r>
            <a:endParaRPr lang="en-GB" dirty="0"/>
          </a:p>
        </p:txBody>
      </p:sp>
      <p:pic>
        <p:nvPicPr>
          <p:cNvPr id="7" name="Picture 6" descr="NHSGG&amp;C*SPOT">
            <a:extLst>
              <a:ext uri="{FF2B5EF4-FFF2-40B4-BE49-F238E27FC236}">
                <a16:creationId xmlns:a16="http://schemas.microsoft.com/office/drawing/2014/main" id="{5D0AC84B-CC19-AC0B-9AF1-0E2976356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1784" y="103541"/>
            <a:ext cx="1228725" cy="857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047" y="1688069"/>
            <a:ext cx="5650028" cy="472574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29F3C53-8E21-EA6E-0FBE-6A721E1D3A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00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565"/>
    </mc:Choice>
    <mc:Fallback>
      <p:transition spd="slow" advTm="65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5106" y="-385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Incretin mimetics </a:t>
            </a:r>
            <a:r>
              <a:rPr lang="en-GB" dirty="0"/>
              <a:t>e.g. </a:t>
            </a:r>
            <a:r>
              <a:rPr lang="en-GB" dirty="0" err="1"/>
              <a:t>Dulaglutide</a:t>
            </a:r>
            <a:r>
              <a:rPr lang="en-GB" dirty="0"/>
              <a:t>, </a:t>
            </a:r>
            <a:r>
              <a:rPr lang="en-GB" dirty="0" err="1"/>
              <a:t>Semaglutide</a:t>
            </a:r>
            <a:r>
              <a:rPr lang="en-GB" dirty="0"/>
              <a:t>, </a:t>
            </a:r>
            <a:r>
              <a:rPr lang="en-GB" dirty="0" err="1"/>
              <a:t>Tirzepatide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Step before insulin or in combination with insulin</a:t>
            </a:r>
          </a:p>
          <a:p>
            <a:pPr fontAlgn="t"/>
            <a:r>
              <a:rPr lang="en-GB" dirty="0" err="1"/>
              <a:t>Bydureon</a:t>
            </a:r>
            <a:r>
              <a:rPr lang="en-GB" dirty="0"/>
              <a:t> (</a:t>
            </a:r>
            <a:r>
              <a:rPr lang="en-GB" dirty="0" err="1"/>
              <a:t>Exenatide</a:t>
            </a:r>
            <a:r>
              <a:rPr lang="en-GB" dirty="0"/>
              <a:t>) – injected once weekly</a:t>
            </a:r>
          </a:p>
          <a:p>
            <a:pPr fontAlgn="t"/>
            <a:r>
              <a:rPr lang="en-GB" dirty="0" err="1"/>
              <a:t>Trulicity</a:t>
            </a:r>
            <a:r>
              <a:rPr lang="en-GB" dirty="0"/>
              <a:t>  (</a:t>
            </a:r>
            <a:r>
              <a:rPr lang="en-GB" dirty="0" err="1"/>
              <a:t>Dulaglutide</a:t>
            </a:r>
            <a:r>
              <a:rPr lang="en-GB" dirty="0"/>
              <a:t>) – injected once weekly</a:t>
            </a:r>
          </a:p>
          <a:p>
            <a:pPr fontAlgn="t"/>
            <a:r>
              <a:rPr lang="en-GB" dirty="0" err="1"/>
              <a:t>Ozempic</a:t>
            </a:r>
            <a:r>
              <a:rPr lang="en-GB" dirty="0"/>
              <a:t> (</a:t>
            </a:r>
            <a:r>
              <a:rPr lang="en-GB" dirty="0" err="1"/>
              <a:t>Semaglutide</a:t>
            </a:r>
            <a:r>
              <a:rPr lang="en-GB" dirty="0"/>
              <a:t>) – injected once weekly</a:t>
            </a:r>
          </a:p>
          <a:p>
            <a:pPr fontAlgn="t"/>
            <a:r>
              <a:rPr lang="en-GB" dirty="0" err="1"/>
              <a:t>Rybelsus</a:t>
            </a:r>
            <a:r>
              <a:rPr lang="en-GB" dirty="0"/>
              <a:t> (</a:t>
            </a:r>
            <a:r>
              <a:rPr lang="en-GB" dirty="0" err="1"/>
              <a:t>Semaglutide</a:t>
            </a:r>
            <a:r>
              <a:rPr lang="en-GB" dirty="0"/>
              <a:t>) –orally once daily </a:t>
            </a:r>
          </a:p>
          <a:p>
            <a:pPr fontAlgn="t"/>
            <a:r>
              <a:rPr lang="en-GB" dirty="0" err="1"/>
              <a:t>Liraglutide</a:t>
            </a:r>
            <a:r>
              <a:rPr lang="en-GB" dirty="0"/>
              <a:t> – injected once daily</a:t>
            </a:r>
          </a:p>
          <a:p>
            <a:pPr fontAlgn="t"/>
            <a:r>
              <a:rPr lang="en-GB" dirty="0" err="1"/>
              <a:t>Mounjaro</a:t>
            </a:r>
            <a:r>
              <a:rPr lang="en-GB" dirty="0"/>
              <a:t> (</a:t>
            </a:r>
            <a:r>
              <a:rPr lang="en-GB" dirty="0" err="1"/>
              <a:t>Tirzepatide</a:t>
            </a:r>
            <a:r>
              <a:rPr lang="en-GB" dirty="0"/>
              <a:t>)- injected once weekly</a:t>
            </a:r>
          </a:p>
          <a:p>
            <a:pPr fontAlgn="t"/>
            <a:r>
              <a:rPr lang="en-GB" dirty="0" err="1"/>
              <a:t>Xultophy</a:t>
            </a:r>
            <a:r>
              <a:rPr lang="en-GB" dirty="0"/>
              <a:t> (combination of insulin and </a:t>
            </a:r>
            <a:r>
              <a:rPr lang="en-GB" dirty="0" err="1"/>
              <a:t>Liraglutide</a:t>
            </a:r>
            <a:r>
              <a:rPr lang="en-GB" dirty="0"/>
              <a:t>)- injected once daily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 descr="NHSGG&amp;C*SPOT">
            <a:extLst>
              <a:ext uri="{FF2B5EF4-FFF2-40B4-BE49-F238E27FC236}">
                <a16:creationId xmlns:a16="http://schemas.microsoft.com/office/drawing/2014/main" id="{926577ED-5DE6-D034-E2B5-425408462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1784" y="103541"/>
            <a:ext cx="1228725" cy="85725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BA057BF-965C-33AC-7FD2-0FCD761162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20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63"/>
    </mc:Choice>
    <mc:Fallback>
      <p:transition spd="slow" advTm="30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6821" y="6092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sz="3600" b="1" dirty="0"/>
              <a:t>Incretin mimetics </a:t>
            </a:r>
            <a:r>
              <a:rPr lang="en-GB" sz="3600" dirty="0"/>
              <a:t>e.g. </a:t>
            </a:r>
            <a:r>
              <a:rPr lang="en-GB" sz="3600" dirty="0" err="1"/>
              <a:t>Dulaglutide</a:t>
            </a:r>
            <a:r>
              <a:rPr lang="en-GB" sz="3600" dirty="0"/>
              <a:t>, </a:t>
            </a:r>
            <a:br>
              <a:rPr lang="en-GB" sz="3600" dirty="0"/>
            </a:br>
            <a:r>
              <a:rPr lang="en-GB" sz="3600" dirty="0" err="1"/>
              <a:t>Semaglutide</a:t>
            </a:r>
            <a:r>
              <a:rPr lang="en-GB" sz="3600" dirty="0"/>
              <a:t>, </a:t>
            </a:r>
            <a:r>
              <a:rPr lang="en-GB" sz="3600" dirty="0" err="1"/>
              <a:t>Tirzepatide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/>
          </a:bodyPr>
          <a:lstStyle/>
          <a:p>
            <a:pPr marL="0" indent="0" fontAlgn="t">
              <a:buNone/>
            </a:pPr>
            <a:r>
              <a:rPr lang="en-GB" dirty="0"/>
              <a:t>Benefits:</a:t>
            </a:r>
          </a:p>
          <a:p>
            <a:pPr marL="0" indent="0" fontAlgn="t">
              <a:buNone/>
            </a:pPr>
            <a:r>
              <a:rPr lang="en-GB" dirty="0"/>
              <a:t>Reduce weight </a:t>
            </a:r>
          </a:p>
          <a:p>
            <a:pPr marL="0" indent="0" fontAlgn="t">
              <a:buNone/>
            </a:pPr>
            <a:r>
              <a:rPr lang="en-GB" dirty="0"/>
              <a:t>Improve blood sugar levels </a:t>
            </a:r>
          </a:p>
          <a:p>
            <a:pPr marL="0" indent="0" fontAlgn="t">
              <a:buNone/>
            </a:pPr>
            <a:endParaRPr lang="en-GB" dirty="0"/>
          </a:p>
          <a:p>
            <a:pPr marL="0" indent="0" fontAlgn="t">
              <a:buNone/>
            </a:pPr>
            <a:r>
              <a:rPr lang="en-GB" dirty="0"/>
              <a:t>Low risk of </a:t>
            </a:r>
            <a:r>
              <a:rPr lang="en-GB" altLang="en-US" dirty="0"/>
              <a:t>Pancreatitis –i.e., severe, persistent abdominal pain sometimes radiating to the back. Seek medical advice if this is suspected.</a:t>
            </a:r>
          </a:p>
          <a:p>
            <a:pPr marL="0" indent="0" fontAlgn="t">
              <a:buNone/>
            </a:pPr>
            <a:endParaRPr lang="en-GB" dirty="0"/>
          </a:p>
          <a:p>
            <a:pPr fontAlgn="t">
              <a:buFontTx/>
              <a:buChar char="-"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 descr="NHSGG&amp;C*SPOT">
            <a:extLst>
              <a:ext uri="{FF2B5EF4-FFF2-40B4-BE49-F238E27FC236}">
                <a16:creationId xmlns:a16="http://schemas.microsoft.com/office/drawing/2014/main" id="{08B53224-B89A-37E0-4D54-A096FBA21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6253" y="177581"/>
            <a:ext cx="1228725" cy="85725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F76095-2C7A-7224-F4D9-E9228529A0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895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99"/>
    </mc:Choice>
    <mc:Fallback>
      <p:transition spd="slow" advTm="24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2643" y="34842"/>
            <a:ext cx="8229600" cy="1143000"/>
          </a:xfrm>
        </p:spPr>
        <p:txBody>
          <a:bodyPr>
            <a:noAutofit/>
          </a:bodyPr>
          <a:lstStyle/>
          <a:p>
            <a:r>
              <a:rPr lang="en-GB" sz="3200" b="1" dirty="0"/>
              <a:t>Incretin mimetics </a:t>
            </a:r>
            <a:r>
              <a:rPr lang="en-GB" sz="3200" dirty="0"/>
              <a:t>e.g. </a:t>
            </a:r>
            <a:r>
              <a:rPr lang="en-GB" sz="3200" dirty="0" err="1"/>
              <a:t>Dulaglutide</a:t>
            </a:r>
            <a:r>
              <a:rPr lang="en-GB" sz="3200" dirty="0"/>
              <a:t>, </a:t>
            </a:r>
            <a:br>
              <a:rPr lang="en-GB" sz="3200" dirty="0"/>
            </a:br>
            <a:r>
              <a:rPr lang="en-GB" sz="3200" dirty="0" err="1"/>
              <a:t>Semaglutide</a:t>
            </a:r>
            <a:r>
              <a:rPr lang="en-GB" sz="3200" dirty="0"/>
              <a:t>, </a:t>
            </a:r>
            <a:r>
              <a:rPr lang="en-GB" sz="3200" dirty="0" err="1"/>
              <a:t>Tirzepatide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92500" lnSpcReduction="20000"/>
          </a:bodyPr>
          <a:lstStyle/>
          <a:p>
            <a:pPr marL="0" indent="0" fontAlgn="t">
              <a:buNone/>
            </a:pPr>
            <a:r>
              <a:rPr lang="en-GB" dirty="0"/>
              <a:t>Side effects:</a:t>
            </a:r>
          </a:p>
          <a:p>
            <a:pPr>
              <a:defRPr/>
            </a:pPr>
            <a:r>
              <a:rPr lang="en-GB" altLang="en-US" dirty="0"/>
              <a:t>Nausea, vomiting, diarrhoea- mostly mild-moderate in severity</a:t>
            </a:r>
          </a:p>
          <a:p>
            <a:pPr>
              <a:defRPr/>
            </a:pPr>
            <a:r>
              <a:rPr lang="en-GB" altLang="en-US" dirty="0"/>
              <a:t>Likely transient</a:t>
            </a:r>
          </a:p>
          <a:p>
            <a:pPr>
              <a:defRPr/>
            </a:pPr>
            <a:r>
              <a:rPr lang="en-GB" altLang="en-US" dirty="0"/>
              <a:t>Symptomatic treatment is allowed</a:t>
            </a:r>
          </a:p>
          <a:p>
            <a:pPr>
              <a:defRPr/>
            </a:pPr>
            <a:r>
              <a:rPr lang="en-GB" altLang="en-US" dirty="0"/>
              <a:t>Eating patterns- smaller portions, eat slowly, stop at the first sign of fullness</a:t>
            </a:r>
          </a:p>
          <a:p>
            <a:pPr marL="0" indent="0">
              <a:buNone/>
              <a:defRPr/>
            </a:pPr>
            <a:r>
              <a:rPr lang="en-GB" altLang="en-US" dirty="0">
                <a:solidFill>
                  <a:srgbClr val="C00000"/>
                </a:solidFill>
              </a:rPr>
              <a:t>X</a:t>
            </a:r>
            <a:r>
              <a:rPr lang="en-GB" altLang="en-US" dirty="0"/>
              <a:t> large portions</a:t>
            </a:r>
          </a:p>
          <a:p>
            <a:pPr marL="0" indent="0">
              <a:buNone/>
              <a:defRPr/>
            </a:pPr>
            <a:r>
              <a:rPr lang="en-GB" altLang="en-US" dirty="0">
                <a:solidFill>
                  <a:srgbClr val="C00000"/>
                </a:solidFill>
              </a:rPr>
              <a:t>X</a:t>
            </a:r>
            <a:r>
              <a:rPr lang="en-GB" altLang="en-US" dirty="0"/>
              <a:t> fatty or fried foods</a:t>
            </a:r>
          </a:p>
          <a:p>
            <a:pPr marL="0" indent="0">
              <a:buNone/>
              <a:defRPr/>
            </a:pPr>
            <a:r>
              <a:rPr lang="en-GB" altLang="en-US" dirty="0">
                <a:solidFill>
                  <a:srgbClr val="C00000"/>
                </a:solidFill>
              </a:rPr>
              <a:t>X</a:t>
            </a:r>
            <a:r>
              <a:rPr lang="en-GB" altLang="en-US" dirty="0"/>
              <a:t> overly sweet or spicy foods</a:t>
            </a:r>
          </a:p>
          <a:p>
            <a:pPr marL="0" indent="0">
              <a:buNone/>
              <a:defRPr/>
            </a:pPr>
            <a:r>
              <a:rPr lang="en-GB" altLang="en-US" dirty="0">
                <a:solidFill>
                  <a:srgbClr val="C00000"/>
                </a:solidFill>
              </a:rPr>
              <a:t>X</a:t>
            </a:r>
            <a:r>
              <a:rPr lang="en-GB" altLang="en-US" dirty="0"/>
              <a:t> drinking alcohol and smoking cigarettes </a:t>
            </a:r>
          </a:p>
          <a:p>
            <a:pPr marL="0" indent="0" fontAlgn="t">
              <a:buNone/>
            </a:pPr>
            <a:endParaRPr lang="en-GB" dirty="0"/>
          </a:p>
          <a:p>
            <a:pPr fontAlgn="t">
              <a:buFontTx/>
              <a:buChar char="-"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 descr="NHSGG&amp;C*SPOT">
            <a:extLst>
              <a:ext uri="{FF2B5EF4-FFF2-40B4-BE49-F238E27FC236}">
                <a16:creationId xmlns:a16="http://schemas.microsoft.com/office/drawing/2014/main" id="{2DC53844-EAC6-3A97-2FA5-2DF447AA9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4763" y="177581"/>
            <a:ext cx="1228725" cy="85725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8B7594C-FE21-F406-B7F7-3DDEB76869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03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963"/>
    </mc:Choice>
    <mc:Fallback>
      <p:transition spd="slow" advTm="66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9D897-35B2-879B-9CC2-5E52DB8DD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>
                <a:cs typeface="Calibri"/>
              </a:rPr>
              <a:t>This podcast will cover</a:t>
            </a:r>
            <a:endParaRPr lang="en-GB" sz="3200" dirty="0">
              <a:cs typeface="Calibri"/>
            </a:endParaRPr>
          </a:p>
          <a:p>
            <a:endParaRPr lang="en-GB" dirty="0"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FF854-5C68-59D0-8472-C4C7EDEAD3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cs typeface="Calibri"/>
              </a:rPr>
              <a:t>Oral medicines used in the management of type 2 diabetes</a:t>
            </a:r>
          </a:p>
          <a:p>
            <a:r>
              <a:rPr lang="en-GB" dirty="0">
                <a:cs typeface="Calibri"/>
              </a:rPr>
              <a:t>Non- insulin injections that are used in the management of type 2 diabetes</a:t>
            </a:r>
          </a:p>
          <a:p>
            <a:pPr marL="0" indent="0">
              <a:buNone/>
            </a:pPr>
            <a:endParaRPr lang="en-GB" dirty="0">
              <a:cs typeface="Calibri"/>
            </a:endParaRPr>
          </a:p>
        </p:txBody>
      </p:sp>
      <p:pic>
        <p:nvPicPr>
          <p:cNvPr id="5" name="Picture 4" descr="NHSGG&amp;C*SPOT">
            <a:extLst>
              <a:ext uri="{FF2B5EF4-FFF2-40B4-BE49-F238E27FC236}">
                <a16:creationId xmlns:a16="http://schemas.microsoft.com/office/drawing/2014/main" id="{5A3F25F0-078F-1A85-037C-ADD37E986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7743" y="214602"/>
            <a:ext cx="1228725" cy="85725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D275DCD-1913-C0EE-DC1C-A62DFBF2CF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237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36"/>
    </mc:Choice>
    <mc:Fallback>
      <p:transition spd="slow" advTm="13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Metformin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916832"/>
            <a:ext cx="8568952" cy="4525963"/>
          </a:xfrm>
        </p:spPr>
        <p:txBody>
          <a:bodyPr/>
          <a:lstStyle/>
          <a:p>
            <a:pPr>
              <a:buNone/>
            </a:pPr>
            <a:r>
              <a:rPr lang="en-GB" dirty="0"/>
              <a:t>	</a:t>
            </a:r>
          </a:p>
        </p:txBody>
      </p:sp>
      <p:pic>
        <p:nvPicPr>
          <p:cNvPr id="4" name="Picture 3" descr="NHSGG&amp;C*SPOT">
            <a:extLst>
              <a:ext uri="{FF2B5EF4-FFF2-40B4-BE49-F238E27FC236}">
                <a16:creationId xmlns:a16="http://schemas.microsoft.com/office/drawing/2014/main" id="{8AC5B067-4634-82FF-E729-84D03EB2D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7743" y="214602"/>
            <a:ext cx="1228725" cy="857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3574" y="1523734"/>
            <a:ext cx="6096851" cy="38105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30265" y="2377440"/>
            <a:ext cx="3407343" cy="3561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7EE65E-B469-D500-7C1A-53D0376192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96"/>
    </mc:Choice>
    <mc:Fallback>
      <p:transition spd="slow" advTm="14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5801" y="140561"/>
            <a:ext cx="8229600" cy="1143000"/>
          </a:xfrm>
        </p:spPr>
        <p:txBody>
          <a:bodyPr/>
          <a:lstStyle/>
          <a:p>
            <a:r>
              <a:rPr lang="en-GB" b="1" dirty="0"/>
              <a:t>Metformin</a:t>
            </a:r>
            <a:r>
              <a:rPr lang="en-GB" dirty="0"/>
              <a:t>: what to look out for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Needs to be taken with meals</a:t>
            </a:r>
          </a:p>
          <a:p>
            <a:r>
              <a:rPr lang="en-GB" dirty="0"/>
              <a:t>Main side effects-feeling and being sick, diarrhoea and stomach ache </a:t>
            </a:r>
          </a:p>
          <a:p>
            <a:r>
              <a:rPr lang="en-GB" dirty="0"/>
              <a:t>Metformin should be paused when person living with diabetes is unwell and not eating and drinking normally. Restart metformin 24-48 hours after the person is feeling better and eating and drinking normally. </a:t>
            </a:r>
          </a:p>
        </p:txBody>
      </p:sp>
      <p:pic>
        <p:nvPicPr>
          <p:cNvPr id="6" name="Picture 5" descr="NHSGG&amp;C*SPOT">
            <a:extLst>
              <a:ext uri="{FF2B5EF4-FFF2-40B4-BE49-F238E27FC236}">
                <a16:creationId xmlns:a16="http://schemas.microsoft.com/office/drawing/2014/main" id="{E582F3ED-6E3C-82DE-1CBB-CAB5C5F07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5508" y="140561"/>
            <a:ext cx="1228725" cy="85725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5986EE1-3770-3ED4-45E9-0C5E7FC67B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66"/>
    </mc:Choice>
    <mc:Fallback>
      <p:transition spd="slow" advTm="34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58" y="209853"/>
            <a:ext cx="8229600" cy="1143000"/>
          </a:xfrm>
        </p:spPr>
        <p:txBody>
          <a:bodyPr>
            <a:normAutofit/>
          </a:bodyPr>
          <a:lstStyle/>
          <a:p>
            <a:r>
              <a:rPr lang="en-GB" b="1" dirty="0"/>
              <a:t>Sulfonylureas</a:t>
            </a:r>
            <a:r>
              <a:rPr lang="en-GB" dirty="0"/>
              <a:t> e.g. </a:t>
            </a:r>
            <a:r>
              <a:rPr lang="en-GB" dirty="0" err="1"/>
              <a:t>Gliclazide</a:t>
            </a:r>
            <a:endParaRPr lang="en-GB" dirty="0"/>
          </a:p>
        </p:txBody>
      </p:sp>
      <p:pic>
        <p:nvPicPr>
          <p:cNvPr id="4" name="Picture 2" descr="https://tse1.mm.bing.net/th?id=OIP.zpGtjcq8rvFepOwqVLpWcQHaHa&amp;pid=Api&amp;P=0&amp;w=153&amp;h=1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150" y="102187"/>
            <a:ext cx="1457325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3733800" y="2209800"/>
            <a:ext cx="1219200" cy="1219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685800" y="260350"/>
            <a:ext cx="7773988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GB" altLang="en-US" sz="4400" dirty="0">
              <a:solidFill>
                <a:schemeClr val="tx2"/>
              </a:solidFill>
            </a:endParaRPr>
          </a:p>
        </p:txBody>
      </p:sp>
      <p:sp>
        <p:nvSpPr>
          <p:cNvPr id="9" name="Oval 6"/>
          <p:cNvSpPr>
            <a:spLocks noChangeArrowheads="1"/>
          </p:cNvSpPr>
          <p:nvPr/>
        </p:nvSpPr>
        <p:spPr bwMode="auto">
          <a:xfrm rot="18444016">
            <a:off x="3962400" y="2514600"/>
            <a:ext cx="3048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" name="WordArt 7"/>
          <p:cNvSpPr>
            <a:spLocks noChangeArrowheads="1" noChangeShapeType="1" noTextEdit="1"/>
          </p:cNvSpPr>
          <p:nvPr/>
        </p:nvSpPr>
        <p:spPr bwMode="auto">
          <a:xfrm>
            <a:off x="5148263" y="4221163"/>
            <a:ext cx="3816350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33"/>
              </a:avLst>
            </a:prstTxWarp>
          </a:bodyPr>
          <a:lstStyle/>
          <a:p>
            <a:pPr algn="ctr"/>
            <a:r>
              <a:rPr lang="en-GB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latin typeface="Arial Black" panose="020B0A04020102020204" pitchFamily="34" charset="0"/>
              </a:rPr>
              <a:t>Sulphonylureas</a:t>
            </a:r>
            <a:endParaRPr lang="en-GB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hlink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80999" y="5157788"/>
            <a:ext cx="814698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dirty="0"/>
              <a:t>Behave a bit like jump leads for the pancreas – stimulating the beta cell to produce insulin and must be taken </a:t>
            </a:r>
            <a:r>
              <a:rPr lang="en-GB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BEFORE FOOD</a:t>
            </a:r>
            <a:r>
              <a:rPr lang="en-GB" dirty="0"/>
              <a:t> to be absorbed correctly.			</a:t>
            </a:r>
          </a:p>
        </p:txBody>
      </p:sp>
      <p:grpSp>
        <p:nvGrpSpPr>
          <p:cNvPr id="12" name="Group 9"/>
          <p:cNvGrpSpPr>
            <a:grpSpLocks/>
          </p:cNvGrpSpPr>
          <p:nvPr/>
        </p:nvGrpSpPr>
        <p:grpSpPr bwMode="auto">
          <a:xfrm>
            <a:off x="468313" y="1196975"/>
            <a:ext cx="6745287" cy="3422650"/>
            <a:chOff x="672" y="960"/>
            <a:chExt cx="4320" cy="1517"/>
          </a:xfrm>
        </p:grpSpPr>
        <p:sp>
          <p:nvSpPr>
            <p:cNvPr id="13" name="Oval 10"/>
            <p:cNvSpPr>
              <a:spLocks noChangeArrowheads="1"/>
            </p:cNvSpPr>
            <p:nvPr/>
          </p:nvSpPr>
          <p:spPr bwMode="auto">
            <a:xfrm>
              <a:off x="2448" y="1488"/>
              <a:ext cx="576" cy="576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4272" y="1728"/>
              <a:ext cx="720" cy="480"/>
            </a:xfrm>
            <a:prstGeom prst="rect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4368" y="1632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4752" y="1632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" name="AutoShape 14"/>
            <p:cNvSpPr>
              <a:spLocks noChangeArrowheads="1"/>
            </p:cNvSpPr>
            <p:nvPr/>
          </p:nvSpPr>
          <p:spPr bwMode="auto">
            <a:xfrm rot="16539972" flipV="1">
              <a:off x="4248" y="888"/>
              <a:ext cx="432" cy="768"/>
            </a:xfrm>
            <a:prstGeom prst="lightningBol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" name="AutoShape 15"/>
            <p:cNvSpPr>
              <a:spLocks noChangeArrowheads="1"/>
            </p:cNvSpPr>
            <p:nvPr/>
          </p:nvSpPr>
          <p:spPr bwMode="auto">
            <a:xfrm rot="-2545963" flipH="1" flipV="1">
              <a:off x="3792" y="1008"/>
              <a:ext cx="432" cy="768"/>
            </a:xfrm>
            <a:prstGeom prst="lightningBol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2784" y="1008"/>
              <a:ext cx="1979" cy="611"/>
            </a:xfrm>
            <a:custGeom>
              <a:avLst/>
              <a:gdLst>
                <a:gd name="T0" fmla="*/ 0 w 1979"/>
                <a:gd name="T1" fmla="*/ 465 h 611"/>
                <a:gd name="T2" fmla="*/ 130 w 1979"/>
                <a:gd name="T3" fmla="*/ 384 h 611"/>
                <a:gd name="T4" fmla="*/ 243 w 1979"/>
                <a:gd name="T5" fmla="*/ 319 h 611"/>
                <a:gd name="T6" fmla="*/ 471 w 1979"/>
                <a:gd name="T7" fmla="*/ 190 h 611"/>
                <a:gd name="T8" fmla="*/ 665 w 1979"/>
                <a:gd name="T9" fmla="*/ 125 h 611"/>
                <a:gd name="T10" fmla="*/ 1573 w 1979"/>
                <a:gd name="T11" fmla="*/ 157 h 611"/>
                <a:gd name="T12" fmla="*/ 1654 w 1979"/>
                <a:gd name="T13" fmla="*/ 206 h 611"/>
                <a:gd name="T14" fmla="*/ 1719 w 1979"/>
                <a:gd name="T15" fmla="*/ 287 h 611"/>
                <a:gd name="T16" fmla="*/ 1930 w 1979"/>
                <a:gd name="T17" fmla="*/ 433 h 611"/>
                <a:gd name="T18" fmla="*/ 1979 w 1979"/>
                <a:gd name="T19" fmla="*/ 611 h 6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79"/>
                <a:gd name="T31" fmla="*/ 0 h 611"/>
                <a:gd name="T32" fmla="*/ 1979 w 1979"/>
                <a:gd name="T33" fmla="*/ 611 h 6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79" h="611">
                  <a:moveTo>
                    <a:pt x="0" y="465"/>
                  </a:moveTo>
                  <a:cubicBezTo>
                    <a:pt x="65" y="444"/>
                    <a:pt x="79" y="418"/>
                    <a:pt x="130" y="384"/>
                  </a:cubicBezTo>
                  <a:cubicBezTo>
                    <a:pt x="226" y="320"/>
                    <a:pt x="164" y="385"/>
                    <a:pt x="243" y="319"/>
                  </a:cubicBezTo>
                  <a:cubicBezTo>
                    <a:pt x="319" y="256"/>
                    <a:pt x="372" y="214"/>
                    <a:pt x="471" y="190"/>
                  </a:cubicBezTo>
                  <a:cubicBezTo>
                    <a:pt x="540" y="154"/>
                    <a:pt x="588" y="140"/>
                    <a:pt x="665" y="125"/>
                  </a:cubicBezTo>
                  <a:cubicBezTo>
                    <a:pt x="968" y="131"/>
                    <a:pt x="1314" y="0"/>
                    <a:pt x="1573" y="157"/>
                  </a:cubicBezTo>
                  <a:cubicBezTo>
                    <a:pt x="1683" y="224"/>
                    <a:pt x="1520" y="161"/>
                    <a:pt x="1654" y="206"/>
                  </a:cubicBezTo>
                  <a:cubicBezTo>
                    <a:pt x="1756" y="305"/>
                    <a:pt x="1609" y="157"/>
                    <a:pt x="1719" y="287"/>
                  </a:cubicBezTo>
                  <a:cubicBezTo>
                    <a:pt x="1777" y="355"/>
                    <a:pt x="1846" y="405"/>
                    <a:pt x="1930" y="433"/>
                  </a:cubicBezTo>
                  <a:cubicBezTo>
                    <a:pt x="1950" y="492"/>
                    <a:pt x="1979" y="549"/>
                    <a:pt x="1979" y="611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2935" y="1379"/>
              <a:ext cx="1496" cy="278"/>
            </a:xfrm>
            <a:custGeom>
              <a:avLst/>
              <a:gdLst>
                <a:gd name="T0" fmla="*/ 0 w 1496"/>
                <a:gd name="T1" fmla="*/ 211 h 278"/>
                <a:gd name="T2" fmla="*/ 98 w 1496"/>
                <a:gd name="T3" fmla="*/ 194 h 278"/>
                <a:gd name="T4" fmla="*/ 211 w 1496"/>
                <a:gd name="T5" fmla="*/ 113 h 278"/>
                <a:gd name="T6" fmla="*/ 325 w 1496"/>
                <a:gd name="T7" fmla="*/ 81 h 278"/>
                <a:gd name="T8" fmla="*/ 438 w 1496"/>
                <a:gd name="T9" fmla="*/ 32 h 278"/>
                <a:gd name="T10" fmla="*/ 860 w 1496"/>
                <a:gd name="T11" fmla="*/ 0 h 278"/>
                <a:gd name="T12" fmla="*/ 1103 w 1496"/>
                <a:gd name="T13" fmla="*/ 16 h 278"/>
                <a:gd name="T14" fmla="*/ 1201 w 1496"/>
                <a:gd name="T15" fmla="*/ 65 h 278"/>
                <a:gd name="T16" fmla="*/ 1346 w 1496"/>
                <a:gd name="T17" fmla="*/ 129 h 278"/>
                <a:gd name="T18" fmla="*/ 1379 w 1496"/>
                <a:gd name="T19" fmla="*/ 162 h 278"/>
                <a:gd name="T20" fmla="*/ 1428 w 1496"/>
                <a:gd name="T21" fmla="*/ 194 h 278"/>
                <a:gd name="T22" fmla="*/ 1476 w 1496"/>
                <a:gd name="T23" fmla="*/ 259 h 27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96"/>
                <a:gd name="T37" fmla="*/ 0 h 278"/>
                <a:gd name="T38" fmla="*/ 1496 w 1496"/>
                <a:gd name="T39" fmla="*/ 278 h 27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96" h="278">
                  <a:moveTo>
                    <a:pt x="0" y="211"/>
                  </a:moveTo>
                  <a:cubicBezTo>
                    <a:pt x="33" y="205"/>
                    <a:pt x="67" y="205"/>
                    <a:pt x="98" y="194"/>
                  </a:cubicBezTo>
                  <a:cubicBezTo>
                    <a:pt x="114" y="189"/>
                    <a:pt x="207" y="115"/>
                    <a:pt x="211" y="113"/>
                  </a:cubicBezTo>
                  <a:cubicBezTo>
                    <a:pt x="246" y="95"/>
                    <a:pt x="289" y="97"/>
                    <a:pt x="325" y="81"/>
                  </a:cubicBezTo>
                  <a:cubicBezTo>
                    <a:pt x="367" y="63"/>
                    <a:pt x="393" y="40"/>
                    <a:pt x="438" y="32"/>
                  </a:cubicBezTo>
                  <a:cubicBezTo>
                    <a:pt x="562" y="10"/>
                    <a:pt x="754" y="6"/>
                    <a:pt x="860" y="0"/>
                  </a:cubicBezTo>
                  <a:cubicBezTo>
                    <a:pt x="941" y="5"/>
                    <a:pt x="1022" y="7"/>
                    <a:pt x="1103" y="16"/>
                  </a:cubicBezTo>
                  <a:cubicBezTo>
                    <a:pt x="1157" y="22"/>
                    <a:pt x="1153" y="41"/>
                    <a:pt x="1201" y="65"/>
                  </a:cubicBezTo>
                  <a:cubicBezTo>
                    <a:pt x="1247" y="88"/>
                    <a:pt x="1296" y="112"/>
                    <a:pt x="1346" y="129"/>
                  </a:cubicBezTo>
                  <a:cubicBezTo>
                    <a:pt x="1357" y="140"/>
                    <a:pt x="1367" y="152"/>
                    <a:pt x="1379" y="162"/>
                  </a:cubicBezTo>
                  <a:cubicBezTo>
                    <a:pt x="1394" y="174"/>
                    <a:pt x="1416" y="179"/>
                    <a:pt x="1428" y="194"/>
                  </a:cubicBezTo>
                  <a:cubicBezTo>
                    <a:pt x="1496" y="278"/>
                    <a:pt x="1395" y="219"/>
                    <a:pt x="1476" y="259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4585" y="1498"/>
              <a:ext cx="313" cy="302"/>
            </a:xfrm>
            <a:custGeom>
              <a:avLst/>
              <a:gdLst>
                <a:gd name="T0" fmla="*/ 199 w 313"/>
                <a:gd name="T1" fmla="*/ 124 h 302"/>
                <a:gd name="T2" fmla="*/ 232 w 313"/>
                <a:gd name="T3" fmla="*/ 92 h 302"/>
                <a:gd name="T4" fmla="*/ 199 w 313"/>
                <a:gd name="T5" fmla="*/ 75 h 302"/>
                <a:gd name="T6" fmla="*/ 167 w 313"/>
                <a:gd name="T7" fmla="*/ 108 h 302"/>
                <a:gd name="T8" fmla="*/ 151 w 313"/>
                <a:gd name="T9" fmla="*/ 156 h 302"/>
                <a:gd name="T10" fmla="*/ 53 w 313"/>
                <a:gd name="T11" fmla="*/ 108 h 302"/>
                <a:gd name="T12" fmla="*/ 86 w 313"/>
                <a:gd name="T13" fmla="*/ 43 h 302"/>
                <a:gd name="T14" fmla="*/ 167 w 313"/>
                <a:gd name="T15" fmla="*/ 124 h 302"/>
                <a:gd name="T16" fmla="*/ 183 w 313"/>
                <a:gd name="T17" fmla="*/ 173 h 302"/>
                <a:gd name="T18" fmla="*/ 183 w 313"/>
                <a:gd name="T19" fmla="*/ 238 h 302"/>
                <a:gd name="T20" fmla="*/ 313 w 313"/>
                <a:gd name="T21" fmla="*/ 302 h 30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3"/>
                <a:gd name="T34" fmla="*/ 0 h 302"/>
                <a:gd name="T35" fmla="*/ 313 w 313"/>
                <a:gd name="T36" fmla="*/ 302 h 30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3" h="302">
                  <a:moveTo>
                    <a:pt x="199" y="124"/>
                  </a:moveTo>
                  <a:cubicBezTo>
                    <a:pt x="210" y="113"/>
                    <a:pt x="224" y="105"/>
                    <a:pt x="232" y="92"/>
                  </a:cubicBezTo>
                  <a:cubicBezTo>
                    <a:pt x="281" y="11"/>
                    <a:pt x="232" y="48"/>
                    <a:pt x="199" y="75"/>
                  </a:cubicBezTo>
                  <a:cubicBezTo>
                    <a:pt x="187" y="85"/>
                    <a:pt x="178" y="97"/>
                    <a:pt x="167" y="108"/>
                  </a:cubicBezTo>
                  <a:cubicBezTo>
                    <a:pt x="162" y="124"/>
                    <a:pt x="167" y="150"/>
                    <a:pt x="151" y="156"/>
                  </a:cubicBezTo>
                  <a:cubicBezTo>
                    <a:pt x="109" y="173"/>
                    <a:pt x="76" y="131"/>
                    <a:pt x="53" y="108"/>
                  </a:cubicBezTo>
                  <a:cubicBezTo>
                    <a:pt x="53" y="107"/>
                    <a:pt x="0" y="0"/>
                    <a:pt x="86" y="43"/>
                  </a:cubicBezTo>
                  <a:cubicBezTo>
                    <a:pt x="120" y="60"/>
                    <a:pt x="167" y="124"/>
                    <a:pt x="167" y="124"/>
                  </a:cubicBezTo>
                  <a:cubicBezTo>
                    <a:pt x="172" y="140"/>
                    <a:pt x="186" y="156"/>
                    <a:pt x="183" y="173"/>
                  </a:cubicBezTo>
                  <a:cubicBezTo>
                    <a:pt x="173" y="232"/>
                    <a:pt x="42" y="273"/>
                    <a:pt x="183" y="238"/>
                  </a:cubicBezTo>
                  <a:cubicBezTo>
                    <a:pt x="232" y="254"/>
                    <a:pt x="267" y="280"/>
                    <a:pt x="313" y="302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4216" y="1497"/>
              <a:ext cx="350" cy="352"/>
            </a:xfrm>
            <a:custGeom>
              <a:avLst/>
              <a:gdLst>
                <a:gd name="T0" fmla="*/ 163 w 350"/>
                <a:gd name="T1" fmla="*/ 125 h 352"/>
                <a:gd name="T2" fmla="*/ 147 w 350"/>
                <a:gd name="T3" fmla="*/ 11 h 352"/>
                <a:gd name="T4" fmla="*/ 211 w 350"/>
                <a:gd name="T5" fmla="*/ 28 h 352"/>
                <a:gd name="T6" fmla="*/ 228 w 350"/>
                <a:gd name="T7" fmla="*/ 76 h 352"/>
                <a:gd name="T8" fmla="*/ 211 w 350"/>
                <a:gd name="T9" fmla="*/ 125 h 352"/>
                <a:gd name="T10" fmla="*/ 309 w 350"/>
                <a:gd name="T11" fmla="*/ 93 h 352"/>
                <a:gd name="T12" fmla="*/ 309 w 350"/>
                <a:gd name="T13" fmla="*/ 190 h 352"/>
                <a:gd name="T14" fmla="*/ 211 w 350"/>
                <a:gd name="T15" fmla="*/ 157 h 352"/>
                <a:gd name="T16" fmla="*/ 65 w 350"/>
                <a:gd name="T17" fmla="*/ 190 h 352"/>
                <a:gd name="T18" fmla="*/ 17 w 350"/>
                <a:gd name="T19" fmla="*/ 222 h 352"/>
                <a:gd name="T20" fmla="*/ 163 w 350"/>
                <a:gd name="T21" fmla="*/ 190 h 352"/>
                <a:gd name="T22" fmla="*/ 179 w 350"/>
                <a:gd name="T23" fmla="*/ 352 h 35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50"/>
                <a:gd name="T37" fmla="*/ 0 h 352"/>
                <a:gd name="T38" fmla="*/ 350 w 350"/>
                <a:gd name="T39" fmla="*/ 352 h 35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50" h="352">
                  <a:moveTo>
                    <a:pt x="163" y="125"/>
                  </a:moveTo>
                  <a:cubicBezTo>
                    <a:pt x="148" y="102"/>
                    <a:pt x="91" y="44"/>
                    <a:pt x="147" y="11"/>
                  </a:cubicBezTo>
                  <a:cubicBezTo>
                    <a:pt x="166" y="0"/>
                    <a:pt x="190" y="22"/>
                    <a:pt x="211" y="28"/>
                  </a:cubicBezTo>
                  <a:cubicBezTo>
                    <a:pt x="217" y="44"/>
                    <a:pt x="228" y="59"/>
                    <a:pt x="228" y="76"/>
                  </a:cubicBezTo>
                  <a:cubicBezTo>
                    <a:pt x="228" y="93"/>
                    <a:pt x="194" y="121"/>
                    <a:pt x="211" y="125"/>
                  </a:cubicBezTo>
                  <a:cubicBezTo>
                    <a:pt x="245" y="132"/>
                    <a:pt x="309" y="93"/>
                    <a:pt x="309" y="93"/>
                  </a:cubicBezTo>
                  <a:cubicBezTo>
                    <a:pt x="311" y="99"/>
                    <a:pt x="350" y="184"/>
                    <a:pt x="309" y="190"/>
                  </a:cubicBezTo>
                  <a:cubicBezTo>
                    <a:pt x="275" y="195"/>
                    <a:pt x="211" y="157"/>
                    <a:pt x="211" y="157"/>
                  </a:cubicBezTo>
                  <a:cubicBezTo>
                    <a:pt x="178" y="163"/>
                    <a:pt x="103" y="171"/>
                    <a:pt x="65" y="190"/>
                  </a:cubicBezTo>
                  <a:cubicBezTo>
                    <a:pt x="48" y="199"/>
                    <a:pt x="0" y="214"/>
                    <a:pt x="17" y="222"/>
                  </a:cubicBezTo>
                  <a:cubicBezTo>
                    <a:pt x="24" y="225"/>
                    <a:pt x="149" y="193"/>
                    <a:pt x="163" y="190"/>
                  </a:cubicBezTo>
                  <a:cubicBezTo>
                    <a:pt x="191" y="275"/>
                    <a:pt x="179" y="222"/>
                    <a:pt x="179" y="352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" name="Text Box 20"/>
            <p:cNvSpPr txBox="1">
              <a:spLocks noChangeArrowheads="1"/>
            </p:cNvSpPr>
            <p:nvPr/>
          </p:nvSpPr>
          <p:spPr bwMode="auto">
            <a:xfrm>
              <a:off x="2160" y="2112"/>
              <a:ext cx="124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/>
                <a:t>Beta cell in the pancreas</a:t>
              </a:r>
            </a:p>
          </p:txBody>
        </p:sp>
        <p:sp>
          <p:nvSpPr>
            <p:cNvPr id="24" name="WordArt 21"/>
            <p:cNvSpPr>
              <a:spLocks noChangeArrowheads="1" noChangeShapeType="1" noTextEdit="1"/>
            </p:cNvSpPr>
            <p:nvPr/>
          </p:nvSpPr>
          <p:spPr bwMode="auto">
            <a:xfrm>
              <a:off x="4272" y="1824"/>
              <a:ext cx="720" cy="2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GB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 Black" panose="020B0A04020102020204" pitchFamily="34" charset="0"/>
                </a:rPr>
                <a:t>battery</a:t>
              </a:r>
            </a:p>
          </p:txBody>
        </p:sp>
        <p:sp>
          <p:nvSpPr>
            <p:cNvPr id="25" name="AutoShape 22"/>
            <p:cNvSpPr>
              <a:spLocks noChangeArrowheads="1"/>
            </p:cNvSpPr>
            <p:nvPr/>
          </p:nvSpPr>
          <p:spPr bwMode="auto">
            <a:xfrm rot="-5228844" flipH="1" flipV="1">
              <a:off x="3048" y="1128"/>
              <a:ext cx="432" cy="768"/>
            </a:xfrm>
            <a:prstGeom prst="lightningBol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" name="AutoShape 23"/>
            <p:cNvSpPr>
              <a:spLocks noChangeArrowheads="1"/>
            </p:cNvSpPr>
            <p:nvPr/>
          </p:nvSpPr>
          <p:spPr bwMode="auto">
            <a:xfrm rot="-5228844" flipH="1" flipV="1">
              <a:off x="3096" y="792"/>
              <a:ext cx="432" cy="768"/>
            </a:xfrm>
            <a:prstGeom prst="lightningBol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" name="AutoShape 24"/>
            <p:cNvSpPr>
              <a:spLocks noChangeArrowheads="1"/>
            </p:cNvSpPr>
            <p:nvPr/>
          </p:nvSpPr>
          <p:spPr bwMode="auto">
            <a:xfrm rot="-10756672">
              <a:off x="1632" y="1680"/>
              <a:ext cx="624" cy="192"/>
            </a:xfrm>
            <a:prstGeom prst="notchedRightArrow">
              <a:avLst>
                <a:gd name="adj1" fmla="val 97917"/>
                <a:gd name="adj2" fmla="val 77082"/>
              </a:avLst>
            </a:prstGeom>
            <a:solidFill>
              <a:srgbClr val="FF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" name="Text Box 25"/>
            <p:cNvSpPr txBox="1">
              <a:spLocks noChangeArrowheads="1"/>
            </p:cNvSpPr>
            <p:nvPr/>
          </p:nvSpPr>
          <p:spPr bwMode="auto">
            <a:xfrm>
              <a:off x="672" y="1488"/>
              <a:ext cx="912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en-GB" altLang="en-US"/>
                <a:t>More</a:t>
              </a:r>
            </a:p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en-GB" altLang="en-US"/>
                <a:t>Insulin</a:t>
              </a:r>
            </a:p>
          </p:txBody>
        </p:sp>
      </p:grp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CB13233-2AC8-6E3F-3883-E1ADAE982B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39"/>
    </mc:Choice>
    <mc:Fallback>
      <p:transition spd="slow" advTm="26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29683" y="7035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b="1"/>
              <a:t>Sulfonylureas</a:t>
            </a:r>
            <a:r>
              <a:rPr lang="en-GB"/>
              <a:t> e.g. </a:t>
            </a:r>
            <a:r>
              <a:rPr lang="en-GB" err="1"/>
              <a:t>Gliclazide</a:t>
            </a:r>
            <a:br>
              <a:rPr lang="en-GB"/>
            </a:br>
            <a:r>
              <a:rPr lang="en-GB"/>
              <a:t>what to look out for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/>
              <a:t>Can cause weight gain</a:t>
            </a:r>
          </a:p>
          <a:p>
            <a:r>
              <a:rPr lang="en-GB" altLang="en-US" dirty="0"/>
              <a:t>High risk of low blood sugars:</a:t>
            </a:r>
          </a:p>
          <a:p>
            <a:pPr>
              <a:buFontTx/>
              <a:buChar char="-"/>
            </a:pPr>
            <a:r>
              <a:rPr lang="en-GB" altLang="en-US" sz="2800" dirty="0"/>
              <a:t>Ensure the resident eats regular meals</a:t>
            </a:r>
          </a:p>
          <a:p>
            <a:pPr>
              <a:buFontTx/>
              <a:buChar char="-"/>
            </a:pPr>
            <a:r>
              <a:rPr lang="en-GB" altLang="en-US" sz="2800" dirty="0"/>
              <a:t>Take </a:t>
            </a:r>
            <a:r>
              <a:rPr lang="en-GB" altLang="en-US" sz="2800" dirty="0" err="1"/>
              <a:t>Gliclazide</a:t>
            </a:r>
            <a:r>
              <a:rPr lang="en-GB" altLang="en-US" sz="2800" dirty="0"/>
              <a:t> at least 15 minutes before meals </a:t>
            </a:r>
          </a:p>
          <a:p>
            <a:pPr>
              <a:buFontTx/>
              <a:buChar char="-"/>
            </a:pPr>
            <a:r>
              <a:rPr lang="en-GB" altLang="en-US" sz="2800" dirty="0"/>
              <a:t>Monitor blood sugars regularly especially if starting this treatment or if their dose has been increased</a:t>
            </a:r>
          </a:p>
          <a:p>
            <a:pPr>
              <a:buFontTx/>
              <a:buChar char="-"/>
            </a:pPr>
            <a:r>
              <a:rPr lang="en-GB" altLang="en-US" sz="2800" dirty="0"/>
              <a:t>Are you and the resident aware of the symptoms of low blood sugars and how to treat it?</a:t>
            </a:r>
          </a:p>
          <a:p>
            <a:pPr>
              <a:buFontTx/>
              <a:buChar char="-"/>
            </a:pPr>
            <a:endParaRPr lang="en-GB" altLang="en-US" sz="2800" dirty="0"/>
          </a:p>
          <a:p>
            <a:pPr marL="0" indent="0">
              <a:buNone/>
            </a:pPr>
            <a:endParaRPr lang="en-GB" altLang="en-US" sz="2000" dirty="0"/>
          </a:p>
          <a:p>
            <a:endParaRPr lang="en-GB" dirty="0"/>
          </a:p>
        </p:txBody>
      </p:sp>
      <p:pic>
        <p:nvPicPr>
          <p:cNvPr id="6" name="Picture 5" descr="NHSGG&amp;C*SPOT">
            <a:extLst>
              <a:ext uri="{FF2B5EF4-FFF2-40B4-BE49-F238E27FC236}">
                <a16:creationId xmlns:a16="http://schemas.microsoft.com/office/drawing/2014/main" id="{08673A2B-92E0-DB60-BB3F-F0BC9F56E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9233" y="149816"/>
            <a:ext cx="1228725" cy="85725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BAA24A-D799-2EC9-6C38-7909349105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887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684"/>
    </mc:Choice>
    <mc:Fallback>
      <p:transition spd="slow" advTm="58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/>
              <a:t>Pioglitazone </a:t>
            </a:r>
            <a:endParaRPr lang="en-GB"/>
          </a:p>
        </p:txBody>
      </p:sp>
      <p:pic>
        <p:nvPicPr>
          <p:cNvPr id="6" name="Picture 5" descr="NHSGG&amp;C*SPOT">
            <a:extLst>
              <a:ext uri="{FF2B5EF4-FFF2-40B4-BE49-F238E27FC236}">
                <a16:creationId xmlns:a16="http://schemas.microsoft.com/office/drawing/2014/main" id="{D4887365-CA4B-6B0D-E496-31948D4E3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8488" y="149816"/>
            <a:ext cx="1228725" cy="857250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838200" y="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GB" altLang="en-US" sz="44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5" descr="HEALTH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447800"/>
            <a:ext cx="33210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029200" y="5029200"/>
            <a:ext cx="3962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/>
              <a:t>Helps muscles to utilize or use up glucose (sugar).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04800" y="5029200"/>
            <a:ext cx="43434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dirty="0"/>
              <a:t>Re-trains the fat cells,</a:t>
            </a:r>
          </a:p>
          <a:p>
            <a:pPr algn="ctr">
              <a:spcBef>
                <a:spcPct val="50000"/>
              </a:spcBef>
            </a:pPr>
            <a:r>
              <a:rPr lang="en-GB" altLang="en-US" dirty="0"/>
              <a:t>so insulin is more effective.</a:t>
            </a:r>
          </a:p>
        </p:txBody>
      </p:sp>
      <p:grpSp>
        <p:nvGrpSpPr>
          <p:cNvPr id="11" name="Group 8"/>
          <p:cNvGrpSpPr>
            <a:grpSpLocks/>
          </p:cNvGrpSpPr>
          <p:nvPr/>
        </p:nvGrpSpPr>
        <p:grpSpPr bwMode="auto">
          <a:xfrm>
            <a:off x="0" y="1295400"/>
            <a:ext cx="6019800" cy="3546475"/>
            <a:chOff x="0" y="960"/>
            <a:chExt cx="3792" cy="2234"/>
          </a:xfrm>
        </p:grpSpPr>
        <p:graphicFrame>
          <p:nvGraphicFramePr>
            <p:cNvPr id="12" name="Object 9"/>
            <p:cNvGraphicFramePr>
              <a:graphicFrameLocks noChangeAspect="1"/>
            </p:cNvGraphicFramePr>
            <p:nvPr/>
          </p:nvGraphicFramePr>
          <p:xfrm>
            <a:off x="0" y="1488"/>
            <a:ext cx="2156" cy="17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6" imgW="4709880" imgH="3726720" progId="MS_ClipArt_Gallery.2">
                    <p:embed/>
                  </p:oleObj>
                </mc:Choice>
                <mc:Fallback>
                  <p:oleObj name="Clip" r:id="rId6" imgW="4709880" imgH="3726720" progId="MS_ClipArt_Gallery.2">
                    <p:embed/>
                    <p:pic>
                      <p:nvPicPr>
                        <p:cNvPr id="12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488"/>
                          <a:ext cx="2156" cy="17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WordArt 10"/>
            <p:cNvSpPr>
              <a:spLocks noChangeArrowheads="1" noChangeShapeType="1" noTextEdit="1"/>
            </p:cNvSpPr>
            <p:nvPr/>
          </p:nvSpPr>
          <p:spPr bwMode="auto">
            <a:xfrm rot="-2103902">
              <a:off x="144" y="2064"/>
              <a:ext cx="1270" cy="34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9241"/>
                </a:avLst>
              </a:prstTxWarp>
            </a:bodyPr>
            <a:lstStyle/>
            <a:p>
              <a:pPr algn="ctr"/>
              <a:r>
                <a:rPr lang="en-GB" sz="28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latin typeface="Arial Black" panose="020B0A04020102020204" pitchFamily="34" charset="0"/>
                </a:rPr>
                <a:t>pioglitazone</a:t>
              </a:r>
            </a:p>
          </p:txBody>
        </p:sp>
        <p:sp>
          <p:nvSpPr>
            <p:cNvPr id="14" name="AutoShape 11"/>
            <p:cNvSpPr>
              <a:spLocks noChangeArrowheads="1"/>
            </p:cNvSpPr>
            <p:nvPr/>
          </p:nvSpPr>
          <p:spPr bwMode="auto">
            <a:xfrm>
              <a:off x="1296" y="960"/>
              <a:ext cx="2496" cy="1200"/>
            </a:xfrm>
            <a:prstGeom prst="wedgeEllipseCallout">
              <a:avLst>
                <a:gd name="adj1" fmla="val -43991"/>
                <a:gd name="adj2" fmla="val 68417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en-US"/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1440" y="1104"/>
              <a:ext cx="2208" cy="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endParaRPr lang="en-GB" altLang="en-US">
                <a:latin typeface="Arial" panose="020B0604020202020204" pitchFamily="34" charset="0"/>
              </a:endParaRPr>
            </a:p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en-GB" altLang="en-US">
                  <a:latin typeface="Arial" panose="020B0604020202020204" pitchFamily="34" charset="0"/>
                </a:rPr>
                <a:t>Come on Fat cells; </a:t>
              </a:r>
            </a:p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en-GB" altLang="en-US">
                  <a:latin typeface="Arial" panose="020B0604020202020204" pitchFamily="34" charset="0"/>
                </a:rPr>
                <a:t>obey your </a:t>
              </a:r>
              <a:r>
                <a:rPr lang="en-GB" altLang="en-US" b="1" i="1">
                  <a:latin typeface="Arial" panose="020B0604020202020204" pitchFamily="34" charset="0"/>
                </a:rPr>
                <a:t>Insulin!</a:t>
              </a:r>
              <a:endParaRPr lang="en-GB" altLang="en-US">
                <a:latin typeface="Arial" panose="020B0604020202020204" pitchFamily="34" charset="0"/>
              </a:endParaRPr>
            </a:p>
          </p:txBody>
        </p:sp>
      </p:grp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56C751-7A16-9BBF-3A0A-EFFD9F6A5F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529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51"/>
    </mc:Choice>
    <mc:Fallback>
      <p:transition spd="slow" advTm="20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Pioglitazone</a:t>
            </a:r>
            <a:br>
              <a:rPr lang="en-GB" b="1" dirty="0"/>
            </a:br>
            <a:r>
              <a:rPr lang="en-GB" dirty="0"/>
              <a:t>What to look out for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/>
          <a:lstStyle/>
          <a:p>
            <a:pPr marL="0" indent="0">
              <a:buNone/>
            </a:pPr>
            <a:endParaRPr lang="en-GB" altLang="en-US" sz="2800"/>
          </a:p>
          <a:p>
            <a:pPr marL="0" indent="0">
              <a:buNone/>
            </a:pPr>
            <a:endParaRPr lang="en-GB" altLang="en-US" sz="2000"/>
          </a:p>
          <a:p>
            <a:endParaRPr lang="en-GB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51520" y="1268760"/>
            <a:ext cx="8712968" cy="54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altLang="en-US" sz="3600" dirty="0"/>
          </a:p>
          <a:p>
            <a:pPr marL="0" indent="0">
              <a:buNone/>
            </a:pPr>
            <a:r>
              <a:rPr lang="en-GB" altLang="en-US" sz="3600" dirty="0"/>
              <a:t>Once daily, can take at any time of day</a:t>
            </a:r>
          </a:p>
          <a:p>
            <a:endParaRPr lang="en-GB" altLang="en-US" sz="3600" dirty="0"/>
          </a:p>
          <a:p>
            <a:pPr marL="0" indent="0">
              <a:buNone/>
            </a:pPr>
            <a:r>
              <a:rPr lang="en-GB" altLang="en-US" sz="3600" dirty="0"/>
              <a:t>Doesn’t cause low blood sugar, but this can occur if taken with </a:t>
            </a:r>
            <a:r>
              <a:rPr lang="en-GB" altLang="en-US" sz="3600" dirty="0" err="1"/>
              <a:t>Gliclazide</a:t>
            </a:r>
            <a:r>
              <a:rPr lang="en-GB" altLang="en-US" sz="3600" dirty="0"/>
              <a:t> and/or insulin </a:t>
            </a:r>
          </a:p>
          <a:p>
            <a:endParaRPr lang="en-GB" altLang="en-US" dirty="0"/>
          </a:p>
          <a:p>
            <a:pPr>
              <a:buFontTx/>
              <a:buChar char="-"/>
            </a:pPr>
            <a:endParaRPr lang="en-GB" altLang="en-US" dirty="0"/>
          </a:p>
          <a:p>
            <a:endParaRPr lang="en-GB" altLang="en-US" dirty="0"/>
          </a:p>
        </p:txBody>
      </p:sp>
      <p:pic>
        <p:nvPicPr>
          <p:cNvPr id="7" name="Picture 6" descr="NHSGG&amp;C*SPOT">
            <a:extLst>
              <a:ext uri="{FF2B5EF4-FFF2-40B4-BE49-F238E27FC236}">
                <a16:creationId xmlns:a16="http://schemas.microsoft.com/office/drawing/2014/main" id="{CF12B503-1A63-8818-A360-8C7E1EB91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5938" y="177581"/>
            <a:ext cx="1228725" cy="85725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E41F15-F733-A7B6-8840-EA1188FCCC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2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10"/>
    </mc:Choice>
    <mc:Fallback>
      <p:transition spd="slow" advTm="15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/>
              <a:t>Pioglitazone 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/>
          <a:lstStyle/>
          <a:p>
            <a:pPr marL="0" indent="0">
              <a:buNone/>
            </a:pPr>
            <a:endParaRPr lang="en-GB" altLang="en-US" sz="2800"/>
          </a:p>
          <a:p>
            <a:pPr marL="0" indent="0">
              <a:buNone/>
            </a:pPr>
            <a:endParaRPr lang="en-GB" altLang="en-US" sz="2000"/>
          </a:p>
          <a:p>
            <a:endParaRPr lang="en-GB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23417" y="1598425"/>
            <a:ext cx="8712968" cy="5400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en-US" sz="3600" dirty="0"/>
              <a:t>Some side effects:</a:t>
            </a:r>
          </a:p>
          <a:p>
            <a:pPr>
              <a:buFontTx/>
              <a:buChar char="-"/>
            </a:pPr>
            <a:r>
              <a:rPr lang="en-GB" altLang="en-US" sz="3600" dirty="0"/>
              <a:t>Blurred vision: if resident experiences this, report to their GP</a:t>
            </a:r>
          </a:p>
          <a:p>
            <a:pPr>
              <a:buFontTx/>
              <a:buChar char="-"/>
            </a:pPr>
            <a:r>
              <a:rPr lang="en-GB" altLang="en-US" sz="3600" dirty="0"/>
              <a:t>Can cause weight gain- ensure resident stick to a healthy balanced diet where possible</a:t>
            </a:r>
          </a:p>
          <a:p>
            <a:pPr>
              <a:buFontTx/>
              <a:buChar char="-"/>
            </a:pPr>
            <a:r>
              <a:rPr lang="en-GB" altLang="en-US" sz="3600" dirty="0"/>
              <a:t>Increase risk of fractures, especially in women </a:t>
            </a:r>
          </a:p>
          <a:p>
            <a:pPr>
              <a:buFontTx/>
              <a:buChar char="-"/>
            </a:pPr>
            <a:r>
              <a:rPr lang="en-GB" altLang="en-US" sz="3600" dirty="0"/>
              <a:t>Associated with bladder cancer – report any blood in the urine to the resident’s urine </a:t>
            </a:r>
          </a:p>
          <a:p>
            <a:r>
              <a:rPr lang="en-GB" altLang="en-US" sz="3600" dirty="0"/>
              <a:t>Not to be taken if resident’s </a:t>
            </a:r>
            <a:r>
              <a:rPr lang="en-GB" sz="3600" dirty="0"/>
              <a:t>heart is not working as well as it should, a condition called heart failure.</a:t>
            </a:r>
          </a:p>
          <a:p>
            <a:endParaRPr lang="en-GB" altLang="en-US" dirty="0"/>
          </a:p>
          <a:p>
            <a:pPr>
              <a:buFontTx/>
              <a:buChar char="-"/>
            </a:pPr>
            <a:endParaRPr lang="en-GB" altLang="en-US" dirty="0"/>
          </a:p>
          <a:p>
            <a:endParaRPr lang="en-GB" altLang="en-US" dirty="0"/>
          </a:p>
        </p:txBody>
      </p:sp>
      <p:pic>
        <p:nvPicPr>
          <p:cNvPr id="7" name="Picture 6" descr="NHSGG&amp;C*SPOT">
            <a:extLst>
              <a:ext uri="{FF2B5EF4-FFF2-40B4-BE49-F238E27FC236}">
                <a16:creationId xmlns:a16="http://schemas.microsoft.com/office/drawing/2014/main" id="{7B155A33-290B-7FFA-1456-E5900DA6B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6253" y="186837"/>
            <a:ext cx="1228725" cy="85725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33B5F8-E17C-FBD2-9E9F-51A4A1C5E5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79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150"/>
    </mc:Choice>
    <mc:Fallback>
      <p:transition spd="slow" advTm="52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10efe0bd-a030-4bca-809c-b5e6745e499a}" enabled="0" method="" siteId="{10efe0bd-a030-4bca-809c-b5e6745e499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800</Words>
  <Application>Microsoft Office PowerPoint</Application>
  <PresentationFormat>On-screen Show (4:3)</PresentationFormat>
  <Paragraphs>98</Paragraphs>
  <Slides>18</Slides>
  <Notes>0</Notes>
  <HiddenSlides>0</HiddenSlides>
  <MMClips>18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Arial Black</vt:lpstr>
      <vt:lpstr>Calibri</vt:lpstr>
      <vt:lpstr>Comic Sans MS</vt:lpstr>
      <vt:lpstr>Office Theme</vt:lpstr>
      <vt:lpstr>Clip</vt:lpstr>
      <vt:lpstr>Oral and non insulin medicines used in the management of type 2 diabetes </vt:lpstr>
      <vt:lpstr>This podcast will cover </vt:lpstr>
      <vt:lpstr>Metformin </vt:lpstr>
      <vt:lpstr>Metformin: what to look out for </vt:lpstr>
      <vt:lpstr>Sulfonylureas e.g. Gliclazide</vt:lpstr>
      <vt:lpstr>Sulfonylureas e.g. Gliclazide what to look out for  </vt:lpstr>
      <vt:lpstr>Pioglitazone </vt:lpstr>
      <vt:lpstr>Pioglitazone What to look out for  </vt:lpstr>
      <vt:lpstr>Pioglitazone </vt:lpstr>
      <vt:lpstr>Gliptins  e.g. Alogliptin, Linagliptin, Sitagliptin</vt:lpstr>
      <vt:lpstr>Gliptins  e.g. Alogliptin, Linagliptin, Sitagliptin- What to look out for </vt:lpstr>
      <vt:lpstr>SGLT2i e.g. Canagliflozin, Dapagliflozin, Empagliflozin</vt:lpstr>
      <vt:lpstr>SGLT2i e.g. Canagliflozin, Dapagliflozin, Empagliflozin- What to look out for </vt:lpstr>
      <vt:lpstr>SGLT2i e.g. Canagliflozin, Dapagliflozin, Empagliflozin- What to look out for </vt:lpstr>
      <vt:lpstr>Incretin mimetics e.g. Dulaglutide, Semaglutide, Tirzepatide</vt:lpstr>
      <vt:lpstr>Incretin mimetics e.g. Dulaglutide, Semaglutide, Tirzepatide</vt:lpstr>
      <vt:lpstr>Incretin mimetics e.g. Dulaglutide,  Semaglutide, Tirzepatide</vt:lpstr>
      <vt:lpstr>Incretin mimetics e.g. Dulaglutide,  Semaglutide, Tirzepatide</vt:lpstr>
    </vt:vector>
  </TitlesOfParts>
  <Company>NHS Greater Glasgow and Clyde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Diabetes medicines</dc:title>
  <dc:creator>ALISG1</dc:creator>
  <cp:lastModifiedBy>Laura Ure (NHS Greater Glasgow and Clyde)</cp:lastModifiedBy>
  <cp:revision>26</cp:revision>
  <dcterms:created xsi:type="dcterms:W3CDTF">2022-03-07T10:00:43Z</dcterms:created>
  <dcterms:modified xsi:type="dcterms:W3CDTF">2026-01-07T09:14:02Z</dcterms:modified>
</cp:coreProperties>
</file>