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13"/>
  </p:notesMasterIdLst>
  <p:sldIdLst>
    <p:sldId id="256" r:id="rId2"/>
    <p:sldId id="257" r:id="rId3"/>
    <p:sldId id="279" r:id="rId4"/>
    <p:sldId id="260" r:id="rId5"/>
    <p:sldId id="278" r:id="rId6"/>
    <p:sldId id="295" r:id="rId7"/>
    <p:sldId id="307" r:id="rId8"/>
    <p:sldId id="306" r:id="rId9"/>
    <p:sldId id="304" r:id="rId10"/>
    <p:sldId id="305" r:id="rId11"/>
    <p:sldId id="285" r:id="rId12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9900"/>
    <a:srgbClr val="66FF33"/>
    <a:srgbClr val="FF0000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4" autoAdjust="0"/>
    <p:restoredTop sz="85083" autoAdjust="0"/>
  </p:normalViewPr>
  <p:slideViewPr>
    <p:cSldViewPr>
      <p:cViewPr varScale="1">
        <p:scale>
          <a:sx n="54" d="100"/>
          <a:sy n="54" d="100"/>
        </p:scale>
        <p:origin x="1636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BC7050D4-E2CF-4CCF-B583-08C94B6C7AE4}" type="datetimeFigureOut">
              <a:rPr lang="en-GB"/>
              <a:pPr>
                <a:defRPr/>
              </a:pPr>
              <a:t>07/01/2026</a:t>
            </a:fld>
            <a:endParaRPr lang="en-GB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4E1A0AB5-8C56-4A14-A234-87B4EFB841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04658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 w="12700"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2075" tIns="46038" rIns="92075" bIns="46038"/>
          <a:lstStyle/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547790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1A0AB5-8C56-4A14-A234-87B4EFB841A2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106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175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9EFB9-6F0A-4129-B1BF-97951FC569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33705-2C28-48DE-89E4-15666DAFF5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6A4C0-BF5E-4148-9F60-A983F74A48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5B6A5-0C98-4A09-8010-080720473F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EB79C-C4BC-4C80-A7C3-423318FE5A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68E9F-640A-4DCD-9787-95B232A3FE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E1FDB-75D2-4CF9-9D45-8A9D0BA5C9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264B9-2904-427C-AFAF-A6DB86F0713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6F124-EE62-4726-993C-F6C0E4CC4C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69E21-7150-4CF6-BB15-B39163100A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3D550-FE4C-4BB2-8B29-598BC65737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5DBF0E0-F7F0-4A3F-B73A-E2B513D86D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12.m4a"/><Relationship Id="rId7" Type="http://schemas.openxmlformats.org/officeDocument/2006/relationships/image" Target="../media/image1.jpe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2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jpe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60350"/>
            <a:ext cx="7772400" cy="3267075"/>
          </a:xfrm>
        </p:spPr>
        <p:txBody>
          <a:bodyPr/>
          <a:lstStyle/>
          <a:p>
            <a:pPr eaLnBrk="1" hangingPunct="1"/>
            <a:r>
              <a:rPr lang="en-GB" b="1" dirty="0"/>
              <a:t>Insulin Therapies in Diabetes</a:t>
            </a:r>
            <a:br>
              <a:rPr lang="en-GB" b="1" dirty="0"/>
            </a:br>
            <a:endParaRPr lang="en-GB" b="1" dirty="0"/>
          </a:p>
        </p:txBody>
      </p:sp>
      <p:sp>
        <p:nvSpPr>
          <p:cNvPr id="2" name="AutoShape 2" descr="https://ukc-powerpoint.officeapps.live.com/pods/GetClipboardImage.ashx?Id=1fcf949f-370c-4d53-9432-7c8f579223e5&amp;DC=GUK2&amp;pkey=fc69f0a1-244e-4c19-9f5e-fca4957a762b&amp;wdwaccluster=GUK2"/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4" name="Picture 3" descr="NHSGG&amp;C*SPOT">
            <a:extLst>
              <a:ext uri="{FF2B5EF4-FFF2-40B4-BE49-F238E27FC236}">
                <a16:creationId xmlns:a16="http://schemas.microsoft.com/office/drawing/2014/main" id="{F6993B69-E0F4-287F-2B0D-D6EE75F4E14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59498"/>
            <a:ext cx="1219200" cy="851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6D24074-805F-18A5-2FA9-9B301F68DE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 advTm="70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Insulin injection technique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Administered using pen devices or vials</a:t>
            </a:r>
          </a:p>
          <a:p>
            <a:r>
              <a:rPr lang="en-GB" dirty="0"/>
              <a:t>Timing</a:t>
            </a:r>
          </a:p>
          <a:p>
            <a:r>
              <a:rPr lang="en-GB" altLang="en-US" dirty="0"/>
              <a:t>Size </a:t>
            </a:r>
            <a:r>
              <a:rPr lang="en-GB" altLang="en-US" b="1" dirty="0"/>
              <a:t>4 or 5mm </a:t>
            </a:r>
            <a:r>
              <a:rPr lang="en-GB" altLang="en-US" dirty="0"/>
              <a:t>needles now - </a:t>
            </a:r>
            <a:r>
              <a:rPr lang="en-GB" altLang="en-US" b="1" dirty="0"/>
              <a:t>no need to pinch  </a:t>
            </a:r>
            <a:r>
              <a:rPr lang="en-GB" altLang="en-US" dirty="0"/>
              <a:t>90 degree angle</a:t>
            </a:r>
          </a:p>
          <a:p>
            <a:r>
              <a:rPr lang="en-GB" altLang="en-US" dirty="0"/>
              <a:t>Rotate sites  - avoid </a:t>
            </a:r>
            <a:r>
              <a:rPr lang="en-GB" altLang="en-US" dirty="0" err="1"/>
              <a:t>lipohypertrophy</a:t>
            </a:r>
            <a:endParaRPr lang="en-GB" altLang="en-US" dirty="0"/>
          </a:p>
          <a:p>
            <a:r>
              <a:rPr lang="en-GB" altLang="en-US" dirty="0"/>
              <a:t>Count to 10 after injection </a:t>
            </a:r>
          </a:p>
          <a:p>
            <a:endParaRPr lang="en-GB" dirty="0"/>
          </a:p>
        </p:txBody>
      </p:sp>
      <p:pic>
        <p:nvPicPr>
          <p:cNvPr id="4" name="Picture 3" descr="NHSGG&amp;C*SPOT">
            <a:extLst>
              <a:ext uri="{FF2B5EF4-FFF2-40B4-BE49-F238E27FC236}">
                <a16:creationId xmlns:a16="http://schemas.microsoft.com/office/drawing/2014/main" id="{F6993B69-E0F4-287F-2B0D-D6EE75F4E14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12501"/>
            <a:ext cx="1219200" cy="851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1CAF33C-E36E-D297-84ED-2E2D2F6DF7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22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813"/>
    </mc:Choice>
    <mc:Fallback xmlns="">
      <p:transition spd="slow" advTm="888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2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altLang="en-US" sz="4000" dirty="0"/>
              <a:t>Injection techniques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628775"/>
            <a:ext cx="8229600" cy="4968875"/>
          </a:xfrm>
        </p:spPr>
        <p:txBody>
          <a:bodyPr/>
          <a:lstStyle/>
          <a:p>
            <a:pPr marL="0" indent="0">
              <a:buNone/>
            </a:pPr>
            <a:r>
              <a:rPr lang="en-GB" altLang="en-US" sz="2800" dirty="0"/>
              <a:t>Minimise </a:t>
            </a:r>
            <a:r>
              <a:rPr lang="en-GB" altLang="en-US" sz="2800" dirty="0" err="1"/>
              <a:t>needlestick</a:t>
            </a:r>
            <a:r>
              <a:rPr lang="en-GB" altLang="en-US" sz="2800" dirty="0"/>
              <a:t> injuries….</a:t>
            </a:r>
          </a:p>
          <a:p>
            <a:r>
              <a:rPr lang="en-GB" sz="2800" dirty="0"/>
              <a:t>Not to re-sheath or re-use needles</a:t>
            </a:r>
          </a:p>
          <a:p>
            <a:r>
              <a:rPr lang="en-GB" altLang="en-US" sz="2800" dirty="0"/>
              <a:t>Sharps disposal</a:t>
            </a:r>
          </a:p>
          <a:p>
            <a:r>
              <a:rPr lang="en-GB" altLang="en-US" sz="2800" dirty="0"/>
              <a:t>Safety pen needles</a:t>
            </a:r>
            <a:endParaRPr lang="en-GB" sz="2000" dirty="0"/>
          </a:p>
          <a:p>
            <a:pPr>
              <a:buFontTx/>
              <a:buNone/>
            </a:pPr>
            <a:endParaRPr lang="en-GB" altLang="en-US" sz="2000" dirty="0"/>
          </a:p>
        </p:txBody>
      </p:sp>
      <p:pic>
        <p:nvPicPr>
          <p:cNvPr id="4" name="Picture 3" descr="NHSGG&amp;C*SPOT">
            <a:extLst>
              <a:ext uri="{FF2B5EF4-FFF2-40B4-BE49-F238E27FC236}">
                <a16:creationId xmlns:a16="http://schemas.microsoft.com/office/drawing/2014/main" id="{F6993B69-E0F4-287F-2B0D-D6EE75F4E141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93606"/>
            <a:ext cx="1219200" cy="851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7DB393D-2F88-C0D8-AB5D-88337815218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14"/>
    </mc:Choice>
    <mc:Fallback xmlns="">
      <p:transition spd="slow" advTm="250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2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dirty="0"/>
              <a:t>Learning Outcomes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dirty="0"/>
              <a:t>Think about the place of insulin in diabetes</a:t>
            </a:r>
          </a:p>
          <a:p>
            <a:pPr eaLnBrk="1" hangingPunct="1">
              <a:lnSpc>
                <a:spcPct val="90000"/>
              </a:lnSpc>
            </a:pPr>
            <a:endParaRPr lang="en-GB" sz="2800" dirty="0">
              <a:solidFill>
                <a:schemeClr val="folHlink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sz="2800" dirty="0"/>
              <a:t>Consider commonly used insulin profiles and regimes</a:t>
            </a:r>
          </a:p>
          <a:p>
            <a:pPr eaLnBrk="1" hangingPunct="1">
              <a:lnSpc>
                <a:spcPct val="90000"/>
              </a:lnSpc>
            </a:pPr>
            <a:endParaRPr lang="en-GB" sz="2800" dirty="0"/>
          </a:p>
          <a:p>
            <a:pPr eaLnBrk="1" hangingPunct="1">
              <a:lnSpc>
                <a:spcPct val="90000"/>
              </a:lnSpc>
            </a:pPr>
            <a:r>
              <a:rPr lang="en-GB" sz="2800" dirty="0"/>
              <a:t>Consider safe practice in injectable therapies</a:t>
            </a:r>
          </a:p>
          <a:p>
            <a:pPr eaLnBrk="1" hangingPunct="1">
              <a:lnSpc>
                <a:spcPct val="90000"/>
              </a:lnSpc>
            </a:pPr>
            <a:endParaRPr lang="en-GB" sz="2400" dirty="0"/>
          </a:p>
          <a:p>
            <a:pPr eaLnBrk="1" hangingPunct="1">
              <a:lnSpc>
                <a:spcPct val="90000"/>
              </a:lnSpc>
            </a:pPr>
            <a:endParaRPr lang="en-GB" sz="2400" dirty="0"/>
          </a:p>
        </p:txBody>
      </p:sp>
      <p:pic>
        <p:nvPicPr>
          <p:cNvPr id="4" name="Picture 3" descr="NHSGG&amp;C*SPOT">
            <a:extLst>
              <a:ext uri="{FF2B5EF4-FFF2-40B4-BE49-F238E27FC236}">
                <a16:creationId xmlns:a16="http://schemas.microsoft.com/office/drawing/2014/main" id="{F6993B69-E0F4-287F-2B0D-D6EE75F4E14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763" y="92076"/>
            <a:ext cx="1219200" cy="851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F77DA54-A2CC-B1EC-0C8F-1BF1C51E0A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 advTm="2177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>
                <a:solidFill>
                  <a:schemeClr val="tx1"/>
                </a:solidFill>
              </a:rPr>
              <a:t>When do we use </a:t>
            </a:r>
            <a:r>
              <a:rPr lang="en-GB" sz="4000" dirty="0" err="1">
                <a:solidFill>
                  <a:schemeClr val="tx1"/>
                </a:solidFill>
              </a:rPr>
              <a:t>injectables</a:t>
            </a:r>
            <a:r>
              <a:rPr lang="en-GB" sz="4000" dirty="0">
                <a:solidFill>
                  <a:schemeClr val="tx1"/>
                </a:solidFill>
              </a:rPr>
              <a:t> therapies in diabetes?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800" u="sng" dirty="0"/>
              <a:t>Type 1 diabetes </a:t>
            </a:r>
            <a:r>
              <a:rPr lang="en-GB" sz="2800" dirty="0"/>
              <a:t>– </a:t>
            </a:r>
            <a:r>
              <a:rPr lang="en-GB" sz="2800" dirty="0">
                <a:solidFill>
                  <a:srgbClr val="FF0000"/>
                </a:solidFill>
              </a:rPr>
              <a:t>Always require insulin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800" dirty="0"/>
              <a:t>   No alternative – No insulin production in the pancreas– insulin needs to be injected.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800" dirty="0"/>
              <a:t>      </a:t>
            </a:r>
            <a:endParaRPr lang="en-GB" sz="28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2800" u="sng" dirty="0"/>
              <a:t>Type 2 diabetes</a:t>
            </a:r>
            <a:r>
              <a:rPr lang="en-GB" sz="2800" dirty="0"/>
              <a:t> –insulin resistance</a:t>
            </a:r>
          </a:p>
          <a:p>
            <a:pPr marL="0" indent="0">
              <a:lnSpc>
                <a:spcPct val="90000"/>
              </a:lnSpc>
              <a:buNone/>
            </a:pPr>
            <a:endParaRPr lang="en-GB" sz="2800" dirty="0"/>
          </a:p>
          <a:p>
            <a:pPr>
              <a:lnSpc>
                <a:spcPct val="90000"/>
              </a:lnSpc>
              <a:buNone/>
            </a:pPr>
            <a:r>
              <a:rPr lang="en-GB" sz="2800" dirty="0"/>
              <a:t>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800" dirty="0"/>
              <a:t>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400" dirty="0">
                <a:solidFill>
                  <a:srgbClr val="FF0000"/>
                </a:solidFill>
              </a:rPr>
              <a:t> </a:t>
            </a:r>
            <a:endParaRPr lang="en-GB" sz="2400" dirty="0"/>
          </a:p>
          <a:p>
            <a:pPr>
              <a:lnSpc>
                <a:spcPct val="90000"/>
              </a:lnSpc>
              <a:buFontTx/>
              <a:buNone/>
            </a:pPr>
            <a:endParaRPr lang="en-GB" sz="2800" dirty="0"/>
          </a:p>
          <a:p>
            <a:pPr>
              <a:lnSpc>
                <a:spcPct val="90000"/>
              </a:lnSpc>
            </a:pPr>
            <a:endParaRPr lang="en-GB" sz="2800" dirty="0"/>
          </a:p>
        </p:txBody>
      </p:sp>
      <p:pic>
        <p:nvPicPr>
          <p:cNvPr id="4" name="Picture 3" descr="NHSGG&amp;C*SPOT">
            <a:extLst>
              <a:ext uri="{FF2B5EF4-FFF2-40B4-BE49-F238E27FC236}">
                <a16:creationId xmlns:a16="http://schemas.microsoft.com/office/drawing/2014/main" id="{F6993B69-E0F4-287F-2B0D-D6EE75F4E14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32229"/>
            <a:ext cx="1219200" cy="851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E7D306B-35C4-474F-D134-32780B2E34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 advTm="6064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3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/>
          <a:lstStyle/>
          <a:p>
            <a:pPr eaLnBrk="1" hangingPunct="1"/>
            <a:r>
              <a:rPr lang="en-GB" sz="3600" dirty="0"/>
              <a:t>Which </a:t>
            </a:r>
            <a:r>
              <a:rPr lang="en-GB" sz="4000" dirty="0" err="1"/>
              <a:t>injectables</a:t>
            </a:r>
            <a:r>
              <a:rPr lang="en-GB" sz="3600" dirty="0"/>
              <a:t> in T2DM?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GB" sz="2800" dirty="0"/>
              <a:t>Patients with low BMI, osmotic symptoms, weight loss – need insulin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sz="2800" dirty="0"/>
              <a:t>          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800" dirty="0"/>
              <a:t>Patients with BMI &gt;30kg/m2 – if possible avoid insulin - consider GLP-1 Agonists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sz="2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GB" sz="2800" dirty="0"/>
              <a:t>40-50% will require insulin therapy eventually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sz="2800" dirty="0">
              <a:solidFill>
                <a:srgbClr val="FFC0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GB" sz="2800" b="1" dirty="0">
              <a:solidFill>
                <a:schemeClr val="hlink"/>
              </a:solidFill>
            </a:endParaRPr>
          </a:p>
        </p:txBody>
      </p:sp>
      <p:pic>
        <p:nvPicPr>
          <p:cNvPr id="4" name="Picture 3" descr="NHSGG&amp;C*SPOT">
            <a:extLst>
              <a:ext uri="{FF2B5EF4-FFF2-40B4-BE49-F238E27FC236}">
                <a16:creationId xmlns:a16="http://schemas.microsoft.com/office/drawing/2014/main" id="{F6993B69-E0F4-287F-2B0D-D6EE75F4E14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45936"/>
            <a:ext cx="1219200" cy="851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24998AF-5F19-20DC-BA90-771A17CB07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 advTm="689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04813"/>
            <a:ext cx="8229600" cy="503237"/>
          </a:xfrm>
          <a:noFill/>
        </p:spPr>
        <p:txBody>
          <a:bodyPr lIns="92075" tIns="46038" rIns="92075" bIns="46038"/>
          <a:lstStyle/>
          <a:p>
            <a:pPr defTabSz="762000"/>
            <a:br>
              <a:rPr lang="en-GB" sz="2400" b="1" u="sng" dirty="0">
                <a:solidFill>
                  <a:srgbClr val="FF0000"/>
                </a:solidFill>
              </a:rPr>
            </a:br>
            <a:r>
              <a:rPr lang="en-GB" altLang="en-US" sz="2400" b="1" dirty="0"/>
              <a:t>Normal profile in health</a:t>
            </a:r>
            <a:br>
              <a:rPr lang="en-GB" altLang="en-US" sz="2400" b="1" dirty="0"/>
            </a:br>
            <a:r>
              <a:rPr lang="en-GB" altLang="en-US" sz="2400" b="1" dirty="0"/>
              <a:t> </a:t>
            </a:r>
            <a:br>
              <a:rPr lang="en-GB" altLang="en-US" sz="2400" b="1" dirty="0"/>
            </a:br>
            <a:endParaRPr lang="en-GB" altLang="en-US" sz="2400" b="1" dirty="0"/>
          </a:p>
        </p:txBody>
      </p:sp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755650" y="2205038"/>
            <a:ext cx="7416800" cy="3671887"/>
            <a:chOff x="312" y="802"/>
            <a:chExt cx="5564" cy="2671"/>
          </a:xfrm>
        </p:grpSpPr>
        <p:sp>
          <p:nvSpPr>
            <p:cNvPr id="9222" name="Rectangle 4"/>
            <p:cNvSpPr>
              <a:spLocks noChangeArrowheads="1"/>
            </p:cNvSpPr>
            <p:nvPr/>
          </p:nvSpPr>
          <p:spPr bwMode="auto">
            <a:xfrm>
              <a:off x="312" y="802"/>
              <a:ext cx="5564" cy="249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400"/>
            </a:p>
          </p:txBody>
        </p:sp>
        <p:grpSp>
          <p:nvGrpSpPr>
            <p:cNvPr id="9223" name="Group 5"/>
            <p:cNvGrpSpPr>
              <a:grpSpLocks/>
            </p:cNvGrpSpPr>
            <p:nvPr/>
          </p:nvGrpSpPr>
          <p:grpSpPr bwMode="auto">
            <a:xfrm>
              <a:off x="464" y="1146"/>
              <a:ext cx="5261" cy="2327"/>
              <a:chOff x="515" y="1116"/>
              <a:chExt cx="5261" cy="2327"/>
            </a:xfrm>
          </p:grpSpPr>
          <p:grpSp>
            <p:nvGrpSpPr>
              <p:cNvPr id="9224" name="Group 6"/>
              <p:cNvGrpSpPr>
                <a:grpSpLocks/>
              </p:cNvGrpSpPr>
              <p:nvPr/>
            </p:nvGrpSpPr>
            <p:grpSpPr bwMode="auto">
              <a:xfrm>
                <a:off x="528" y="2648"/>
                <a:ext cx="5248" cy="795"/>
                <a:chOff x="528" y="2648"/>
                <a:chExt cx="5248" cy="795"/>
              </a:xfrm>
            </p:grpSpPr>
            <p:sp>
              <p:nvSpPr>
                <p:cNvPr id="9241" name="Rectangle 7"/>
                <p:cNvSpPr>
                  <a:spLocks noChangeArrowheads="1"/>
                </p:cNvSpPr>
                <p:nvPr/>
              </p:nvSpPr>
              <p:spPr bwMode="auto">
                <a:xfrm>
                  <a:off x="530" y="3030"/>
                  <a:ext cx="5242" cy="413"/>
                </a:xfrm>
                <a:prstGeom prst="rect">
                  <a:avLst/>
                </a:prstGeom>
                <a:solidFill>
                  <a:srgbClr val="00B6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 sz="2400"/>
                </a:p>
              </p:txBody>
            </p:sp>
            <p:sp>
              <p:nvSpPr>
                <p:cNvPr id="9242" name="Freeform 8"/>
                <p:cNvSpPr>
                  <a:spLocks/>
                </p:cNvSpPr>
                <p:nvPr/>
              </p:nvSpPr>
              <p:spPr bwMode="auto">
                <a:xfrm>
                  <a:off x="528" y="2648"/>
                  <a:ext cx="5248" cy="384"/>
                </a:xfrm>
                <a:custGeom>
                  <a:avLst/>
                  <a:gdLst>
                    <a:gd name="T0" fmla="*/ 0 w 5248"/>
                    <a:gd name="T1" fmla="*/ 384 h 384"/>
                    <a:gd name="T2" fmla="*/ 5248 w 5248"/>
                    <a:gd name="T3" fmla="*/ 384 h 384"/>
                    <a:gd name="T4" fmla="*/ 5248 w 5248"/>
                    <a:gd name="T5" fmla="*/ 336 h 384"/>
                    <a:gd name="T6" fmla="*/ 3744 w 5248"/>
                    <a:gd name="T7" fmla="*/ 0 h 384"/>
                    <a:gd name="T8" fmla="*/ 3240 w 5248"/>
                    <a:gd name="T9" fmla="*/ 336 h 384"/>
                    <a:gd name="T10" fmla="*/ 2096 w 5248"/>
                    <a:gd name="T11" fmla="*/ 0 h 384"/>
                    <a:gd name="T12" fmla="*/ 1576 w 5248"/>
                    <a:gd name="T13" fmla="*/ 336 h 384"/>
                    <a:gd name="T14" fmla="*/ 472 w 5248"/>
                    <a:gd name="T15" fmla="*/ 0 h 384"/>
                    <a:gd name="T16" fmla="*/ 0 w 5248"/>
                    <a:gd name="T17" fmla="*/ 328 h 384"/>
                    <a:gd name="T18" fmla="*/ 0 w 5248"/>
                    <a:gd name="T19" fmla="*/ 384 h 38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248"/>
                    <a:gd name="T31" fmla="*/ 0 h 384"/>
                    <a:gd name="T32" fmla="*/ 5248 w 5248"/>
                    <a:gd name="T33" fmla="*/ 384 h 38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248" h="384">
                      <a:moveTo>
                        <a:pt x="0" y="384"/>
                      </a:moveTo>
                      <a:lnTo>
                        <a:pt x="5248" y="384"/>
                      </a:lnTo>
                      <a:cubicBezTo>
                        <a:pt x="5248" y="384"/>
                        <a:pt x="5248" y="360"/>
                        <a:pt x="5248" y="336"/>
                      </a:cubicBezTo>
                      <a:cubicBezTo>
                        <a:pt x="4280" y="272"/>
                        <a:pt x="3968" y="8"/>
                        <a:pt x="3744" y="0"/>
                      </a:cubicBezTo>
                      <a:cubicBezTo>
                        <a:pt x="3504" y="16"/>
                        <a:pt x="3408" y="328"/>
                        <a:pt x="3240" y="336"/>
                      </a:cubicBezTo>
                      <a:cubicBezTo>
                        <a:pt x="2880" y="336"/>
                        <a:pt x="2440" y="0"/>
                        <a:pt x="2096" y="0"/>
                      </a:cubicBezTo>
                      <a:cubicBezTo>
                        <a:pt x="1760" y="0"/>
                        <a:pt x="1744" y="328"/>
                        <a:pt x="1576" y="336"/>
                      </a:cubicBezTo>
                      <a:cubicBezTo>
                        <a:pt x="1176" y="336"/>
                        <a:pt x="744" y="8"/>
                        <a:pt x="472" y="0"/>
                      </a:cubicBezTo>
                      <a:cubicBezTo>
                        <a:pt x="168" y="16"/>
                        <a:pt x="120" y="304"/>
                        <a:pt x="0" y="328"/>
                      </a:cubicBezTo>
                      <a:cubicBezTo>
                        <a:pt x="0" y="356"/>
                        <a:pt x="0" y="384"/>
                        <a:pt x="0" y="384"/>
                      </a:cubicBezTo>
                      <a:close/>
                    </a:path>
                  </a:pathLst>
                </a:custGeom>
                <a:solidFill>
                  <a:srgbClr val="FEE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9225" name="Group 9"/>
              <p:cNvGrpSpPr>
                <a:grpSpLocks/>
              </p:cNvGrpSpPr>
              <p:nvPr/>
            </p:nvGrpSpPr>
            <p:grpSpPr bwMode="auto">
              <a:xfrm>
                <a:off x="552" y="2810"/>
                <a:ext cx="4195" cy="492"/>
                <a:chOff x="552" y="2810"/>
                <a:chExt cx="4195" cy="492"/>
              </a:xfrm>
            </p:grpSpPr>
            <p:sp>
              <p:nvSpPr>
                <p:cNvPr id="9239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613" y="2810"/>
                  <a:ext cx="1240" cy="2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GB" altLang="en-US" sz="1700">
                      <a:latin typeface="Times New Roman" pitchFamily="18" charset="0"/>
                    </a:rPr>
                    <a:t>Mealtime insulin</a:t>
                  </a:r>
                  <a:endParaRPr lang="en-US" altLang="en-US" sz="1700">
                    <a:latin typeface="Times New Roman" pitchFamily="18" charset="0"/>
                  </a:endParaRPr>
                </a:p>
              </p:txBody>
            </p:sp>
            <p:sp>
              <p:nvSpPr>
                <p:cNvPr id="9240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552" y="3020"/>
                  <a:ext cx="4195" cy="2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GB" altLang="en-US" sz="1700">
                      <a:latin typeface="Times New Roman" pitchFamily="18" charset="0"/>
                    </a:rPr>
                    <a:t>Background insulin required for basal metabolic requirements</a:t>
                  </a:r>
                  <a:endParaRPr lang="en-US" altLang="en-US" sz="1700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9226" name="Group 12"/>
              <p:cNvGrpSpPr>
                <a:grpSpLocks/>
              </p:cNvGrpSpPr>
              <p:nvPr/>
            </p:nvGrpSpPr>
            <p:grpSpPr bwMode="auto">
              <a:xfrm>
                <a:off x="528" y="2024"/>
                <a:ext cx="5248" cy="589"/>
                <a:chOff x="528" y="2024"/>
                <a:chExt cx="5248" cy="589"/>
              </a:xfrm>
            </p:grpSpPr>
            <p:sp>
              <p:nvSpPr>
                <p:cNvPr id="9237" name="Rectangle 13"/>
                <p:cNvSpPr>
                  <a:spLocks noChangeArrowheads="1"/>
                </p:cNvSpPr>
                <p:nvPr/>
              </p:nvSpPr>
              <p:spPr bwMode="auto">
                <a:xfrm>
                  <a:off x="530" y="2406"/>
                  <a:ext cx="5242" cy="207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 sz="2400"/>
                </a:p>
              </p:txBody>
            </p:sp>
            <p:sp>
              <p:nvSpPr>
                <p:cNvPr id="9238" name="Freeform 14"/>
                <p:cNvSpPr>
                  <a:spLocks/>
                </p:cNvSpPr>
                <p:nvPr/>
              </p:nvSpPr>
              <p:spPr bwMode="auto">
                <a:xfrm>
                  <a:off x="528" y="2024"/>
                  <a:ext cx="5248" cy="384"/>
                </a:xfrm>
                <a:custGeom>
                  <a:avLst/>
                  <a:gdLst>
                    <a:gd name="T0" fmla="*/ 0 w 5248"/>
                    <a:gd name="T1" fmla="*/ 384 h 384"/>
                    <a:gd name="T2" fmla="*/ 5248 w 5248"/>
                    <a:gd name="T3" fmla="*/ 384 h 384"/>
                    <a:gd name="T4" fmla="*/ 5248 w 5248"/>
                    <a:gd name="T5" fmla="*/ 336 h 384"/>
                    <a:gd name="T6" fmla="*/ 3744 w 5248"/>
                    <a:gd name="T7" fmla="*/ 0 h 384"/>
                    <a:gd name="T8" fmla="*/ 3240 w 5248"/>
                    <a:gd name="T9" fmla="*/ 336 h 384"/>
                    <a:gd name="T10" fmla="*/ 2096 w 5248"/>
                    <a:gd name="T11" fmla="*/ 0 h 384"/>
                    <a:gd name="T12" fmla="*/ 1576 w 5248"/>
                    <a:gd name="T13" fmla="*/ 336 h 384"/>
                    <a:gd name="T14" fmla="*/ 472 w 5248"/>
                    <a:gd name="T15" fmla="*/ 0 h 384"/>
                    <a:gd name="T16" fmla="*/ 0 w 5248"/>
                    <a:gd name="T17" fmla="*/ 328 h 384"/>
                    <a:gd name="T18" fmla="*/ 0 w 5248"/>
                    <a:gd name="T19" fmla="*/ 384 h 38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248"/>
                    <a:gd name="T31" fmla="*/ 0 h 384"/>
                    <a:gd name="T32" fmla="*/ 5248 w 5248"/>
                    <a:gd name="T33" fmla="*/ 384 h 38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248" h="384">
                      <a:moveTo>
                        <a:pt x="0" y="384"/>
                      </a:moveTo>
                      <a:lnTo>
                        <a:pt x="5248" y="384"/>
                      </a:lnTo>
                      <a:cubicBezTo>
                        <a:pt x="5248" y="384"/>
                        <a:pt x="5248" y="360"/>
                        <a:pt x="5248" y="336"/>
                      </a:cubicBezTo>
                      <a:cubicBezTo>
                        <a:pt x="4280" y="272"/>
                        <a:pt x="3968" y="8"/>
                        <a:pt x="3744" y="0"/>
                      </a:cubicBezTo>
                      <a:cubicBezTo>
                        <a:pt x="3504" y="16"/>
                        <a:pt x="3408" y="328"/>
                        <a:pt x="3240" y="336"/>
                      </a:cubicBezTo>
                      <a:cubicBezTo>
                        <a:pt x="2880" y="336"/>
                        <a:pt x="2440" y="0"/>
                        <a:pt x="2096" y="0"/>
                      </a:cubicBezTo>
                      <a:cubicBezTo>
                        <a:pt x="1760" y="0"/>
                        <a:pt x="1744" y="328"/>
                        <a:pt x="1576" y="336"/>
                      </a:cubicBezTo>
                      <a:cubicBezTo>
                        <a:pt x="1176" y="336"/>
                        <a:pt x="744" y="8"/>
                        <a:pt x="472" y="0"/>
                      </a:cubicBezTo>
                      <a:cubicBezTo>
                        <a:pt x="168" y="16"/>
                        <a:pt x="120" y="304"/>
                        <a:pt x="0" y="328"/>
                      </a:cubicBezTo>
                      <a:cubicBezTo>
                        <a:pt x="0" y="356"/>
                        <a:pt x="0" y="384"/>
                        <a:pt x="0" y="384"/>
                      </a:cubicBez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9227" name="Text Box 15"/>
              <p:cNvSpPr txBox="1">
                <a:spLocks noChangeArrowheads="1"/>
              </p:cNvSpPr>
              <p:nvPr/>
            </p:nvSpPr>
            <p:spPr bwMode="auto">
              <a:xfrm>
                <a:off x="697" y="2161"/>
                <a:ext cx="926" cy="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altLang="en-US" sz="1700">
                    <a:latin typeface="Times New Roman" pitchFamily="18" charset="0"/>
                  </a:rPr>
                  <a:t>Blood sugar</a:t>
                </a:r>
                <a:endParaRPr lang="en-US" altLang="en-US" sz="1700">
                  <a:latin typeface="Times New Roman" pitchFamily="18" charset="0"/>
                </a:endParaRPr>
              </a:p>
            </p:txBody>
          </p:sp>
          <p:grpSp>
            <p:nvGrpSpPr>
              <p:cNvPr id="9228" name="Group 17"/>
              <p:cNvGrpSpPr>
                <a:grpSpLocks/>
              </p:cNvGrpSpPr>
              <p:nvPr/>
            </p:nvGrpSpPr>
            <p:grpSpPr bwMode="auto">
              <a:xfrm>
                <a:off x="515" y="1116"/>
                <a:ext cx="961" cy="953"/>
                <a:chOff x="587" y="1176"/>
                <a:chExt cx="961" cy="953"/>
              </a:xfrm>
            </p:grpSpPr>
            <p:sp>
              <p:nvSpPr>
                <p:cNvPr id="9235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825" y="1910"/>
                  <a:ext cx="578" cy="2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GB" altLang="en-US" sz="1200">
                      <a:latin typeface="Times New Roman" pitchFamily="18" charset="0"/>
                    </a:rPr>
                    <a:t>Breakfast</a:t>
                  </a:r>
                  <a:endParaRPr lang="en-US" altLang="en-US" sz="1200">
                    <a:latin typeface="Times New Roman" pitchFamily="18" charset="0"/>
                  </a:endParaRPr>
                </a:p>
              </p:txBody>
            </p:sp>
            <p:pic>
              <p:nvPicPr>
                <p:cNvPr id="9236" name="Picture 19" descr="Meal1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587" y="1176"/>
                  <a:ext cx="961" cy="7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9229" name="Group 20"/>
              <p:cNvGrpSpPr>
                <a:grpSpLocks/>
              </p:cNvGrpSpPr>
              <p:nvPr/>
            </p:nvGrpSpPr>
            <p:grpSpPr bwMode="auto">
              <a:xfrm>
                <a:off x="2165" y="1116"/>
                <a:ext cx="960" cy="953"/>
                <a:chOff x="1774" y="1176"/>
                <a:chExt cx="960" cy="953"/>
              </a:xfrm>
            </p:grpSpPr>
            <p:sp>
              <p:nvSpPr>
                <p:cNvPr id="9233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2073" y="1910"/>
                  <a:ext cx="431" cy="2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GB" altLang="en-US" sz="1200">
                      <a:latin typeface="Times New Roman" pitchFamily="18" charset="0"/>
                    </a:rPr>
                    <a:t>Lunch</a:t>
                  </a:r>
                  <a:endParaRPr lang="en-US" altLang="en-US" sz="1200">
                    <a:latin typeface="Times New Roman" pitchFamily="18" charset="0"/>
                  </a:endParaRPr>
                </a:p>
              </p:txBody>
            </p:sp>
            <p:pic>
              <p:nvPicPr>
                <p:cNvPr id="9234" name="Picture 22" descr="Meal2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1774" y="1176"/>
                  <a:ext cx="960" cy="7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9230" name="Group 23"/>
              <p:cNvGrpSpPr>
                <a:grpSpLocks/>
              </p:cNvGrpSpPr>
              <p:nvPr/>
            </p:nvGrpSpPr>
            <p:grpSpPr bwMode="auto">
              <a:xfrm>
                <a:off x="3814" y="1116"/>
                <a:ext cx="960" cy="953"/>
                <a:chOff x="2986" y="1176"/>
                <a:chExt cx="960" cy="953"/>
              </a:xfrm>
            </p:grpSpPr>
            <p:sp>
              <p:nvSpPr>
                <p:cNvPr id="9231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3136" y="1910"/>
                  <a:ext cx="785" cy="2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GB" altLang="en-US" sz="1200">
                      <a:latin typeface="Times New Roman" pitchFamily="18" charset="0"/>
                    </a:rPr>
                    <a:t>Evening Meal</a:t>
                  </a:r>
                  <a:endParaRPr lang="en-US" altLang="en-US" sz="1200">
                    <a:latin typeface="Times New Roman" pitchFamily="18" charset="0"/>
                  </a:endParaRPr>
                </a:p>
              </p:txBody>
            </p:sp>
            <p:pic>
              <p:nvPicPr>
                <p:cNvPr id="9232" name="Picture 25" descr="Meal3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2986" y="1176"/>
                  <a:ext cx="960" cy="7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sp>
        <p:nvSpPr>
          <p:cNvPr id="9220" name="Text Box 26"/>
          <p:cNvSpPr txBox="1">
            <a:spLocks noChangeArrowheads="1"/>
          </p:cNvSpPr>
          <p:nvPr/>
        </p:nvSpPr>
        <p:spPr bwMode="auto">
          <a:xfrm>
            <a:off x="1187450" y="4724400"/>
            <a:ext cx="6264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en-US" sz="2800"/>
          </a:p>
        </p:txBody>
      </p:sp>
      <p:pic>
        <p:nvPicPr>
          <p:cNvPr id="27" name="Picture 26" descr="NHSGG&amp;C*SPOT">
            <a:extLst>
              <a:ext uri="{FF2B5EF4-FFF2-40B4-BE49-F238E27FC236}">
                <a16:creationId xmlns:a16="http://schemas.microsoft.com/office/drawing/2014/main" id="{F6993B69-E0F4-287F-2B0D-D6EE75F4E141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16124"/>
            <a:ext cx="1219200" cy="851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34EEB74-DB77-1338-655A-BBE3E9239F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061"/>
    </mc:Choice>
    <mc:Fallback xmlns="">
      <p:transition spd="slow" advTm="410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-180528" y="168890"/>
            <a:ext cx="8229600" cy="706437"/>
          </a:xfrm>
        </p:spPr>
        <p:txBody>
          <a:bodyPr/>
          <a:lstStyle/>
          <a:p>
            <a:r>
              <a:rPr lang="en-GB" sz="4000" dirty="0"/>
              <a:t>Commonly used insulin regimes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564704" y="1916832"/>
            <a:ext cx="8579296" cy="5760293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800" b="1" dirty="0"/>
              <a:t>Once daily</a:t>
            </a:r>
            <a:r>
              <a:rPr lang="en-GB" sz="2800" dirty="0"/>
              <a:t>– </a:t>
            </a:r>
            <a:r>
              <a:rPr lang="en-GB" sz="2800" b="1" dirty="0">
                <a:solidFill>
                  <a:schemeClr val="tx2"/>
                </a:solidFill>
              </a:rPr>
              <a:t>background/basal insulins</a:t>
            </a:r>
            <a:r>
              <a:rPr lang="en-GB" sz="2800" dirty="0">
                <a:solidFill>
                  <a:schemeClr val="tx2"/>
                </a:solidFill>
              </a:rPr>
              <a:t> </a:t>
            </a:r>
            <a:r>
              <a:rPr lang="en-GB" sz="2800" i="1" dirty="0">
                <a:solidFill>
                  <a:schemeClr val="tx2"/>
                </a:solidFill>
              </a:rPr>
              <a:t>e.g. </a:t>
            </a:r>
            <a:r>
              <a:rPr lang="en-GB" sz="2800" i="1" dirty="0" err="1">
                <a:solidFill>
                  <a:schemeClr val="tx2"/>
                </a:solidFill>
              </a:rPr>
              <a:t>Humulin</a:t>
            </a:r>
            <a:r>
              <a:rPr lang="en-GB" sz="2800" i="1" dirty="0">
                <a:solidFill>
                  <a:schemeClr val="tx2"/>
                </a:solidFill>
              </a:rPr>
              <a:t> I, </a:t>
            </a:r>
            <a:r>
              <a:rPr lang="en-GB" sz="2800" i="1" dirty="0" err="1">
                <a:solidFill>
                  <a:schemeClr val="tx2"/>
                </a:solidFill>
              </a:rPr>
              <a:t>Tresiba</a:t>
            </a:r>
            <a:r>
              <a:rPr lang="en-GB" sz="2800" i="1" dirty="0">
                <a:solidFill>
                  <a:schemeClr val="tx2"/>
                </a:solidFill>
              </a:rPr>
              <a:t>, Lantus, </a:t>
            </a:r>
            <a:r>
              <a:rPr lang="en-GB" sz="2800" i="1" dirty="0" err="1">
                <a:solidFill>
                  <a:schemeClr val="tx2"/>
                </a:solidFill>
              </a:rPr>
              <a:t>Toujeo</a:t>
            </a:r>
            <a:endParaRPr lang="en-GB" sz="2800" i="1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sz="2800" dirty="0">
                <a:solidFill>
                  <a:schemeClr val="tx2"/>
                </a:solidFill>
              </a:rPr>
              <a:t>         - taken before bed or morning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800" dirty="0">
                <a:solidFill>
                  <a:schemeClr val="tx2"/>
                </a:solidFill>
              </a:rPr>
              <a:t>		- </a:t>
            </a:r>
            <a:r>
              <a:rPr lang="en-GB" sz="2800" dirty="0"/>
              <a:t>less burden for patients or carers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sz="2800" dirty="0"/>
          </a:p>
          <a:p>
            <a:pPr>
              <a:lnSpc>
                <a:spcPct val="90000"/>
              </a:lnSpc>
              <a:buFontTx/>
              <a:buNone/>
            </a:pPr>
            <a:endParaRPr lang="en-GB" sz="2800" dirty="0"/>
          </a:p>
        </p:txBody>
      </p:sp>
      <p:pic>
        <p:nvPicPr>
          <p:cNvPr id="4" name="Picture 3" descr="NHSGG&amp;C*SPOT">
            <a:extLst>
              <a:ext uri="{FF2B5EF4-FFF2-40B4-BE49-F238E27FC236}">
                <a16:creationId xmlns:a16="http://schemas.microsoft.com/office/drawing/2014/main" id="{F6993B69-E0F4-287F-2B0D-D6EE75F4E14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43" y="152791"/>
            <a:ext cx="1219200" cy="851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19ED997-81C7-BACE-8231-CEE16C5BE2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600"/>
    </mc:Choice>
    <mc:Fallback xmlns="">
      <p:transition spd="slow" advTm="396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-108520" y="152791"/>
            <a:ext cx="8229600" cy="706437"/>
          </a:xfrm>
        </p:spPr>
        <p:txBody>
          <a:bodyPr/>
          <a:lstStyle/>
          <a:p>
            <a:r>
              <a:rPr lang="en-GB" sz="4000" dirty="0"/>
              <a:t>Commonly used insulin regimes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282352" y="1772816"/>
            <a:ext cx="8579296" cy="5760293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GB" sz="2800" dirty="0"/>
          </a:p>
          <a:p>
            <a:pPr eaLnBrk="1" hangingPunct="1">
              <a:lnSpc>
                <a:spcPct val="90000"/>
              </a:lnSpc>
            </a:pPr>
            <a:r>
              <a:rPr lang="en-GB" sz="2800" b="1" dirty="0"/>
              <a:t>Mixed insulin- twice daily insulin regimes </a:t>
            </a:r>
            <a:r>
              <a:rPr lang="en-GB" sz="2800" i="1" dirty="0"/>
              <a:t>e.g. </a:t>
            </a:r>
            <a:r>
              <a:rPr lang="en-GB" sz="2800" i="1" dirty="0" err="1"/>
              <a:t>Novomix</a:t>
            </a:r>
            <a:r>
              <a:rPr lang="en-GB" sz="2800" i="1" dirty="0"/>
              <a:t> 30, </a:t>
            </a:r>
            <a:r>
              <a:rPr lang="en-GB" sz="2800" i="1" dirty="0" err="1"/>
              <a:t>Humulin</a:t>
            </a:r>
            <a:r>
              <a:rPr lang="en-GB" sz="2800" i="1" dirty="0"/>
              <a:t> M3, Humalog Mix 25/30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GB" sz="2800" b="1" dirty="0"/>
              <a:t>	</a:t>
            </a:r>
            <a:r>
              <a:rPr lang="en-GB" sz="2800" dirty="0"/>
              <a:t>- before breakfast and before evening meal             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GB" sz="2800" dirty="0"/>
              <a:t>	- sometimes three times daily before main 	  	   meals (usually Humalog Mix 25 and Humalog mix50)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GB" sz="2400" dirty="0"/>
              <a:t>	</a:t>
            </a:r>
            <a:endParaRPr lang="en-GB" dirty="0"/>
          </a:p>
        </p:txBody>
      </p:sp>
      <p:pic>
        <p:nvPicPr>
          <p:cNvPr id="4" name="Picture 3" descr="NHSGG&amp;C*SPOT">
            <a:extLst>
              <a:ext uri="{FF2B5EF4-FFF2-40B4-BE49-F238E27FC236}">
                <a16:creationId xmlns:a16="http://schemas.microsoft.com/office/drawing/2014/main" id="{F6993B69-E0F4-287F-2B0D-D6EE75F4E14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43" y="152791"/>
            <a:ext cx="1219200" cy="851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94B15E1-2FEF-6B1B-186A-83F0608096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12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685"/>
    </mc:Choice>
    <mc:Fallback xmlns="">
      <p:transition spd="slow" advTm="526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208712"/>
            <a:ext cx="8229600" cy="706437"/>
          </a:xfrm>
        </p:spPr>
        <p:txBody>
          <a:bodyPr/>
          <a:lstStyle/>
          <a:p>
            <a:r>
              <a:rPr lang="en-GB" sz="4000" dirty="0"/>
              <a:t>Commonly used insulin regimes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435280" cy="1871862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b="1" dirty="0"/>
              <a:t>Basal/bolus insulin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GB" sz="2800" dirty="0"/>
              <a:t>	- bolus insulin before meals (or snacks if type 	 	1 diabetes) </a:t>
            </a:r>
            <a:r>
              <a:rPr lang="en-GB" sz="2800" i="1" dirty="0"/>
              <a:t>e.g. </a:t>
            </a:r>
            <a:r>
              <a:rPr lang="en-GB" sz="2800" i="1" dirty="0" err="1"/>
              <a:t>Novorapid</a:t>
            </a:r>
            <a:r>
              <a:rPr lang="en-GB" sz="2800" i="1" dirty="0"/>
              <a:t>, Humalog, </a:t>
            </a:r>
            <a:r>
              <a:rPr lang="en-GB" sz="2800" i="1" dirty="0" err="1"/>
              <a:t>Fiasp</a:t>
            </a:r>
            <a:endParaRPr lang="en-GB" sz="2800" i="1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GB" sz="2800" dirty="0"/>
              <a:t>	- basal insulin usually once daily    </a:t>
            </a:r>
            <a:r>
              <a:rPr lang="en-GB" sz="2400" dirty="0"/>
              <a:t>	</a:t>
            </a:r>
            <a:endParaRPr lang="en-GB" dirty="0"/>
          </a:p>
        </p:txBody>
      </p:sp>
      <p:pic>
        <p:nvPicPr>
          <p:cNvPr id="4" name="Picture 3" descr="NHSGG&amp;C*SPOT">
            <a:extLst>
              <a:ext uri="{FF2B5EF4-FFF2-40B4-BE49-F238E27FC236}">
                <a16:creationId xmlns:a16="http://schemas.microsoft.com/office/drawing/2014/main" id="{F6993B69-E0F4-287F-2B0D-D6EE75F4E14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36368"/>
            <a:ext cx="1219200" cy="851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E74E558-88F7-5024-4C4B-C1A4DE6246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77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522"/>
    </mc:Choice>
    <mc:Fallback xmlns="">
      <p:transition spd="slow" advTm="325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Insulin pump therapy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Used in type 1 diabetes</a:t>
            </a:r>
          </a:p>
          <a:p>
            <a:r>
              <a:rPr lang="en-GB" dirty="0"/>
              <a:t>An insulin pump is an electronic device that is attached to the body and gives regular insulin throughout the day and night</a:t>
            </a:r>
          </a:p>
          <a:p>
            <a:r>
              <a:rPr lang="en-GB" dirty="0"/>
              <a:t>The amount of insulin the pump gives is programmed by the user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 descr="NHSGG&amp;C*SPOT">
            <a:extLst>
              <a:ext uri="{FF2B5EF4-FFF2-40B4-BE49-F238E27FC236}">
                <a16:creationId xmlns:a16="http://schemas.microsoft.com/office/drawing/2014/main" id="{F6993B69-E0F4-287F-2B0D-D6EE75F4E14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28131"/>
            <a:ext cx="1219200" cy="851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488A88F-2F6A-25A3-EEFE-9A945D7681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47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15"/>
    </mc:Choice>
    <mc:Fallback xmlns="">
      <p:transition spd="slow" advTm="226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10efe0bd-a030-4bca-809c-b5e6745e499a}" enabled="0" method="" siteId="{10efe0bd-a030-4bca-809c-b5e6745e499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2098</TotalTime>
  <Words>365</Words>
  <Application>Microsoft Office PowerPoint</Application>
  <PresentationFormat>On-screen Show (4:3)</PresentationFormat>
  <Paragraphs>59</Paragraphs>
  <Slides>11</Slides>
  <Notes>3</Notes>
  <HiddenSlides>0</HiddenSlides>
  <MMClips>12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Default Design</vt:lpstr>
      <vt:lpstr>Insulin Therapies in Diabetes </vt:lpstr>
      <vt:lpstr>Learning Outcomes</vt:lpstr>
      <vt:lpstr>When do we use injectables therapies in diabetes?</vt:lpstr>
      <vt:lpstr>Which injectables in T2DM?</vt:lpstr>
      <vt:lpstr> Normal profile in health   </vt:lpstr>
      <vt:lpstr>Commonly used insulin regimes</vt:lpstr>
      <vt:lpstr>Commonly used insulin regimes</vt:lpstr>
      <vt:lpstr>Commonly used insulin regimes</vt:lpstr>
      <vt:lpstr>Insulin pump therapy  </vt:lpstr>
      <vt:lpstr>Insulin injection technique</vt:lpstr>
      <vt:lpstr>Injection techniques</vt:lpstr>
    </vt:vector>
  </TitlesOfParts>
  <Company>NHSGGC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Injectable Therapies in Diabetes</dc:title>
  <dc:creator>lapslsh360</dc:creator>
  <cp:lastModifiedBy>Laura Ure (NHS Greater Glasgow and Clyde)</cp:lastModifiedBy>
  <cp:revision>71</cp:revision>
  <dcterms:created xsi:type="dcterms:W3CDTF">2015-10-06T13:21:59Z</dcterms:created>
  <dcterms:modified xsi:type="dcterms:W3CDTF">2026-01-07T09:38:52Z</dcterms:modified>
</cp:coreProperties>
</file>