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9" r:id="rId3"/>
    <p:sldId id="276" r:id="rId4"/>
    <p:sldId id="258" r:id="rId5"/>
    <p:sldId id="260" r:id="rId6"/>
    <p:sldId id="277" r:id="rId7"/>
    <p:sldId id="267" r:id="rId8"/>
    <p:sldId id="279" r:id="rId9"/>
    <p:sldId id="291" r:id="rId10"/>
    <p:sldId id="285" r:id="rId11"/>
    <p:sldId id="265" r:id="rId12"/>
    <p:sldId id="292" r:id="rId13"/>
    <p:sldId id="282" r:id="rId14"/>
    <p:sldId id="290" r:id="rId15"/>
    <p:sldId id="287" r:id="rId16"/>
    <p:sldId id="278" r:id="rId17"/>
    <p:sldId id="293" r:id="rId18"/>
    <p:sldId id="288" r:id="rId1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4" autoAdjust="0"/>
    <p:restoredTop sz="94660"/>
  </p:normalViewPr>
  <p:slideViewPr>
    <p:cSldViewPr snapToGrid="0">
      <p:cViewPr varScale="1">
        <p:scale>
          <a:sx n="63" d="100"/>
          <a:sy n="63" d="100"/>
        </p:scale>
        <p:origin x="61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004A8D-DF8E-4C13-AFCE-3894B7B01DF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EE4D2D8F-17DB-B5E9-3BFF-61FA8490E23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8C1429F9-2207-4F83-B47A-B01CDC73F8D3}" type="datetimeFigureOut">
              <a:rPr lang="en-GB"/>
              <a:pPr>
                <a:defRPr/>
              </a:pPr>
              <a:t>07/01/2026</a:t>
            </a:fld>
            <a:endParaRPr lang="en-GB"/>
          </a:p>
        </p:txBody>
      </p:sp>
      <p:sp>
        <p:nvSpPr>
          <p:cNvPr id="4" name="Slide Image Placeholder 3">
            <a:extLst>
              <a:ext uri="{FF2B5EF4-FFF2-40B4-BE49-F238E27FC236}">
                <a16:creationId xmlns:a16="http://schemas.microsoft.com/office/drawing/2014/main" id="{8E80DC6F-47E5-613A-CBC6-2A970396A7E5}"/>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52824C0D-FD35-90FA-818E-6BD59A8E74A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C2284599-B0AC-FF60-BBB0-C8BF15EA230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a:extLst>
              <a:ext uri="{FF2B5EF4-FFF2-40B4-BE49-F238E27FC236}">
                <a16:creationId xmlns:a16="http://schemas.microsoft.com/office/drawing/2014/main" id="{E3FD2FE7-DA5B-1B9F-4177-F08244F1178C}"/>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D79B979-6191-4687-9F02-275E326B25C1}"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Platshållare för bildobjekt 1">
            <a:extLst>
              <a:ext uri="{FF2B5EF4-FFF2-40B4-BE49-F238E27FC236}">
                <a16:creationId xmlns:a16="http://schemas.microsoft.com/office/drawing/2014/main" id="{D2040D78-875C-79DF-6A2C-49BD5AA135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Platshållare för anteckningar 2">
            <a:extLst>
              <a:ext uri="{FF2B5EF4-FFF2-40B4-BE49-F238E27FC236}">
                <a16:creationId xmlns:a16="http://schemas.microsoft.com/office/drawing/2014/main" id="{19C56ADA-428D-2F37-D2FE-023D05BD6A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340" name="Platshållare för bildnummer 3">
            <a:extLst>
              <a:ext uri="{FF2B5EF4-FFF2-40B4-BE49-F238E27FC236}">
                <a16:creationId xmlns:a16="http://schemas.microsoft.com/office/drawing/2014/main" id="{ACEE23C9-B983-592D-C550-15F8485C26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601746DC-0771-49BF-B8F7-5B7A23DEBBF1}" type="slidenum">
              <a:rPr lang="en-US" altLang="en-US">
                <a:solidFill>
                  <a:srgbClr val="000000"/>
                </a:solidFill>
              </a:rPr>
              <a:pPr eaLnBrk="1" hangingPunct="1"/>
              <a:t>10</a:t>
            </a:fld>
            <a:endParaRPr lang="en-US"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DA7AD98E-AD8D-7C2F-F32D-AE2CB7A345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9A3729DB-20AC-EBC2-F1DA-D7C1CD3615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8436" name="Slide Number Placeholder 3">
            <a:extLst>
              <a:ext uri="{FF2B5EF4-FFF2-40B4-BE49-F238E27FC236}">
                <a16:creationId xmlns:a16="http://schemas.microsoft.com/office/drawing/2014/main" id="{DDACD45A-8CE3-7698-C93A-F48093E39E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4A908006-CEDC-468E-BBD6-371991472DFC}" type="slidenum">
              <a:rPr lang="en-US" altLang="en-US">
                <a:solidFill>
                  <a:srgbClr val="000000"/>
                </a:solidFill>
              </a:rPr>
              <a:pPr eaLnBrk="1" hangingPunct="1"/>
              <a:t>13</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8AF8A06-03F8-1237-45E7-5A5F130132BC}"/>
              </a:ext>
            </a:extLst>
          </p:cNvPr>
          <p:cNvSpPr>
            <a:spLocks noGrp="1"/>
          </p:cNvSpPr>
          <p:nvPr>
            <p:ph type="dt" sz="half" idx="10"/>
          </p:nvPr>
        </p:nvSpPr>
        <p:spPr/>
        <p:txBody>
          <a:bodyPr/>
          <a:lstStyle>
            <a:lvl1pPr>
              <a:defRPr/>
            </a:lvl1pPr>
          </a:lstStyle>
          <a:p>
            <a:pPr>
              <a:defRPr/>
            </a:pPr>
            <a:fld id="{05DC93A0-885A-4B84-B512-4E7714436C6B}" type="datetimeFigureOut">
              <a:rPr lang="en-GB"/>
              <a:pPr>
                <a:defRPr/>
              </a:pPr>
              <a:t>07/01/2026</a:t>
            </a:fld>
            <a:endParaRPr lang="en-GB"/>
          </a:p>
        </p:txBody>
      </p:sp>
      <p:sp>
        <p:nvSpPr>
          <p:cNvPr id="5" name="Footer Placeholder 4">
            <a:extLst>
              <a:ext uri="{FF2B5EF4-FFF2-40B4-BE49-F238E27FC236}">
                <a16:creationId xmlns:a16="http://schemas.microsoft.com/office/drawing/2014/main" id="{4445CBFD-5FFD-1751-CDF4-D1F0014001E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B5C3390-0773-DCB4-7537-C8D231A07826}"/>
              </a:ext>
            </a:extLst>
          </p:cNvPr>
          <p:cNvSpPr>
            <a:spLocks noGrp="1"/>
          </p:cNvSpPr>
          <p:nvPr>
            <p:ph type="sldNum" sz="quarter" idx="12"/>
          </p:nvPr>
        </p:nvSpPr>
        <p:spPr/>
        <p:txBody>
          <a:bodyPr/>
          <a:lstStyle>
            <a:lvl1pPr>
              <a:defRPr/>
            </a:lvl1pPr>
          </a:lstStyle>
          <a:p>
            <a:fld id="{1BA36C5F-993B-4E23-9652-9B5C66307C74}" type="slidenum">
              <a:rPr lang="en-GB" altLang="en-US"/>
              <a:pPr/>
              <a:t>‹#›</a:t>
            </a:fld>
            <a:endParaRPr lang="en-GB" altLang="en-US"/>
          </a:p>
        </p:txBody>
      </p:sp>
    </p:spTree>
    <p:extLst>
      <p:ext uri="{BB962C8B-B14F-4D97-AF65-F5344CB8AC3E}">
        <p14:creationId xmlns:p14="http://schemas.microsoft.com/office/powerpoint/2010/main" val="28690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06A06B-F071-6840-9285-1F918DEEC5DB}"/>
              </a:ext>
            </a:extLst>
          </p:cNvPr>
          <p:cNvSpPr>
            <a:spLocks noGrp="1"/>
          </p:cNvSpPr>
          <p:nvPr>
            <p:ph type="dt" sz="half" idx="10"/>
          </p:nvPr>
        </p:nvSpPr>
        <p:spPr/>
        <p:txBody>
          <a:bodyPr/>
          <a:lstStyle>
            <a:lvl1pPr>
              <a:defRPr/>
            </a:lvl1pPr>
          </a:lstStyle>
          <a:p>
            <a:pPr>
              <a:defRPr/>
            </a:pPr>
            <a:fld id="{2FDB2BB5-DD6F-406D-B5D5-9ABE19AFBAE9}" type="datetimeFigureOut">
              <a:rPr lang="en-GB"/>
              <a:pPr>
                <a:defRPr/>
              </a:pPr>
              <a:t>07/01/2026</a:t>
            </a:fld>
            <a:endParaRPr lang="en-GB"/>
          </a:p>
        </p:txBody>
      </p:sp>
      <p:sp>
        <p:nvSpPr>
          <p:cNvPr id="5" name="Footer Placeholder 4">
            <a:extLst>
              <a:ext uri="{FF2B5EF4-FFF2-40B4-BE49-F238E27FC236}">
                <a16:creationId xmlns:a16="http://schemas.microsoft.com/office/drawing/2014/main" id="{82CEFD94-26DB-9F9E-2F55-F38A1FA8E81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EF4A841-3AFB-D9B3-2E45-DC541D066C75}"/>
              </a:ext>
            </a:extLst>
          </p:cNvPr>
          <p:cNvSpPr>
            <a:spLocks noGrp="1"/>
          </p:cNvSpPr>
          <p:nvPr>
            <p:ph type="sldNum" sz="quarter" idx="12"/>
          </p:nvPr>
        </p:nvSpPr>
        <p:spPr/>
        <p:txBody>
          <a:bodyPr/>
          <a:lstStyle>
            <a:lvl1pPr>
              <a:defRPr/>
            </a:lvl1pPr>
          </a:lstStyle>
          <a:p>
            <a:fld id="{6743F95D-F4D8-46A1-845D-57DE61296F27}" type="slidenum">
              <a:rPr lang="en-GB" altLang="en-US"/>
              <a:pPr/>
              <a:t>‹#›</a:t>
            </a:fld>
            <a:endParaRPr lang="en-GB" altLang="en-US"/>
          </a:p>
        </p:txBody>
      </p:sp>
    </p:spTree>
    <p:extLst>
      <p:ext uri="{BB962C8B-B14F-4D97-AF65-F5344CB8AC3E}">
        <p14:creationId xmlns:p14="http://schemas.microsoft.com/office/powerpoint/2010/main" val="1421893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56187B-D7D9-3866-3F1D-727CB545E942}"/>
              </a:ext>
            </a:extLst>
          </p:cNvPr>
          <p:cNvSpPr>
            <a:spLocks noGrp="1"/>
          </p:cNvSpPr>
          <p:nvPr>
            <p:ph type="dt" sz="half" idx="10"/>
          </p:nvPr>
        </p:nvSpPr>
        <p:spPr/>
        <p:txBody>
          <a:bodyPr/>
          <a:lstStyle>
            <a:lvl1pPr>
              <a:defRPr/>
            </a:lvl1pPr>
          </a:lstStyle>
          <a:p>
            <a:pPr>
              <a:defRPr/>
            </a:pPr>
            <a:fld id="{70E0933C-3BFA-4771-9D1E-DB11363B4C90}" type="datetimeFigureOut">
              <a:rPr lang="en-GB"/>
              <a:pPr>
                <a:defRPr/>
              </a:pPr>
              <a:t>07/01/2026</a:t>
            </a:fld>
            <a:endParaRPr lang="en-GB"/>
          </a:p>
        </p:txBody>
      </p:sp>
      <p:sp>
        <p:nvSpPr>
          <p:cNvPr id="5" name="Footer Placeholder 4">
            <a:extLst>
              <a:ext uri="{FF2B5EF4-FFF2-40B4-BE49-F238E27FC236}">
                <a16:creationId xmlns:a16="http://schemas.microsoft.com/office/drawing/2014/main" id="{A6C28C39-3E8D-B311-8983-4A4918C57CB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166088C-8F81-587D-7902-AAF87DB99474}"/>
              </a:ext>
            </a:extLst>
          </p:cNvPr>
          <p:cNvSpPr>
            <a:spLocks noGrp="1"/>
          </p:cNvSpPr>
          <p:nvPr>
            <p:ph type="sldNum" sz="quarter" idx="12"/>
          </p:nvPr>
        </p:nvSpPr>
        <p:spPr/>
        <p:txBody>
          <a:bodyPr/>
          <a:lstStyle>
            <a:lvl1pPr>
              <a:defRPr/>
            </a:lvl1pPr>
          </a:lstStyle>
          <a:p>
            <a:fld id="{DA0C64C2-5D9F-4E05-BEC4-7BE095207F84}" type="slidenum">
              <a:rPr lang="en-GB" altLang="en-US"/>
              <a:pPr/>
              <a:t>‹#›</a:t>
            </a:fld>
            <a:endParaRPr lang="en-GB" altLang="en-US"/>
          </a:p>
        </p:txBody>
      </p:sp>
    </p:spTree>
    <p:extLst>
      <p:ext uri="{BB962C8B-B14F-4D97-AF65-F5344CB8AC3E}">
        <p14:creationId xmlns:p14="http://schemas.microsoft.com/office/powerpoint/2010/main" val="1863656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ntent + Header">
    <p:spTree>
      <p:nvGrpSpPr>
        <p:cNvPr id="1" name=""/>
        <p:cNvGrpSpPr/>
        <p:nvPr/>
      </p:nvGrpSpPr>
      <p:grpSpPr>
        <a:xfrm>
          <a:off x="0" y="0"/>
          <a:ext cx="0" cy="0"/>
          <a:chOff x="0" y="0"/>
          <a:chExt cx="0" cy="0"/>
        </a:xfrm>
      </p:grpSpPr>
      <p:sp>
        <p:nvSpPr>
          <p:cNvPr id="12" name="Text Placeholder 9"/>
          <p:cNvSpPr>
            <a:spLocks noGrp="1"/>
          </p:cNvSpPr>
          <p:nvPr>
            <p:ph type="body" sz="quarter" idx="10"/>
          </p:nvPr>
        </p:nvSpPr>
        <p:spPr>
          <a:xfrm>
            <a:off x="670562" y="355600"/>
            <a:ext cx="6989233" cy="348813"/>
          </a:xfrm>
          <a:prstGeom prst="rect">
            <a:avLst/>
          </a:prstGeom>
        </p:spPr>
        <p:txBody>
          <a:bodyPr>
            <a:noAutofit/>
          </a:bodyPr>
          <a:lstStyle>
            <a:lvl1pPr>
              <a:defRPr sz="1867" b="0" i="0" cap="all" spc="200" baseline="0">
                <a:solidFill>
                  <a:srgbClr val="222731"/>
                </a:solidFill>
                <a:latin typeface="Calibri" panose="020F0502020204030204" pitchFamily="34" charset="0"/>
              </a:defRPr>
            </a:lvl1pPr>
            <a:lvl2pPr marL="0" indent="0">
              <a:buNone/>
              <a:defRPr/>
            </a:lvl2pPr>
          </a:lstStyle>
          <a:p>
            <a:pPr lvl="0"/>
            <a:r>
              <a:rPr lang="en-US"/>
              <a:t>Click to edit Master text styles</a:t>
            </a:r>
          </a:p>
        </p:txBody>
      </p:sp>
      <p:sp>
        <p:nvSpPr>
          <p:cNvPr id="17" name="Text Placeholder 9"/>
          <p:cNvSpPr>
            <a:spLocks noGrp="1"/>
          </p:cNvSpPr>
          <p:nvPr>
            <p:ph type="body" sz="quarter" idx="14"/>
          </p:nvPr>
        </p:nvSpPr>
        <p:spPr>
          <a:xfrm>
            <a:off x="670560" y="1463040"/>
            <a:ext cx="10838688" cy="1097280"/>
          </a:xfrm>
          <a:prstGeom prst="rect">
            <a:avLst/>
          </a:prstGeom>
        </p:spPr>
        <p:txBody>
          <a:bodyPr>
            <a:noAutofit/>
          </a:bodyPr>
          <a:lstStyle>
            <a:lvl1pPr>
              <a:defRPr sz="2133" b="0" i="0">
                <a:solidFill>
                  <a:srgbClr val="222731"/>
                </a:solidFill>
                <a:latin typeface="Calibri" panose="020F0502020204030204" pitchFamily="34" charset="0"/>
              </a:defRPr>
            </a:lvl1pPr>
          </a:lstStyle>
          <a:p>
            <a:pPr lvl="0"/>
            <a:r>
              <a:rPr lang="en-US"/>
              <a:t>Click to edit Master text styles</a:t>
            </a:r>
          </a:p>
        </p:txBody>
      </p:sp>
      <p:sp>
        <p:nvSpPr>
          <p:cNvPr id="18" name="Text Placeholder 4"/>
          <p:cNvSpPr>
            <a:spLocks noGrp="1"/>
          </p:cNvSpPr>
          <p:nvPr>
            <p:ph type="body" sz="quarter" idx="13"/>
          </p:nvPr>
        </p:nvSpPr>
        <p:spPr>
          <a:xfrm>
            <a:off x="670984" y="2743201"/>
            <a:ext cx="5089736" cy="520700"/>
          </a:xfrm>
          <a:prstGeom prst="rect">
            <a:avLst/>
          </a:prstGeom>
        </p:spPr>
        <p:txBody>
          <a:bodyPr>
            <a:noAutofit/>
          </a:bodyPr>
          <a:lstStyle>
            <a:lvl1pPr>
              <a:defRPr sz="2133" b="0" i="0" cap="none" baseline="0">
                <a:solidFill>
                  <a:srgbClr val="222731"/>
                </a:solidFill>
                <a:latin typeface="Calibri" panose="020F0502020204030204" pitchFamily="34" charset="0"/>
              </a:defRPr>
            </a:lvl1pPr>
          </a:lstStyle>
          <a:p>
            <a:pPr lvl="0"/>
            <a:r>
              <a:rPr lang="en-US"/>
              <a:t>Click to edit Master text styles</a:t>
            </a:r>
          </a:p>
        </p:txBody>
      </p:sp>
      <p:sp>
        <p:nvSpPr>
          <p:cNvPr id="19" name="Text Placeholder 4"/>
          <p:cNvSpPr>
            <a:spLocks noGrp="1"/>
          </p:cNvSpPr>
          <p:nvPr>
            <p:ph type="body" sz="quarter" idx="18"/>
          </p:nvPr>
        </p:nvSpPr>
        <p:spPr>
          <a:xfrm>
            <a:off x="6431280" y="2743201"/>
            <a:ext cx="5089736" cy="520700"/>
          </a:xfrm>
          <a:prstGeom prst="rect">
            <a:avLst/>
          </a:prstGeom>
        </p:spPr>
        <p:txBody>
          <a:bodyPr>
            <a:noAutofit/>
          </a:bodyPr>
          <a:lstStyle>
            <a:lvl1pPr>
              <a:defRPr sz="2133" b="0" i="0" cap="none" baseline="0">
                <a:solidFill>
                  <a:srgbClr val="222731"/>
                </a:solidFill>
                <a:latin typeface="Calibri" panose="020F0502020204030204" pitchFamily="34" charset="0"/>
              </a:defRPr>
            </a:lvl1pPr>
          </a:lstStyle>
          <a:p>
            <a:pPr lvl="0"/>
            <a:r>
              <a:rPr lang="en-US"/>
              <a:t>Click to edit Master text styles</a:t>
            </a:r>
          </a:p>
        </p:txBody>
      </p:sp>
      <p:sp>
        <p:nvSpPr>
          <p:cNvPr id="20" name="Content Placeholder 6"/>
          <p:cNvSpPr>
            <a:spLocks noGrp="1"/>
          </p:cNvSpPr>
          <p:nvPr>
            <p:ph sz="quarter" idx="19"/>
          </p:nvPr>
        </p:nvSpPr>
        <p:spPr>
          <a:xfrm>
            <a:off x="670559" y="3263901"/>
            <a:ext cx="5089735" cy="2954017"/>
          </a:xfrm>
        </p:spPr>
        <p:txBody>
          <a:bodyPr>
            <a:noAutofit/>
          </a:bodyPr>
          <a:lstStyle>
            <a:lvl1pPr>
              <a:defRPr sz="1867"/>
            </a:lvl1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6"/>
          <p:cNvSpPr>
            <a:spLocks noGrp="1"/>
          </p:cNvSpPr>
          <p:nvPr>
            <p:ph sz="quarter" idx="20"/>
          </p:nvPr>
        </p:nvSpPr>
        <p:spPr>
          <a:xfrm>
            <a:off x="6431281" y="3263901"/>
            <a:ext cx="5089735" cy="2954017"/>
          </a:xfrm>
        </p:spPr>
        <p:txBody>
          <a:bodyPr>
            <a:noAutofit/>
          </a:bodyPr>
          <a:lstStyle>
            <a:lvl1pPr>
              <a:defRPr sz="1867"/>
            </a:lvl1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Title 5"/>
          <p:cNvSpPr>
            <a:spLocks noGrp="1"/>
          </p:cNvSpPr>
          <p:nvPr>
            <p:ph type="title"/>
          </p:nvPr>
        </p:nvSpPr>
        <p:spPr/>
        <p:txBody>
          <a:bodyPr/>
          <a:lstStyle/>
          <a:p>
            <a:r>
              <a:rPr lang="en-US"/>
              <a:t>Click to edit Master title style</a:t>
            </a:r>
            <a:endParaRPr lang="en-IN"/>
          </a:p>
        </p:txBody>
      </p:sp>
      <p:sp>
        <p:nvSpPr>
          <p:cNvPr id="2" name="Date Placeholder 1">
            <a:extLst>
              <a:ext uri="{FF2B5EF4-FFF2-40B4-BE49-F238E27FC236}">
                <a16:creationId xmlns:a16="http://schemas.microsoft.com/office/drawing/2014/main" id="{57084E03-02BE-EBA4-5143-873BE0E95FB1}"/>
              </a:ext>
            </a:extLst>
          </p:cNvPr>
          <p:cNvSpPr>
            <a:spLocks noGrp="1"/>
          </p:cNvSpPr>
          <p:nvPr>
            <p:ph type="dt" sz="half" idx="21"/>
          </p:nvPr>
        </p:nvSpPr>
        <p:spPr/>
        <p:txBody>
          <a:bodyPr/>
          <a:lstStyle>
            <a:lvl1pPr>
              <a:defRPr sz="1333"/>
            </a:lvl1pPr>
          </a:lstStyle>
          <a:p>
            <a:pPr>
              <a:defRPr/>
            </a:pPr>
            <a:fld id="{4AABF625-09D3-4DFA-B61C-461C45B77089}" type="datetime5">
              <a:rPr lang="en-US"/>
              <a:pPr>
                <a:defRPr/>
              </a:pPr>
              <a:t>7-Jan-26</a:t>
            </a:fld>
            <a:endParaRPr lang="en-IN" dirty="0"/>
          </a:p>
        </p:txBody>
      </p:sp>
      <p:sp>
        <p:nvSpPr>
          <p:cNvPr id="3" name="Footer Placeholder 2">
            <a:extLst>
              <a:ext uri="{FF2B5EF4-FFF2-40B4-BE49-F238E27FC236}">
                <a16:creationId xmlns:a16="http://schemas.microsoft.com/office/drawing/2014/main" id="{916F9C78-8DEF-76E7-4416-F76405DDF7D9}"/>
              </a:ext>
            </a:extLst>
          </p:cNvPr>
          <p:cNvSpPr>
            <a:spLocks noGrp="1"/>
          </p:cNvSpPr>
          <p:nvPr>
            <p:ph type="ftr" sz="quarter" idx="22"/>
          </p:nvPr>
        </p:nvSpPr>
        <p:spPr/>
        <p:txBody>
          <a:bodyPr/>
          <a:lstStyle>
            <a:lvl1pPr>
              <a:defRPr/>
            </a:lvl1pPr>
          </a:lstStyle>
          <a:p>
            <a:pPr>
              <a:defRPr/>
            </a:pPr>
            <a:r>
              <a:rPr lang="en-US"/>
              <a:t>Enter title via "insert&gt;header and footer&gt;footer"  |  </a:t>
            </a:r>
            <a:endParaRPr lang="en-IN"/>
          </a:p>
        </p:txBody>
      </p:sp>
      <p:sp>
        <p:nvSpPr>
          <p:cNvPr id="4" name="Slide Number Placeholder 3">
            <a:extLst>
              <a:ext uri="{FF2B5EF4-FFF2-40B4-BE49-F238E27FC236}">
                <a16:creationId xmlns:a16="http://schemas.microsoft.com/office/drawing/2014/main" id="{8F353CEC-6C6A-1BB3-B6A0-0CCB9D7DECE4}"/>
              </a:ext>
            </a:extLst>
          </p:cNvPr>
          <p:cNvSpPr>
            <a:spLocks noGrp="1"/>
          </p:cNvSpPr>
          <p:nvPr>
            <p:ph type="sldNum" sz="quarter" idx="23"/>
          </p:nvPr>
        </p:nvSpPr>
        <p:spPr/>
        <p:txBody>
          <a:bodyPr/>
          <a:lstStyle>
            <a:lvl1pPr>
              <a:defRPr>
                <a:latin typeface="Calibri Light" panose="020F0302020204030204" pitchFamily="34" charset="0"/>
              </a:defRPr>
            </a:lvl1pPr>
          </a:lstStyle>
          <a:p>
            <a:r>
              <a:rPr lang="en-IN" altLang="en-US"/>
              <a:t>|    </a:t>
            </a:r>
            <a:fld id="{1DD1E1DD-F2FE-4CF9-8927-F134F25219A9}" type="slidenum">
              <a:rPr lang="en-IN" altLang="en-US"/>
              <a:pPr/>
              <a:t>‹#›</a:t>
            </a:fld>
            <a:endParaRPr lang="en-IN" altLang="en-US"/>
          </a:p>
        </p:txBody>
      </p:sp>
    </p:spTree>
    <p:extLst>
      <p:ext uri="{BB962C8B-B14F-4D97-AF65-F5344CB8AC3E}">
        <p14:creationId xmlns:p14="http://schemas.microsoft.com/office/powerpoint/2010/main" val="2776342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AAC396-341B-0922-0CF6-5EDDF7C5A902}"/>
              </a:ext>
            </a:extLst>
          </p:cNvPr>
          <p:cNvSpPr>
            <a:spLocks noGrp="1"/>
          </p:cNvSpPr>
          <p:nvPr>
            <p:ph type="dt" sz="half" idx="10"/>
          </p:nvPr>
        </p:nvSpPr>
        <p:spPr/>
        <p:txBody>
          <a:bodyPr/>
          <a:lstStyle>
            <a:lvl1pPr>
              <a:defRPr/>
            </a:lvl1pPr>
          </a:lstStyle>
          <a:p>
            <a:pPr>
              <a:defRPr/>
            </a:pPr>
            <a:fld id="{E9B54F61-7004-4662-A846-5239E16EC7D8}" type="datetimeFigureOut">
              <a:rPr lang="en-GB"/>
              <a:pPr>
                <a:defRPr/>
              </a:pPr>
              <a:t>07/01/2026</a:t>
            </a:fld>
            <a:endParaRPr lang="en-GB"/>
          </a:p>
        </p:txBody>
      </p:sp>
      <p:sp>
        <p:nvSpPr>
          <p:cNvPr id="5" name="Footer Placeholder 4">
            <a:extLst>
              <a:ext uri="{FF2B5EF4-FFF2-40B4-BE49-F238E27FC236}">
                <a16:creationId xmlns:a16="http://schemas.microsoft.com/office/drawing/2014/main" id="{C7BE31AD-7EE0-B7B6-91B7-7289DBAAF30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D3F85C0-D816-8A8E-0766-83AD3F7B28CB}"/>
              </a:ext>
            </a:extLst>
          </p:cNvPr>
          <p:cNvSpPr>
            <a:spLocks noGrp="1"/>
          </p:cNvSpPr>
          <p:nvPr>
            <p:ph type="sldNum" sz="quarter" idx="12"/>
          </p:nvPr>
        </p:nvSpPr>
        <p:spPr/>
        <p:txBody>
          <a:bodyPr/>
          <a:lstStyle>
            <a:lvl1pPr>
              <a:defRPr/>
            </a:lvl1pPr>
          </a:lstStyle>
          <a:p>
            <a:fld id="{7A3E92CA-61C2-4256-8D17-413E131DB164}" type="slidenum">
              <a:rPr lang="en-GB" altLang="en-US"/>
              <a:pPr/>
              <a:t>‹#›</a:t>
            </a:fld>
            <a:endParaRPr lang="en-GB" altLang="en-US"/>
          </a:p>
        </p:txBody>
      </p:sp>
    </p:spTree>
    <p:extLst>
      <p:ext uri="{BB962C8B-B14F-4D97-AF65-F5344CB8AC3E}">
        <p14:creationId xmlns:p14="http://schemas.microsoft.com/office/powerpoint/2010/main" val="380514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027D00-97D4-48B7-F126-A7B4153443B1}"/>
              </a:ext>
            </a:extLst>
          </p:cNvPr>
          <p:cNvSpPr>
            <a:spLocks noGrp="1"/>
          </p:cNvSpPr>
          <p:nvPr>
            <p:ph type="dt" sz="half" idx="10"/>
          </p:nvPr>
        </p:nvSpPr>
        <p:spPr/>
        <p:txBody>
          <a:bodyPr/>
          <a:lstStyle>
            <a:lvl1pPr>
              <a:defRPr/>
            </a:lvl1pPr>
          </a:lstStyle>
          <a:p>
            <a:pPr>
              <a:defRPr/>
            </a:pPr>
            <a:fld id="{8C849FEE-A736-4394-B22B-F18615C1C2EE}" type="datetimeFigureOut">
              <a:rPr lang="en-GB"/>
              <a:pPr>
                <a:defRPr/>
              </a:pPr>
              <a:t>07/01/2026</a:t>
            </a:fld>
            <a:endParaRPr lang="en-GB"/>
          </a:p>
        </p:txBody>
      </p:sp>
      <p:sp>
        <p:nvSpPr>
          <p:cNvPr id="5" name="Footer Placeholder 4">
            <a:extLst>
              <a:ext uri="{FF2B5EF4-FFF2-40B4-BE49-F238E27FC236}">
                <a16:creationId xmlns:a16="http://schemas.microsoft.com/office/drawing/2014/main" id="{9705B649-D408-DFF3-117E-BF7BAF98477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A1473D8-2602-E444-7795-75A84EF2DCDF}"/>
              </a:ext>
            </a:extLst>
          </p:cNvPr>
          <p:cNvSpPr>
            <a:spLocks noGrp="1"/>
          </p:cNvSpPr>
          <p:nvPr>
            <p:ph type="sldNum" sz="quarter" idx="12"/>
          </p:nvPr>
        </p:nvSpPr>
        <p:spPr/>
        <p:txBody>
          <a:bodyPr/>
          <a:lstStyle>
            <a:lvl1pPr>
              <a:defRPr/>
            </a:lvl1pPr>
          </a:lstStyle>
          <a:p>
            <a:fld id="{921CEB2E-7BFA-49FC-A352-C1B96558B14A}" type="slidenum">
              <a:rPr lang="en-GB" altLang="en-US"/>
              <a:pPr/>
              <a:t>‹#›</a:t>
            </a:fld>
            <a:endParaRPr lang="en-GB" altLang="en-US"/>
          </a:p>
        </p:txBody>
      </p:sp>
    </p:spTree>
    <p:extLst>
      <p:ext uri="{BB962C8B-B14F-4D97-AF65-F5344CB8AC3E}">
        <p14:creationId xmlns:p14="http://schemas.microsoft.com/office/powerpoint/2010/main" val="3771070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D5790929-0A84-2580-3ABF-D3062FE17902}"/>
              </a:ext>
            </a:extLst>
          </p:cNvPr>
          <p:cNvSpPr>
            <a:spLocks noGrp="1"/>
          </p:cNvSpPr>
          <p:nvPr>
            <p:ph type="dt" sz="half" idx="10"/>
          </p:nvPr>
        </p:nvSpPr>
        <p:spPr/>
        <p:txBody>
          <a:bodyPr/>
          <a:lstStyle>
            <a:lvl1pPr>
              <a:defRPr/>
            </a:lvl1pPr>
          </a:lstStyle>
          <a:p>
            <a:pPr>
              <a:defRPr/>
            </a:pPr>
            <a:fld id="{D58E0532-774C-4D63-952A-D35A0D2C9198}" type="datetimeFigureOut">
              <a:rPr lang="en-GB"/>
              <a:pPr>
                <a:defRPr/>
              </a:pPr>
              <a:t>07/01/2026</a:t>
            </a:fld>
            <a:endParaRPr lang="en-GB"/>
          </a:p>
        </p:txBody>
      </p:sp>
      <p:sp>
        <p:nvSpPr>
          <p:cNvPr id="6" name="Footer Placeholder 4">
            <a:extLst>
              <a:ext uri="{FF2B5EF4-FFF2-40B4-BE49-F238E27FC236}">
                <a16:creationId xmlns:a16="http://schemas.microsoft.com/office/drawing/2014/main" id="{F341F1A0-385E-5A25-C13C-6A2CD341DC6A}"/>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E7EC4964-D992-F72F-29CD-EED9C8D3A6A0}"/>
              </a:ext>
            </a:extLst>
          </p:cNvPr>
          <p:cNvSpPr>
            <a:spLocks noGrp="1"/>
          </p:cNvSpPr>
          <p:nvPr>
            <p:ph type="sldNum" sz="quarter" idx="12"/>
          </p:nvPr>
        </p:nvSpPr>
        <p:spPr/>
        <p:txBody>
          <a:bodyPr/>
          <a:lstStyle>
            <a:lvl1pPr>
              <a:defRPr/>
            </a:lvl1pPr>
          </a:lstStyle>
          <a:p>
            <a:fld id="{2222A60C-1DCF-4964-A7EE-51D296ACF9C7}" type="slidenum">
              <a:rPr lang="en-GB" altLang="en-US"/>
              <a:pPr/>
              <a:t>‹#›</a:t>
            </a:fld>
            <a:endParaRPr lang="en-GB" altLang="en-US"/>
          </a:p>
        </p:txBody>
      </p:sp>
    </p:spTree>
    <p:extLst>
      <p:ext uri="{BB962C8B-B14F-4D97-AF65-F5344CB8AC3E}">
        <p14:creationId xmlns:p14="http://schemas.microsoft.com/office/powerpoint/2010/main" val="1445652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2E185EA1-9BA5-FA6F-7FE9-C1429BF5AB9D}"/>
              </a:ext>
            </a:extLst>
          </p:cNvPr>
          <p:cNvSpPr>
            <a:spLocks noGrp="1"/>
          </p:cNvSpPr>
          <p:nvPr>
            <p:ph type="dt" sz="half" idx="10"/>
          </p:nvPr>
        </p:nvSpPr>
        <p:spPr/>
        <p:txBody>
          <a:bodyPr/>
          <a:lstStyle>
            <a:lvl1pPr>
              <a:defRPr/>
            </a:lvl1pPr>
          </a:lstStyle>
          <a:p>
            <a:pPr>
              <a:defRPr/>
            </a:pPr>
            <a:fld id="{25C3F78D-F49C-4EC9-9758-0BAE6D6CA9B8}" type="datetimeFigureOut">
              <a:rPr lang="en-GB"/>
              <a:pPr>
                <a:defRPr/>
              </a:pPr>
              <a:t>07/01/2026</a:t>
            </a:fld>
            <a:endParaRPr lang="en-GB"/>
          </a:p>
        </p:txBody>
      </p:sp>
      <p:sp>
        <p:nvSpPr>
          <p:cNvPr id="8" name="Footer Placeholder 4">
            <a:extLst>
              <a:ext uri="{FF2B5EF4-FFF2-40B4-BE49-F238E27FC236}">
                <a16:creationId xmlns:a16="http://schemas.microsoft.com/office/drawing/2014/main" id="{1E19B400-E3F4-336A-7E16-610DD76B1537}"/>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99408909-3383-1F7A-1FF9-51810A527BE6}"/>
              </a:ext>
            </a:extLst>
          </p:cNvPr>
          <p:cNvSpPr>
            <a:spLocks noGrp="1"/>
          </p:cNvSpPr>
          <p:nvPr>
            <p:ph type="sldNum" sz="quarter" idx="12"/>
          </p:nvPr>
        </p:nvSpPr>
        <p:spPr/>
        <p:txBody>
          <a:bodyPr/>
          <a:lstStyle>
            <a:lvl1pPr>
              <a:defRPr/>
            </a:lvl1pPr>
          </a:lstStyle>
          <a:p>
            <a:fld id="{B16DCB71-29BE-4218-AB02-75806D808937}" type="slidenum">
              <a:rPr lang="en-GB" altLang="en-US"/>
              <a:pPr/>
              <a:t>‹#›</a:t>
            </a:fld>
            <a:endParaRPr lang="en-GB" altLang="en-US"/>
          </a:p>
        </p:txBody>
      </p:sp>
    </p:spTree>
    <p:extLst>
      <p:ext uri="{BB962C8B-B14F-4D97-AF65-F5344CB8AC3E}">
        <p14:creationId xmlns:p14="http://schemas.microsoft.com/office/powerpoint/2010/main" val="3286909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7050E120-A161-A1D1-5569-4EE641E550C7}"/>
              </a:ext>
            </a:extLst>
          </p:cNvPr>
          <p:cNvSpPr>
            <a:spLocks noGrp="1"/>
          </p:cNvSpPr>
          <p:nvPr>
            <p:ph type="dt" sz="half" idx="10"/>
          </p:nvPr>
        </p:nvSpPr>
        <p:spPr/>
        <p:txBody>
          <a:bodyPr/>
          <a:lstStyle>
            <a:lvl1pPr>
              <a:defRPr/>
            </a:lvl1pPr>
          </a:lstStyle>
          <a:p>
            <a:pPr>
              <a:defRPr/>
            </a:pPr>
            <a:fld id="{7261192A-F024-46B8-A7A1-638C037D1242}" type="datetimeFigureOut">
              <a:rPr lang="en-GB"/>
              <a:pPr>
                <a:defRPr/>
              </a:pPr>
              <a:t>07/01/2026</a:t>
            </a:fld>
            <a:endParaRPr lang="en-GB"/>
          </a:p>
        </p:txBody>
      </p:sp>
      <p:sp>
        <p:nvSpPr>
          <p:cNvPr id="4" name="Footer Placeholder 4">
            <a:extLst>
              <a:ext uri="{FF2B5EF4-FFF2-40B4-BE49-F238E27FC236}">
                <a16:creationId xmlns:a16="http://schemas.microsoft.com/office/drawing/2014/main" id="{AB1A2682-CAD8-B2FE-008B-2A4AD655EE98}"/>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DC382109-B79E-640D-E02C-EC0D9E543018}"/>
              </a:ext>
            </a:extLst>
          </p:cNvPr>
          <p:cNvSpPr>
            <a:spLocks noGrp="1"/>
          </p:cNvSpPr>
          <p:nvPr>
            <p:ph type="sldNum" sz="quarter" idx="12"/>
          </p:nvPr>
        </p:nvSpPr>
        <p:spPr/>
        <p:txBody>
          <a:bodyPr/>
          <a:lstStyle>
            <a:lvl1pPr>
              <a:defRPr/>
            </a:lvl1pPr>
          </a:lstStyle>
          <a:p>
            <a:fld id="{BF5F832A-8D45-4DA7-B18A-E0BD565A158C}" type="slidenum">
              <a:rPr lang="en-GB" altLang="en-US"/>
              <a:pPr/>
              <a:t>‹#›</a:t>
            </a:fld>
            <a:endParaRPr lang="en-GB" altLang="en-US"/>
          </a:p>
        </p:txBody>
      </p:sp>
    </p:spTree>
    <p:extLst>
      <p:ext uri="{BB962C8B-B14F-4D97-AF65-F5344CB8AC3E}">
        <p14:creationId xmlns:p14="http://schemas.microsoft.com/office/powerpoint/2010/main" val="1894175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717DCD9-A6E4-565B-F224-E18ACD4BA1C8}"/>
              </a:ext>
            </a:extLst>
          </p:cNvPr>
          <p:cNvSpPr>
            <a:spLocks noGrp="1"/>
          </p:cNvSpPr>
          <p:nvPr>
            <p:ph type="dt" sz="half" idx="10"/>
          </p:nvPr>
        </p:nvSpPr>
        <p:spPr/>
        <p:txBody>
          <a:bodyPr/>
          <a:lstStyle>
            <a:lvl1pPr>
              <a:defRPr/>
            </a:lvl1pPr>
          </a:lstStyle>
          <a:p>
            <a:pPr>
              <a:defRPr/>
            </a:pPr>
            <a:fld id="{1DE2D74B-0379-4569-ABB6-53E6F83705B3}" type="datetimeFigureOut">
              <a:rPr lang="en-GB"/>
              <a:pPr>
                <a:defRPr/>
              </a:pPr>
              <a:t>07/01/2026</a:t>
            </a:fld>
            <a:endParaRPr lang="en-GB"/>
          </a:p>
        </p:txBody>
      </p:sp>
      <p:sp>
        <p:nvSpPr>
          <p:cNvPr id="3" name="Footer Placeholder 4">
            <a:extLst>
              <a:ext uri="{FF2B5EF4-FFF2-40B4-BE49-F238E27FC236}">
                <a16:creationId xmlns:a16="http://schemas.microsoft.com/office/drawing/2014/main" id="{B0C4CC8B-74FC-CB2E-3A86-5713176467C9}"/>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AC3C0A2C-924A-2A6C-6A7F-2C91C302066B}"/>
              </a:ext>
            </a:extLst>
          </p:cNvPr>
          <p:cNvSpPr>
            <a:spLocks noGrp="1"/>
          </p:cNvSpPr>
          <p:nvPr>
            <p:ph type="sldNum" sz="quarter" idx="12"/>
          </p:nvPr>
        </p:nvSpPr>
        <p:spPr/>
        <p:txBody>
          <a:bodyPr/>
          <a:lstStyle>
            <a:lvl1pPr>
              <a:defRPr/>
            </a:lvl1pPr>
          </a:lstStyle>
          <a:p>
            <a:fld id="{18E0124E-5C1F-4439-AD22-5D8F119ECBCB}" type="slidenum">
              <a:rPr lang="en-GB" altLang="en-US"/>
              <a:pPr/>
              <a:t>‹#›</a:t>
            </a:fld>
            <a:endParaRPr lang="en-GB" altLang="en-US"/>
          </a:p>
        </p:txBody>
      </p:sp>
    </p:spTree>
    <p:extLst>
      <p:ext uri="{BB962C8B-B14F-4D97-AF65-F5344CB8AC3E}">
        <p14:creationId xmlns:p14="http://schemas.microsoft.com/office/powerpoint/2010/main" val="2784296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E21FE61-95C0-4087-DD8F-EC6F41D8BCB9}"/>
              </a:ext>
            </a:extLst>
          </p:cNvPr>
          <p:cNvSpPr>
            <a:spLocks noGrp="1"/>
          </p:cNvSpPr>
          <p:nvPr>
            <p:ph type="dt" sz="half" idx="10"/>
          </p:nvPr>
        </p:nvSpPr>
        <p:spPr/>
        <p:txBody>
          <a:bodyPr/>
          <a:lstStyle>
            <a:lvl1pPr>
              <a:defRPr/>
            </a:lvl1pPr>
          </a:lstStyle>
          <a:p>
            <a:pPr>
              <a:defRPr/>
            </a:pPr>
            <a:fld id="{92C3562F-DD90-40B3-B7FF-FF5F6B2E0668}" type="datetimeFigureOut">
              <a:rPr lang="en-GB"/>
              <a:pPr>
                <a:defRPr/>
              </a:pPr>
              <a:t>07/01/2026</a:t>
            </a:fld>
            <a:endParaRPr lang="en-GB"/>
          </a:p>
        </p:txBody>
      </p:sp>
      <p:sp>
        <p:nvSpPr>
          <p:cNvPr id="6" name="Footer Placeholder 4">
            <a:extLst>
              <a:ext uri="{FF2B5EF4-FFF2-40B4-BE49-F238E27FC236}">
                <a16:creationId xmlns:a16="http://schemas.microsoft.com/office/drawing/2014/main" id="{57491938-0D93-FAFB-F5E3-82547829EA02}"/>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EC256B90-AFB7-EC2B-4F85-5DD0CA810854}"/>
              </a:ext>
            </a:extLst>
          </p:cNvPr>
          <p:cNvSpPr>
            <a:spLocks noGrp="1"/>
          </p:cNvSpPr>
          <p:nvPr>
            <p:ph type="sldNum" sz="quarter" idx="12"/>
          </p:nvPr>
        </p:nvSpPr>
        <p:spPr/>
        <p:txBody>
          <a:bodyPr/>
          <a:lstStyle>
            <a:lvl1pPr>
              <a:defRPr/>
            </a:lvl1pPr>
          </a:lstStyle>
          <a:p>
            <a:fld id="{C360B349-5F30-4EF5-A675-56B7744C11DB}" type="slidenum">
              <a:rPr lang="en-GB" altLang="en-US"/>
              <a:pPr/>
              <a:t>‹#›</a:t>
            </a:fld>
            <a:endParaRPr lang="en-GB" altLang="en-US"/>
          </a:p>
        </p:txBody>
      </p:sp>
    </p:spTree>
    <p:extLst>
      <p:ext uri="{BB962C8B-B14F-4D97-AF65-F5344CB8AC3E}">
        <p14:creationId xmlns:p14="http://schemas.microsoft.com/office/powerpoint/2010/main" val="39878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C30836D-444F-4AAA-7530-EEA9B195AA47}"/>
              </a:ext>
            </a:extLst>
          </p:cNvPr>
          <p:cNvSpPr>
            <a:spLocks noGrp="1"/>
          </p:cNvSpPr>
          <p:nvPr>
            <p:ph type="dt" sz="half" idx="10"/>
          </p:nvPr>
        </p:nvSpPr>
        <p:spPr/>
        <p:txBody>
          <a:bodyPr/>
          <a:lstStyle>
            <a:lvl1pPr>
              <a:defRPr/>
            </a:lvl1pPr>
          </a:lstStyle>
          <a:p>
            <a:pPr>
              <a:defRPr/>
            </a:pPr>
            <a:fld id="{6DF746D1-7A14-436A-939F-7CBDEAE55E7B}" type="datetimeFigureOut">
              <a:rPr lang="en-GB"/>
              <a:pPr>
                <a:defRPr/>
              </a:pPr>
              <a:t>07/01/2026</a:t>
            </a:fld>
            <a:endParaRPr lang="en-GB"/>
          </a:p>
        </p:txBody>
      </p:sp>
      <p:sp>
        <p:nvSpPr>
          <p:cNvPr id="6" name="Footer Placeholder 4">
            <a:extLst>
              <a:ext uri="{FF2B5EF4-FFF2-40B4-BE49-F238E27FC236}">
                <a16:creationId xmlns:a16="http://schemas.microsoft.com/office/drawing/2014/main" id="{95E78850-A4D3-0C3F-4A50-6A26F7502738}"/>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8DEDE63C-9243-F199-9985-72C3D2C2D8BB}"/>
              </a:ext>
            </a:extLst>
          </p:cNvPr>
          <p:cNvSpPr>
            <a:spLocks noGrp="1"/>
          </p:cNvSpPr>
          <p:nvPr>
            <p:ph type="sldNum" sz="quarter" idx="12"/>
          </p:nvPr>
        </p:nvSpPr>
        <p:spPr/>
        <p:txBody>
          <a:bodyPr/>
          <a:lstStyle>
            <a:lvl1pPr>
              <a:defRPr/>
            </a:lvl1pPr>
          </a:lstStyle>
          <a:p>
            <a:fld id="{C37E348B-0A27-4FC5-8D5E-DC21E6E1DB52}" type="slidenum">
              <a:rPr lang="en-GB" altLang="en-US"/>
              <a:pPr/>
              <a:t>‹#›</a:t>
            </a:fld>
            <a:endParaRPr lang="en-GB" altLang="en-US"/>
          </a:p>
        </p:txBody>
      </p:sp>
    </p:spTree>
    <p:extLst>
      <p:ext uri="{BB962C8B-B14F-4D97-AF65-F5344CB8AC3E}">
        <p14:creationId xmlns:p14="http://schemas.microsoft.com/office/powerpoint/2010/main" val="3305506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38D0793-C1D5-445D-062D-8225BD48EA49}"/>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FF420721-C239-B7CA-D53C-8279011D790D}"/>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261E34F6-1E64-C3EA-ECB4-CB7B3F13DA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252E8C9-F5C7-49FF-BD43-97B9A611D463}" type="datetimeFigureOut">
              <a:rPr lang="en-GB"/>
              <a:pPr>
                <a:defRPr/>
              </a:pPr>
              <a:t>07/01/2026</a:t>
            </a:fld>
            <a:endParaRPr lang="en-GB"/>
          </a:p>
        </p:txBody>
      </p:sp>
      <p:sp>
        <p:nvSpPr>
          <p:cNvPr id="5" name="Footer Placeholder 4">
            <a:extLst>
              <a:ext uri="{FF2B5EF4-FFF2-40B4-BE49-F238E27FC236}">
                <a16:creationId xmlns:a16="http://schemas.microsoft.com/office/drawing/2014/main" id="{162FC5A2-7EB7-CDF6-6568-F68BE6938E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B8DE1483-9E14-D16F-1DA1-AC2858F7A539}"/>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97AB256D-685F-4347-8ABE-C1B16688EF70}"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a:extLst>
              <a:ext uri="{FF2B5EF4-FFF2-40B4-BE49-F238E27FC236}">
                <a16:creationId xmlns:a16="http://schemas.microsoft.com/office/drawing/2014/main" id="{940A8707-82E5-1EAD-1C0D-D60F772E6F36}"/>
              </a:ext>
            </a:extLst>
          </p:cNvPr>
          <p:cNvSpPr>
            <a:spLocks noGrp="1"/>
          </p:cNvSpPr>
          <p:nvPr>
            <p:ph type="ctrTitle"/>
          </p:nvPr>
        </p:nvSpPr>
        <p:spPr/>
        <p:txBody>
          <a:bodyPr/>
          <a:lstStyle/>
          <a:p>
            <a:pPr eaLnBrk="1" hangingPunct="1"/>
            <a:r>
              <a:rPr lang="en-GB" altLang="en-US"/>
              <a:t>Glucose Monitoring </a:t>
            </a:r>
          </a:p>
        </p:txBody>
      </p:sp>
      <p:pic>
        <p:nvPicPr>
          <p:cNvPr id="4099" name="Picture 7">
            <a:extLst>
              <a:ext uri="{FF2B5EF4-FFF2-40B4-BE49-F238E27FC236}">
                <a16:creationId xmlns:a16="http://schemas.microsoft.com/office/drawing/2014/main" id="{A5CC633F-22B8-8976-AB8D-150DBAB4B8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55313" y="0"/>
            <a:ext cx="1436687"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500587EB-3357-F32B-1454-36BED4F492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cSld>
  <p:clrMapOvr>
    <a:masterClrMapping/>
  </p:clrMapOvr>
  <p:transition spd="slow" advTm="70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2" descr="A person writing on a piece of paper&#10;&#10;Description automatically generated">
            <a:extLst>
              <a:ext uri="{FF2B5EF4-FFF2-40B4-BE49-F238E27FC236}">
                <a16:creationId xmlns:a16="http://schemas.microsoft.com/office/drawing/2014/main" id="{B5760B32-B7E2-734E-E007-715336B31636}"/>
              </a:ext>
            </a:extLst>
          </p:cNvPr>
          <p:cNvPicPr>
            <a:picLocks noChangeAspect="1"/>
          </p:cNvPicPr>
          <p:nvPr/>
        </p:nvPicPr>
        <p:blipFill>
          <a:blip r:embed="rId5">
            <a:extLst>
              <a:ext uri="{28A0092B-C50C-407E-A947-70E740481C1C}">
                <a14:useLocalDpi xmlns:a14="http://schemas.microsoft.com/office/drawing/2010/main" val="0"/>
              </a:ext>
            </a:extLst>
          </a:blip>
          <a:srcRect l="22009" t="5150" r="14861" b="11501"/>
          <a:stretch>
            <a:fillRect/>
          </a:stretch>
        </p:blipFill>
        <p:spPr bwMode="auto">
          <a:xfrm>
            <a:off x="-4763" y="1458913"/>
            <a:ext cx="6137276"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ruta 48">
            <a:extLst>
              <a:ext uri="{FF2B5EF4-FFF2-40B4-BE49-F238E27FC236}">
                <a16:creationId xmlns:a16="http://schemas.microsoft.com/office/drawing/2014/main" id="{39451D75-E51E-977F-A33E-6B5C852359F6}"/>
              </a:ext>
            </a:extLst>
          </p:cNvPr>
          <p:cNvSpPr txBox="1">
            <a:spLocks noChangeArrowheads="1"/>
          </p:cNvSpPr>
          <p:nvPr/>
        </p:nvSpPr>
        <p:spPr bwMode="auto">
          <a:xfrm>
            <a:off x="7034213" y="3121025"/>
            <a:ext cx="44338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spAutoFit/>
          </a:bodyPr>
          <a:lstStyle>
            <a:lvl1pPr defTabSz="1217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217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600">
                <a:solidFill>
                  <a:srgbClr val="001489"/>
                </a:solidFill>
              </a:rPr>
              <a:t>Real-time glucose readings sent straight </a:t>
            </a:r>
            <a:br>
              <a:rPr lang="en-GB" altLang="en-US" sz="1600">
                <a:solidFill>
                  <a:srgbClr val="001489"/>
                </a:solidFill>
              </a:rPr>
            </a:br>
            <a:r>
              <a:rPr lang="en-GB" altLang="en-US" sz="1600">
                <a:solidFill>
                  <a:srgbClr val="001489"/>
                </a:solidFill>
              </a:rPr>
              <a:t>to your smartphone</a:t>
            </a:r>
            <a:r>
              <a:rPr lang="en-GB" altLang="en-US" sz="1600" baseline="30000">
                <a:solidFill>
                  <a:srgbClr val="001489"/>
                </a:solidFill>
              </a:rPr>
              <a:t>1,2</a:t>
            </a:r>
          </a:p>
        </p:txBody>
      </p:sp>
      <p:sp>
        <p:nvSpPr>
          <p:cNvPr id="13316" name="textruta 48">
            <a:extLst>
              <a:ext uri="{FF2B5EF4-FFF2-40B4-BE49-F238E27FC236}">
                <a16:creationId xmlns:a16="http://schemas.microsoft.com/office/drawing/2014/main" id="{CE8E43CA-C04B-3A0B-651D-83F970595D36}"/>
              </a:ext>
            </a:extLst>
          </p:cNvPr>
          <p:cNvSpPr txBox="1">
            <a:spLocks noChangeArrowheads="1"/>
          </p:cNvSpPr>
          <p:nvPr/>
        </p:nvSpPr>
        <p:spPr bwMode="auto">
          <a:xfrm>
            <a:off x="7034213" y="3749675"/>
            <a:ext cx="443388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spAutoFit/>
          </a:bodyPr>
          <a:lstStyle>
            <a:lvl1pPr defTabSz="1217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217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600">
                <a:solidFill>
                  <a:srgbClr val="001489"/>
                </a:solidFill>
                <a:cs typeface="Calibri" panose="020F0502020204030204" pitchFamily="34" charset="0"/>
              </a:rPr>
              <a:t>Calibration-free – no need to enter a code, </a:t>
            </a:r>
            <a:br>
              <a:rPr lang="en-GB" altLang="en-US" sz="1600">
                <a:solidFill>
                  <a:srgbClr val="001489"/>
                </a:solidFill>
                <a:cs typeface="Calibri" panose="020F0502020204030204" pitchFamily="34" charset="0"/>
              </a:rPr>
            </a:br>
            <a:r>
              <a:rPr lang="en-GB" altLang="en-US" sz="1600">
                <a:solidFill>
                  <a:srgbClr val="001489"/>
                </a:solidFill>
                <a:cs typeface="Calibri" panose="020F0502020204030204" pitchFamily="34" charset="0"/>
              </a:rPr>
              <a:t>no finger prick for calibration</a:t>
            </a:r>
          </a:p>
          <a:p>
            <a:pPr>
              <a:lnSpc>
                <a:spcPct val="100000"/>
              </a:lnSpc>
              <a:spcBef>
                <a:spcPct val="0"/>
              </a:spcBef>
              <a:buFontTx/>
              <a:buNone/>
            </a:pPr>
            <a:endParaRPr lang="en-GB" altLang="en-US" sz="1600">
              <a:solidFill>
                <a:srgbClr val="001489"/>
              </a:solidFill>
            </a:endParaRPr>
          </a:p>
        </p:txBody>
      </p:sp>
      <p:sp>
        <p:nvSpPr>
          <p:cNvPr id="13317" name="textruta 48">
            <a:extLst>
              <a:ext uri="{FF2B5EF4-FFF2-40B4-BE49-F238E27FC236}">
                <a16:creationId xmlns:a16="http://schemas.microsoft.com/office/drawing/2014/main" id="{0E5CE160-511A-53F2-3967-64D6FE377CAC}"/>
              </a:ext>
            </a:extLst>
          </p:cNvPr>
          <p:cNvSpPr txBox="1">
            <a:spLocks noChangeArrowheads="1"/>
          </p:cNvSpPr>
          <p:nvPr/>
        </p:nvSpPr>
        <p:spPr bwMode="auto">
          <a:xfrm>
            <a:off x="7016750" y="4462463"/>
            <a:ext cx="4433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spAutoFit/>
          </a:bodyPr>
          <a:lstStyle>
            <a:lvl1pPr defTabSz="1217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217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a:solidFill>
                  <a:srgbClr val="001489"/>
                </a:solidFill>
              </a:rPr>
              <a:t>Optional, real-time glucose alarms</a:t>
            </a:r>
            <a:r>
              <a:rPr lang="en-US" altLang="en-US" sz="1600" baseline="30000">
                <a:solidFill>
                  <a:srgbClr val="001489"/>
                </a:solidFill>
              </a:rPr>
              <a:t>3</a:t>
            </a:r>
            <a:endParaRPr lang="en-US" altLang="en-US" sz="1600">
              <a:solidFill>
                <a:srgbClr val="001489"/>
              </a:solidFill>
            </a:endParaRPr>
          </a:p>
        </p:txBody>
      </p:sp>
      <p:pic>
        <p:nvPicPr>
          <p:cNvPr id="13318" name="Picture 20" descr="A close-up of a needle&#10;&#10;Description automatically generated">
            <a:extLst>
              <a:ext uri="{FF2B5EF4-FFF2-40B4-BE49-F238E27FC236}">
                <a16:creationId xmlns:a16="http://schemas.microsoft.com/office/drawing/2014/main" id="{42D3A0FE-6F76-1F43-3477-250D9EE0653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89888" y="1531938"/>
            <a:ext cx="1752600"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Footer Placeholder 3">
            <a:extLst>
              <a:ext uri="{FF2B5EF4-FFF2-40B4-BE49-F238E27FC236}">
                <a16:creationId xmlns:a16="http://schemas.microsoft.com/office/drawing/2014/main" id="{D6D7EA0E-F4B4-8EB3-509A-C0E60BBABCFF}"/>
              </a:ext>
            </a:extLst>
          </p:cNvPr>
          <p:cNvSpPr txBox="1">
            <a:spLocks/>
          </p:cNvSpPr>
          <p:nvPr/>
        </p:nvSpPr>
        <p:spPr bwMode="auto">
          <a:xfrm>
            <a:off x="6527800" y="5027613"/>
            <a:ext cx="5032375"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1217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800">
                <a:solidFill>
                  <a:srgbClr val="000000"/>
                </a:solidFill>
                <a:cs typeface="Calibri" panose="020F0502020204030204" pitchFamily="34" charset="0"/>
              </a:rPr>
              <a:t>Images are for illustrative purposes only. Not real patient.</a:t>
            </a:r>
          </a:p>
          <a:p>
            <a:pPr eaLnBrk="1" hangingPunct="1">
              <a:lnSpc>
                <a:spcPct val="100000"/>
              </a:lnSpc>
              <a:spcBef>
                <a:spcPct val="0"/>
              </a:spcBef>
              <a:buFontTx/>
              <a:buNone/>
            </a:pPr>
            <a:r>
              <a:rPr lang="en-GB" altLang="en-US" sz="800" b="1">
                <a:solidFill>
                  <a:srgbClr val="000000"/>
                </a:solidFill>
                <a:cs typeface="Calibri" panose="020F0502020204030204" pitchFamily="34" charset="0"/>
              </a:rPr>
              <a:t>1.</a:t>
            </a:r>
            <a:r>
              <a:rPr lang="en-GB" altLang="en-US" sz="800">
                <a:solidFill>
                  <a:srgbClr val="000000"/>
                </a:solidFill>
                <a:cs typeface="Calibri" panose="020F0502020204030204" pitchFamily="34" charset="0"/>
              </a:rPr>
              <a:t> The FreeStyle LibreLink app is only compatible with certain mobile devices and operating systems. Please check the website for more information about device compatibility before using the app. Use of FreeStyle LibreLink may require registration with LibreView. </a:t>
            </a:r>
            <a:r>
              <a:rPr lang="en-GB" altLang="en-US" sz="800" b="1">
                <a:solidFill>
                  <a:srgbClr val="000000"/>
                </a:solidFill>
                <a:cs typeface="Calibri" panose="020F0502020204030204" pitchFamily="34" charset="0"/>
              </a:rPr>
              <a:t>2.</a:t>
            </a:r>
            <a:r>
              <a:rPr lang="en-GB" altLang="en-US" sz="800">
                <a:solidFill>
                  <a:srgbClr val="000000"/>
                </a:solidFill>
                <a:cs typeface="Calibri" panose="020F0502020204030204" pitchFamily="34" charset="0"/>
              </a:rPr>
              <a:t> Glucose readings are automatically displayed in the app only when the smartphone and sensor are connected and in range. </a:t>
            </a:r>
            <a:r>
              <a:rPr lang="en-GB" altLang="en-US" sz="800" b="1">
                <a:solidFill>
                  <a:srgbClr val="000000"/>
                </a:solidFill>
                <a:cs typeface="Calibri" panose="020F0502020204030204" pitchFamily="34" charset="0"/>
              </a:rPr>
              <a:t>3.</a:t>
            </a:r>
            <a:r>
              <a:rPr lang="en-GB" altLang="en-US" sz="800">
                <a:solidFill>
                  <a:srgbClr val="000000"/>
                </a:solidFill>
                <a:cs typeface="Calibri" panose="020F0502020204030204" pitchFamily="34" charset="0"/>
              </a:rPr>
              <a:t> Notifications will only be received when alarms are turned on and the sensor is within 6 metres unobstructed of the reading device. </a:t>
            </a:r>
          </a:p>
        </p:txBody>
      </p:sp>
      <p:pic>
        <p:nvPicPr>
          <p:cNvPr id="13320" name="Picture 11" descr="A blue and black bell with a exclamation mark&#10;&#10;Description automatically generated">
            <a:extLst>
              <a:ext uri="{FF2B5EF4-FFF2-40B4-BE49-F238E27FC236}">
                <a16:creationId xmlns:a16="http://schemas.microsoft.com/office/drawing/2014/main" id="{C9BBBA78-1559-4F5A-AAD8-AAD4F1F2094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32575" y="4456113"/>
            <a:ext cx="3460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4" descr="A blue circle with a drop of water inside&#10;&#10;Description automatically generated">
            <a:extLst>
              <a:ext uri="{FF2B5EF4-FFF2-40B4-BE49-F238E27FC236}">
                <a16:creationId xmlns:a16="http://schemas.microsoft.com/office/drawing/2014/main" id="{28895047-D70F-576C-247A-A395FBE4576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32575" y="3846513"/>
            <a:ext cx="346075"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25" descr="A blue and black logo&#10;&#10;Description automatically generated">
            <a:extLst>
              <a:ext uri="{FF2B5EF4-FFF2-40B4-BE49-F238E27FC236}">
                <a16:creationId xmlns:a16="http://schemas.microsoft.com/office/drawing/2014/main" id="{36098F87-B2DB-9B1B-5629-BF06B379EFF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19875" y="3246438"/>
            <a:ext cx="2984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Slide Number Placeholder 3">
            <a:extLst>
              <a:ext uri="{FF2B5EF4-FFF2-40B4-BE49-F238E27FC236}">
                <a16:creationId xmlns:a16="http://schemas.microsoft.com/office/drawing/2014/main" id="{27041C72-2DD3-19FA-B128-644E7EC4D7D8}"/>
              </a:ext>
            </a:extLst>
          </p:cNvPr>
          <p:cNvSpPr txBox="1">
            <a:spLocks/>
          </p:cNvSpPr>
          <p:nvPr/>
        </p:nvSpPr>
        <p:spPr bwMode="auto">
          <a:xfrm>
            <a:off x="11255375" y="6235700"/>
            <a:ext cx="8286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200">
                <a:solidFill>
                  <a:srgbClr val="000000"/>
                </a:solidFill>
              </a:rPr>
              <a:t>|    </a:t>
            </a:r>
            <a:fld id="{830C0F8B-C85A-431C-869E-533E079CF72A}" type="slidenum">
              <a:rPr lang="en-IN" altLang="en-US" sz="1200">
                <a:solidFill>
                  <a:srgbClr val="000000"/>
                </a:solidFill>
              </a:rPr>
              <a:pPr algn="ctr" eaLnBrk="1" hangingPunct="1">
                <a:lnSpc>
                  <a:spcPct val="100000"/>
                </a:lnSpc>
                <a:spcBef>
                  <a:spcPct val="0"/>
                </a:spcBef>
                <a:buFontTx/>
                <a:buNone/>
              </a:pPr>
              <a:t>10</a:t>
            </a:fld>
            <a:endParaRPr lang="en-IN" altLang="en-US" sz="1200">
              <a:solidFill>
                <a:srgbClr val="000000"/>
              </a:solidFill>
            </a:endParaRPr>
          </a:p>
        </p:txBody>
      </p:sp>
      <p:sp>
        <p:nvSpPr>
          <p:cNvPr id="13324" name="TextBox 7">
            <a:extLst>
              <a:ext uri="{FF2B5EF4-FFF2-40B4-BE49-F238E27FC236}">
                <a16:creationId xmlns:a16="http://schemas.microsoft.com/office/drawing/2014/main" id="{C1457E5D-AB61-8F42-E8CE-FFF2E706C9FA}"/>
              </a:ext>
            </a:extLst>
          </p:cNvPr>
          <p:cNvSpPr txBox="1">
            <a:spLocks noChangeArrowheads="1"/>
          </p:cNvSpPr>
          <p:nvPr/>
        </p:nvSpPr>
        <p:spPr bwMode="auto">
          <a:xfrm>
            <a:off x="7235825" y="5619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217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217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GB" altLang="en-US" sz="2400">
              <a:solidFill>
                <a:srgbClr val="000000"/>
              </a:solidFill>
            </a:endParaRPr>
          </a:p>
        </p:txBody>
      </p:sp>
      <p:sp>
        <p:nvSpPr>
          <p:cNvPr id="19" name="Title 6">
            <a:extLst>
              <a:ext uri="{FF2B5EF4-FFF2-40B4-BE49-F238E27FC236}">
                <a16:creationId xmlns:a16="http://schemas.microsoft.com/office/drawing/2014/main" id="{CAAB753B-729B-D75E-050D-7E9903000CA9}"/>
              </a:ext>
            </a:extLst>
          </p:cNvPr>
          <p:cNvSpPr txBox="1">
            <a:spLocks/>
          </p:cNvSpPr>
          <p:nvPr/>
        </p:nvSpPr>
        <p:spPr>
          <a:xfrm>
            <a:off x="655638" y="9525"/>
            <a:ext cx="11534775" cy="144938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Brandon Grotesque Light" panose="020B0303020203060202" pitchFamily="34" charset="0"/>
                <a:ea typeface="+mj-ea"/>
                <a:cs typeface="+mj-cs"/>
              </a:defRPr>
            </a:lvl1pPr>
          </a:lstStyle>
          <a:p>
            <a:pPr defTabSz="1219170">
              <a:defRPr/>
            </a:pPr>
            <a:r>
              <a:rPr lang="en-US" sz="3200" kern="0" dirty="0">
                <a:solidFill>
                  <a:srgbClr val="001489"/>
                </a:solidFill>
                <a:latin typeface="Calibri" panose="020F0502020204030204" pitchFamily="34" charset="0"/>
              </a:rPr>
              <a:t>The FreeStyle Libre 2 system </a:t>
            </a:r>
            <a:r>
              <a:rPr lang="en-GB" sz="3200" kern="0" dirty="0">
                <a:solidFill>
                  <a:srgbClr val="001489"/>
                </a:solidFill>
                <a:latin typeface="Calibri" panose="020F0502020204030204" pitchFamily="34" charset="0"/>
              </a:rPr>
              <a:t>features</a:t>
            </a:r>
            <a:endParaRPr lang="en-US" sz="3200" kern="0" dirty="0">
              <a:solidFill>
                <a:srgbClr val="001489"/>
              </a:solidFill>
              <a:latin typeface="Calibri" panose="020F0502020204030204" pitchFamily="34" charset="0"/>
            </a:endParaRPr>
          </a:p>
        </p:txBody>
      </p:sp>
      <p:pic>
        <p:nvPicPr>
          <p:cNvPr id="2" name="Recorded Sound">
            <a:hlinkClick r:id="" action="ppaction://media"/>
            <a:extLst>
              <a:ext uri="{FF2B5EF4-FFF2-40B4-BE49-F238E27FC236}">
                <a16:creationId xmlns:a16="http://schemas.microsoft.com/office/drawing/2014/main" id="{7BD853D0-92B4-8341-FE8A-1651C23C166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92800" y="3225800"/>
            <a:ext cx="406400" cy="406400"/>
          </a:xfrm>
          <a:prstGeom prst="rect">
            <a:avLst/>
          </a:prstGeom>
        </p:spPr>
      </p:pic>
    </p:spTree>
  </p:cSld>
  <p:clrMapOvr>
    <a:masterClrMapping/>
  </p:clrMapOvr>
  <p:transition spd="slow" advTm="337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A white phone with green and white text&#10;&#10;Description automatically generated">
            <a:extLst>
              <a:ext uri="{FF2B5EF4-FFF2-40B4-BE49-F238E27FC236}">
                <a16:creationId xmlns:a16="http://schemas.microsoft.com/office/drawing/2014/main" id="{0E6F8B47-49B7-DCBB-FF4C-781D990411E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538" y="341313"/>
            <a:ext cx="12192001" cy="662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240D1928-055C-F1AF-EBD7-53F615D72B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cSld>
  <p:clrMapOvr>
    <a:masterClrMapping/>
  </p:clrMapOvr>
  <p:transition spd="slow" advTm="344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a:extLst>
              <a:ext uri="{FF2B5EF4-FFF2-40B4-BE49-F238E27FC236}">
                <a16:creationId xmlns:a16="http://schemas.microsoft.com/office/drawing/2014/main" id="{13EFA38C-7B60-A9B7-A082-3B8843FBB0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713" y="0"/>
            <a:ext cx="11966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81141229-B98C-035D-E36A-5DEE42BEDE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cSld>
  <p:clrMapOvr>
    <a:masterClrMapping/>
  </p:clrMapOvr>
  <p:transition spd="slow" advTm="861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A521D9-9E88-56C5-8557-0CFC9E67D1B5}"/>
              </a:ext>
            </a:extLst>
          </p:cNvPr>
          <p:cNvSpPr/>
          <p:nvPr/>
        </p:nvSpPr>
        <p:spPr>
          <a:xfrm>
            <a:off x="0" y="1460500"/>
            <a:ext cx="4270375" cy="5413375"/>
          </a:xfrm>
          <a:prstGeom prst="rect">
            <a:avLst/>
          </a:prstGeom>
          <a:solidFill>
            <a:srgbClr val="0014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dirty="0">
              <a:solidFill>
                <a:prstClr val="white"/>
              </a:solidFill>
            </a:endParaRPr>
          </a:p>
        </p:txBody>
      </p:sp>
      <p:sp>
        <p:nvSpPr>
          <p:cNvPr id="4" name="Text Placeholder 3">
            <a:extLst>
              <a:ext uri="{FF2B5EF4-FFF2-40B4-BE49-F238E27FC236}">
                <a16:creationId xmlns:a16="http://schemas.microsoft.com/office/drawing/2014/main" id="{615A071E-9DA5-632B-D2D7-41224EC7C2BD}"/>
              </a:ext>
            </a:extLst>
          </p:cNvPr>
          <p:cNvSpPr>
            <a:spLocks noGrp="1"/>
          </p:cNvSpPr>
          <p:nvPr>
            <p:ph type="body" sz="quarter" idx="10"/>
          </p:nvPr>
        </p:nvSpPr>
        <p:spPr>
          <a:xfrm>
            <a:off x="669925" y="355600"/>
            <a:ext cx="6989763" cy="349250"/>
          </a:xfrm>
        </p:spPr>
        <p:txBody>
          <a:bodyPr/>
          <a:lstStyle/>
          <a:p>
            <a:pPr eaLnBrk="1" hangingPunct="1">
              <a:defRPr/>
            </a:pPr>
            <a:endParaRPr lang="en-US" dirty="0"/>
          </a:p>
        </p:txBody>
      </p:sp>
      <p:sp>
        <p:nvSpPr>
          <p:cNvPr id="17412" name="Title 6">
            <a:extLst>
              <a:ext uri="{FF2B5EF4-FFF2-40B4-BE49-F238E27FC236}">
                <a16:creationId xmlns:a16="http://schemas.microsoft.com/office/drawing/2014/main" id="{08A16CE1-37D0-20A9-9A1E-AC455B5E48E6}"/>
              </a:ext>
            </a:extLst>
          </p:cNvPr>
          <p:cNvSpPr>
            <a:spLocks noGrp="1"/>
          </p:cNvSpPr>
          <p:nvPr>
            <p:ph type="title"/>
          </p:nvPr>
        </p:nvSpPr>
        <p:spPr/>
        <p:txBody>
          <a:bodyPr/>
          <a:lstStyle/>
          <a:p>
            <a:pPr eaLnBrk="1" hangingPunct="1"/>
            <a:endParaRPr lang="en-US" altLang="en-US"/>
          </a:p>
        </p:txBody>
      </p:sp>
      <p:sp>
        <p:nvSpPr>
          <p:cNvPr id="2" name="Rounded Rectangle 1">
            <a:extLst>
              <a:ext uri="{FF2B5EF4-FFF2-40B4-BE49-F238E27FC236}">
                <a16:creationId xmlns:a16="http://schemas.microsoft.com/office/drawing/2014/main" id="{464073A2-0FC7-E85E-0DDB-ED58E4402BB7}"/>
              </a:ext>
            </a:extLst>
          </p:cNvPr>
          <p:cNvSpPr/>
          <p:nvPr/>
        </p:nvSpPr>
        <p:spPr>
          <a:xfrm>
            <a:off x="677863" y="4073525"/>
            <a:ext cx="3194050" cy="1944688"/>
          </a:xfrm>
          <a:prstGeom prst="roundRect">
            <a:avLst>
              <a:gd name="adj" fmla="val 8516"/>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40">
              <a:defRPr/>
            </a:pPr>
            <a:endParaRPr lang="en-US" sz="2400" dirty="0">
              <a:solidFill>
                <a:prstClr val="white"/>
              </a:solidFill>
              <a:latin typeface="Georgia"/>
            </a:endParaRPr>
          </a:p>
        </p:txBody>
      </p:sp>
      <p:sp>
        <p:nvSpPr>
          <p:cNvPr id="6" name="Rectangle 5">
            <a:extLst>
              <a:ext uri="{FF2B5EF4-FFF2-40B4-BE49-F238E27FC236}">
                <a16:creationId xmlns:a16="http://schemas.microsoft.com/office/drawing/2014/main" id="{15C7BC99-3FDD-3F5D-B483-9114C1CA9BA8}"/>
              </a:ext>
            </a:extLst>
          </p:cNvPr>
          <p:cNvSpPr/>
          <p:nvPr/>
        </p:nvSpPr>
        <p:spPr>
          <a:xfrm>
            <a:off x="695325" y="4410075"/>
            <a:ext cx="3176588" cy="1241425"/>
          </a:xfrm>
          <a:prstGeom prst="rect">
            <a:avLst/>
          </a:prstGeom>
          <a:noFill/>
        </p:spPr>
        <p:txBody>
          <a:bodyPr>
            <a:spAutoFit/>
          </a:bodyPr>
          <a:lstStyle/>
          <a:p>
            <a:pPr algn="ctr" defTabSz="1219110">
              <a:defRPr/>
            </a:pPr>
            <a:r>
              <a:rPr lang="en-US" sz="2133" b="1" dirty="0">
                <a:solidFill>
                  <a:prstClr val="white"/>
                </a:solidFill>
                <a:latin typeface="Calibri"/>
                <a:cs typeface="Calibri Light" panose="020F0302020204030204" pitchFamily="34" charset="0"/>
              </a:rPr>
              <a:t>Scanning experience </a:t>
            </a:r>
            <a:br>
              <a:rPr lang="en-US" sz="2133" b="1" dirty="0">
                <a:solidFill>
                  <a:prstClr val="white"/>
                </a:solidFill>
                <a:latin typeface="Calibri"/>
                <a:cs typeface="Calibri Light" panose="020F0302020204030204" pitchFamily="34" charset="0"/>
              </a:rPr>
            </a:br>
            <a:r>
              <a:rPr lang="en-US" sz="2133" b="1" dirty="0">
                <a:solidFill>
                  <a:prstClr val="white"/>
                </a:solidFill>
                <a:latin typeface="Calibri"/>
                <a:cs typeface="Calibri Light" panose="020F0302020204030204" pitchFamily="34" charset="0"/>
              </a:rPr>
              <a:t>with reader </a:t>
            </a:r>
            <a:endParaRPr lang="en-US" sz="1600" b="1" dirty="0">
              <a:solidFill>
                <a:prstClr val="white"/>
              </a:solidFill>
              <a:latin typeface="Calibri"/>
              <a:cs typeface="Calibri Light" panose="020F0302020204030204" pitchFamily="34" charset="0"/>
            </a:endParaRPr>
          </a:p>
          <a:p>
            <a:pPr algn="ctr" defTabSz="1219110">
              <a:defRPr/>
            </a:pPr>
            <a:r>
              <a:rPr lang="en-US" sz="1600" dirty="0">
                <a:solidFill>
                  <a:prstClr val="white"/>
                </a:solidFill>
                <a:latin typeface="Calibri"/>
                <a:cs typeface="Calibri Light" panose="020F0302020204030204" pitchFamily="34" charset="0"/>
              </a:rPr>
              <a:t>Start the FreeStyle Libre 2</a:t>
            </a:r>
            <a:br>
              <a:rPr lang="en-US" sz="1600" dirty="0">
                <a:solidFill>
                  <a:prstClr val="white"/>
                </a:solidFill>
                <a:latin typeface="Calibri"/>
                <a:cs typeface="Calibri Light" panose="020F0302020204030204" pitchFamily="34" charset="0"/>
              </a:rPr>
            </a:br>
            <a:r>
              <a:rPr lang="en-US" sz="1600" dirty="0">
                <a:solidFill>
                  <a:prstClr val="white"/>
                </a:solidFill>
                <a:latin typeface="Calibri"/>
                <a:cs typeface="Calibri Light" panose="020F0302020204030204" pitchFamily="34" charset="0"/>
              </a:rPr>
              <a:t>sensor with the reader</a:t>
            </a:r>
            <a:endParaRPr lang="en-US" sz="1600" dirty="0">
              <a:solidFill>
                <a:prstClr val="white"/>
              </a:solidFill>
              <a:latin typeface="Georgia"/>
              <a:cs typeface="Calibri Light" panose="020F0302020204030204" pitchFamily="34" charset="0"/>
            </a:endParaRPr>
          </a:p>
        </p:txBody>
      </p:sp>
      <p:sp>
        <p:nvSpPr>
          <p:cNvPr id="9" name="Rounded Rectangle 8">
            <a:extLst>
              <a:ext uri="{FF2B5EF4-FFF2-40B4-BE49-F238E27FC236}">
                <a16:creationId xmlns:a16="http://schemas.microsoft.com/office/drawing/2014/main" id="{BB987906-B5C4-9410-F922-305EFFF27203}"/>
              </a:ext>
            </a:extLst>
          </p:cNvPr>
          <p:cNvSpPr/>
          <p:nvPr/>
        </p:nvSpPr>
        <p:spPr>
          <a:xfrm>
            <a:off x="677863" y="1816100"/>
            <a:ext cx="3194050" cy="1884363"/>
          </a:xfrm>
          <a:prstGeom prst="roundRect">
            <a:avLst>
              <a:gd name="adj" fmla="val 9549"/>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40">
              <a:defRPr/>
            </a:pPr>
            <a:endParaRPr lang="en-US" sz="2400" dirty="0">
              <a:solidFill>
                <a:prstClr val="white"/>
              </a:solidFill>
              <a:latin typeface="Georgia"/>
            </a:endParaRPr>
          </a:p>
        </p:txBody>
      </p:sp>
      <p:sp>
        <p:nvSpPr>
          <p:cNvPr id="10" name="Rectangle 9">
            <a:extLst>
              <a:ext uri="{FF2B5EF4-FFF2-40B4-BE49-F238E27FC236}">
                <a16:creationId xmlns:a16="http://schemas.microsoft.com/office/drawing/2014/main" id="{B5195852-B39C-D8DA-4894-887934400AD1}"/>
              </a:ext>
            </a:extLst>
          </p:cNvPr>
          <p:cNvSpPr/>
          <p:nvPr/>
        </p:nvSpPr>
        <p:spPr>
          <a:xfrm>
            <a:off x="695325" y="2122488"/>
            <a:ext cx="3176588" cy="1241425"/>
          </a:xfrm>
          <a:prstGeom prst="rect">
            <a:avLst/>
          </a:prstGeom>
          <a:noFill/>
          <a:ln>
            <a:noFill/>
          </a:ln>
        </p:spPr>
        <p:txBody>
          <a:bodyPr>
            <a:spAutoFit/>
          </a:bodyPr>
          <a:lstStyle/>
          <a:p>
            <a:pPr algn="ctr" defTabSz="1219110">
              <a:defRPr/>
            </a:pPr>
            <a:r>
              <a:rPr lang="en-US" sz="2133" b="1" dirty="0">
                <a:solidFill>
                  <a:prstClr val="white"/>
                </a:solidFill>
                <a:latin typeface="Calibri"/>
                <a:cs typeface="Calibri Light" panose="020F0302020204030204" pitchFamily="34" charset="0"/>
              </a:rPr>
              <a:t>Automatic glucose readings on the app</a:t>
            </a:r>
            <a:r>
              <a:rPr lang="en-US" sz="2133" b="1" baseline="30000" dirty="0">
                <a:solidFill>
                  <a:prstClr val="white"/>
                </a:solidFill>
                <a:latin typeface="Calibri"/>
                <a:cs typeface="Calibri Light" panose="020F0302020204030204" pitchFamily="34" charset="0"/>
              </a:rPr>
              <a:t>1</a:t>
            </a:r>
            <a:br>
              <a:rPr lang="en-US" sz="2133" b="1" baseline="30000" dirty="0">
                <a:solidFill>
                  <a:prstClr val="white"/>
                </a:solidFill>
                <a:latin typeface="Calibri"/>
                <a:cs typeface="Calibri Light" panose="020F0302020204030204" pitchFamily="34" charset="0"/>
              </a:rPr>
            </a:br>
            <a:r>
              <a:rPr lang="en-US" sz="1600" dirty="0">
                <a:solidFill>
                  <a:prstClr val="white"/>
                </a:solidFill>
                <a:latin typeface="Calibri"/>
                <a:cs typeface="Calibri Light" panose="020F0302020204030204" pitchFamily="34" charset="0"/>
              </a:rPr>
              <a:t>Start the FreeStyle Libre 2 sensor with the FreeStyle LibreLink app</a:t>
            </a:r>
            <a:endParaRPr lang="en-US" sz="1600" b="1" dirty="0">
              <a:solidFill>
                <a:prstClr val="white"/>
              </a:solidFill>
              <a:latin typeface="Calibri"/>
              <a:cs typeface="Calibri Light" panose="020F0302020204030204" pitchFamily="34" charset="0"/>
            </a:endParaRPr>
          </a:p>
        </p:txBody>
      </p:sp>
      <p:sp>
        <p:nvSpPr>
          <p:cNvPr id="17417" name="TextBox 8">
            <a:extLst>
              <a:ext uri="{FF2B5EF4-FFF2-40B4-BE49-F238E27FC236}">
                <a16:creationId xmlns:a16="http://schemas.microsoft.com/office/drawing/2014/main" id="{A0D787BF-0D6A-8390-E337-C84D9EE07E5F}"/>
              </a:ext>
            </a:extLst>
          </p:cNvPr>
          <p:cNvSpPr txBox="1">
            <a:spLocks noChangeArrowheads="1"/>
          </p:cNvSpPr>
          <p:nvPr/>
        </p:nvSpPr>
        <p:spPr bwMode="auto">
          <a:xfrm>
            <a:off x="7996238" y="2311400"/>
            <a:ext cx="3351212"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a:solidFill>
                  <a:srgbClr val="001489"/>
                </a:solidFill>
                <a:ea typeface="Georgia" panose="02040502050405020303" pitchFamily="18" charset="0"/>
                <a:cs typeface="Calibri Light" panose="020F0302020204030204" pitchFamily="34" charset="0"/>
                <a:sym typeface="Georgia" panose="02040502050405020303" pitchFamily="18" charset="0"/>
              </a:rPr>
              <a:t>Provides alarms and glucose readings </a:t>
            </a:r>
            <a:r>
              <a:rPr lang="en-US" altLang="en-US" sz="1600" b="1">
                <a:solidFill>
                  <a:srgbClr val="001489"/>
                </a:solidFill>
                <a:ea typeface="Georgia" panose="02040502050405020303" pitchFamily="18" charset="0"/>
                <a:cs typeface="Calibri Light" panose="020F0302020204030204" pitchFamily="34" charset="0"/>
                <a:sym typeface="Georgia" panose="02040502050405020303" pitchFamily="18" charset="0"/>
              </a:rPr>
              <a:t>automatically</a:t>
            </a:r>
            <a:r>
              <a:rPr lang="en-US" altLang="en-US" sz="1600" b="1" baseline="30000">
                <a:solidFill>
                  <a:srgbClr val="001489"/>
                </a:solidFill>
                <a:ea typeface="Georgia" panose="02040502050405020303" pitchFamily="18" charset="0"/>
                <a:cs typeface="Calibri Light" panose="020F0302020204030204" pitchFamily="34" charset="0"/>
                <a:sym typeface="Georgia" panose="02040502050405020303" pitchFamily="18" charset="0"/>
              </a:rPr>
              <a:t>2</a:t>
            </a:r>
            <a:r>
              <a:rPr lang="en-US" altLang="en-US" sz="1600">
                <a:solidFill>
                  <a:srgbClr val="001489"/>
                </a:solidFill>
                <a:ea typeface="Georgia" panose="02040502050405020303" pitchFamily="18" charset="0"/>
                <a:cs typeface="Calibri Light" panose="020F0302020204030204" pitchFamily="34" charset="0"/>
                <a:sym typeface="Georgia" panose="02040502050405020303" pitchFamily="18" charset="0"/>
              </a:rPr>
              <a:t> on the app</a:t>
            </a:r>
          </a:p>
          <a:p>
            <a:pPr>
              <a:lnSpc>
                <a:spcPct val="100000"/>
              </a:lnSpc>
              <a:spcBef>
                <a:spcPct val="0"/>
              </a:spcBef>
              <a:buFontTx/>
              <a:buNone/>
            </a:pPr>
            <a:endParaRPr lang="en-US" altLang="en-US" sz="1600">
              <a:solidFill>
                <a:srgbClr val="001489"/>
              </a:solidFill>
              <a:ea typeface="Georgia" panose="02040502050405020303" pitchFamily="18" charset="0"/>
              <a:cs typeface="Calibri Light" panose="020F0302020204030204" pitchFamily="34" charset="0"/>
              <a:sym typeface="Georgia" panose="02040502050405020303" pitchFamily="18" charset="0"/>
            </a:endParaRPr>
          </a:p>
          <a:p>
            <a:pPr>
              <a:lnSpc>
                <a:spcPct val="100000"/>
              </a:lnSpc>
              <a:spcBef>
                <a:spcPct val="0"/>
              </a:spcBef>
              <a:buFontTx/>
              <a:buNone/>
            </a:pPr>
            <a:r>
              <a:rPr lang="en-US" altLang="en-US" sz="900" b="1">
                <a:solidFill>
                  <a:srgbClr val="001489"/>
                </a:solidFill>
                <a:ea typeface="Georgia" panose="02040502050405020303" pitchFamily="18" charset="0"/>
                <a:cs typeface="Calibri Light" panose="020F0302020204030204" pitchFamily="34" charset="0"/>
                <a:sym typeface="Georgia" panose="02040502050405020303" pitchFamily="18" charset="0"/>
              </a:rPr>
              <a:t>Note: </a:t>
            </a:r>
            <a:r>
              <a:rPr lang="en-US" altLang="en-US" sz="900">
                <a:solidFill>
                  <a:srgbClr val="001489"/>
                </a:solidFill>
                <a:ea typeface="Georgia" panose="02040502050405020303" pitchFamily="18" charset="0"/>
                <a:cs typeface="Calibri Light" panose="020F0302020204030204" pitchFamily="34" charset="0"/>
                <a:sym typeface="Georgia" panose="02040502050405020303" pitchFamily="18" charset="0"/>
              </a:rPr>
              <a:t>you can still scan for glucose readings anytime</a:t>
            </a:r>
            <a:r>
              <a:rPr lang="en-US" altLang="en-US" sz="900" baseline="30000">
                <a:solidFill>
                  <a:srgbClr val="001489"/>
                </a:solidFill>
                <a:ea typeface="Georgia" panose="02040502050405020303" pitchFamily="18" charset="0"/>
                <a:cs typeface="Calibri Light" panose="020F0302020204030204" pitchFamily="34" charset="0"/>
                <a:sym typeface="Georgia" panose="02040502050405020303" pitchFamily="18" charset="0"/>
              </a:rPr>
              <a:t>3</a:t>
            </a:r>
            <a:r>
              <a:rPr lang="en-US" altLang="en-US" sz="900">
                <a:solidFill>
                  <a:srgbClr val="001489"/>
                </a:solidFill>
                <a:ea typeface="Georgia" panose="02040502050405020303" pitchFamily="18" charset="0"/>
                <a:cs typeface="Calibri Light" panose="020F0302020204030204" pitchFamily="34" charset="0"/>
                <a:sym typeface="Georgia" panose="02040502050405020303" pitchFamily="18" charset="0"/>
              </a:rPr>
              <a:t>, even during a signal loss.</a:t>
            </a:r>
          </a:p>
        </p:txBody>
      </p:sp>
      <p:pic>
        <p:nvPicPr>
          <p:cNvPr id="17418" name="Picture 11">
            <a:extLst>
              <a:ext uri="{FF2B5EF4-FFF2-40B4-BE49-F238E27FC236}">
                <a16:creationId xmlns:a16="http://schemas.microsoft.com/office/drawing/2014/main" id="{3CAFB54B-0466-F69D-8AC3-8496E896A35E}"/>
              </a:ext>
            </a:extLst>
          </p:cNvPr>
          <p:cNvPicPr>
            <a:picLocks noChangeAspect="1"/>
          </p:cNvPicPr>
          <p:nvPr/>
        </p:nvPicPr>
        <p:blipFill>
          <a:blip r:embed="rId5">
            <a:extLst>
              <a:ext uri="{28A0092B-C50C-407E-A947-70E740481C1C}">
                <a14:useLocalDpi xmlns:a14="http://schemas.microsoft.com/office/drawing/2010/main" val="0"/>
              </a:ext>
            </a:extLst>
          </a:blip>
          <a:srcRect l="4596" t="-10500" r="-5296" b="-2"/>
          <a:stretch>
            <a:fillRect/>
          </a:stretch>
        </p:blipFill>
        <p:spPr bwMode="auto">
          <a:xfrm>
            <a:off x="5180013" y="2435225"/>
            <a:ext cx="71755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2" descr="Image vectorielle gratuite: &lt;strong&gt;Radio&lt;/strong&gt;, Ondes, Jaune, Radiodiffusion - Image gratuite sur Pixabay ...">
            <a:extLst>
              <a:ext uri="{FF2B5EF4-FFF2-40B4-BE49-F238E27FC236}">
                <a16:creationId xmlns:a16="http://schemas.microsoft.com/office/drawing/2014/main" id="{4FD487EF-E6C5-2938-4B1B-17BD8C6BA2EC}"/>
              </a:ext>
            </a:extLst>
          </p:cNvPr>
          <p:cNvPicPr>
            <a:picLocks noChangeAspect="1"/>
          </p:cNvPicPr>
          <p:nvPr/>
        </p:nvPicPr>
        <p:blipFill>
          <a:blip r:embed="rId6">
            <a:extLst>
              <a:ext uri="{28A0092B-C50C-407E-A947-70E740481C1C}">
                <a14:useLocalDpi xmlns:a14="http://schemas.microsoft.com/office/drawing/2010/main" val="0"/>
              </a:ext>
            </a:extLst>
          </a:blip>
          <a:srcRect l="57593"/>
          <a:stretch>
            <a:fillRect/>
          </a:stretch>
        </p:blipFill>
        <p:spPr bwMode="auto">
          <a:xfrm>
            <a:off x="5969000" y="2530475"/>
            <a:ext cx="19843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0" name="Straight Connector 5">
            <a:extLst>
              <a:ext uri="{FF2B5EF4-FFF2-40B4-BE49-F238E27FC236}">
                <a16:creationId xmlns:a16="http://schemas.microsoft.com/office/drawing/2014/main" id="{0A1403F7-BC36-E9FE-CB48-6E5FA2F22141}"/>
              </a:ext>
            </a:extLst>
          </p:cNvPr>
          <p:cNvSpPr>
            <a:spLocks noChangeShapeType="1"/>
          </p:cNvSpPr>
          <p:nvPr/>
        </p:nvSpPr>
        <p:spPr bwMode="auto">
          <a:xfrm>
            <a:off x="4791075" y="3897313"/>
            <a:ext cx="6740525" cy="20637"/>
          </a:xfrm>
          <a:prstGeom prst="line">
            <a:avLst/>
          </a:prstGeom>
          <a:noFill/>
          <a:ln w="19050">
            <a:solidFill>
              <a:srgbClr val="FFD100"/>
            </a:solidFill>
            <a:round/>
            <a:headEnd/>
            <a:tailEnd/>
          </a:ln>
          <a:extLst>
            <a:ext uri="{909E8E84-426E-40DD-AFC4-6F175D3DCCD1}">
              <a14:hiddenFill xmlns:a14="http://schemas.microsoft.com/office/drawing/2010/main">
                <a:noFill/>
              </a14:hiddenFill>
            </a:ext>
          </a:extLst>
        </p:spPr>
        <p:txBody>
          <a:bodyPr lIns="45719" rIns="45719"/>
          <a:lstStyle/>
          <a:p>
            <a:endParaRPr lang="en-GB"/>
          </a:p>
        </p:txBody>
      </p:sp>
      <p:pic>
        <p:nvPicPr>
          <p:cNvPr id="17421" name="Picture 18">
            <a:extLst>
              <a:ext uri="{FF2B5EF4-FFF2-40B4-BE49-F238E27FC236}">
                <a16:creationId xmlns:a16="http://schemas.microsoft.com/office/drawing/2014/main" id="{850E9D66-5054-B911-EB61-21BA05499A86}"/>
              </a:ext>
            </a:extLst>
          </p:cNvPr>
          <p:cNvPicPr>
            <a:picLocks noChangeAspect="1"/>
          </p:cNvPicPr>
          <p:nvPr/>
        </p:nvPicPr>
        <p:blipFill>
          <a:blip r:embed="rId7">
            <a:extLst>
              <a:ext uri="{28A0092B-C50C-407E-A947-70E740481C1C}">
                <a14:useLocalDpi xmlns:a14="http://schemas.microsoft.com/office/drawing/2010/main" val="0"/>
              </a:ext>
            </a:extLst>
          </a:blip>
          <a:srcRect t="1709" b="1709"/>
          <a:stretch>
            <a:fillRect/>
          </a:stretch>
        </p:blipFill>
        <p:spPr bwMode="auto">
          <a:xfrm>
            <a:off x="5497513" y="4064000"/>
            <a:ext cx="3152775"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TextBox 10">
            <a:extLst>
              <a:ext uri="{FF2B5EF4-FFF2-40B4-BE49-F238E27FC236}">
                <a16:creationId xmlns:a16="http://schemas.microsoft.com/office/drawing/2014/main" id="{41EB461B-132F-9CF5-001F-253D7CBD0BF9}"/>
              </a:ext>
            </a:extLst>
          </p:cNvPr>
          <p:cNvSpPr txBox="1">
            <a:spLocks noChangeArrowheads="1"/>
          </p:cNvSpPr>
          <p:nvPr/>
        </p:nvSpPr>
        <p:spPr bwMode="auto">
          <a:xfrm>
            <a:off x="8058150" y="4546600"/>
            <a:ext cx="30781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a:solidFill>
                  <a:srgbClr val="001489"/>
                </a:solidFill>
                <a:ea typeface="Georgia" panose="02040502050405020303" pitchFamily="18" charset="0"/>
                <a:cs typeface="Calibri Light" panose="020F0302020204030204" pitchFamily="34" charset="0"/>
                <a:sym typeface="Georgia" panose="02040502050405020303" pitchFamily="18" charset="0"/>
              </a:rPr>
              <a:t>Provides alarms and glucose readings </a:t>
            </a:r>
            <a:r>
              <a:rPr lang="en-US" altLang="en-US" sz="1600" b="1">
                <a:solidFill>
                  <a:srgbClr val="001489"/>
                </a:solidFill>
                <a:ea typeface="Georgia" panose="02040502050405020303" pitchFamily="18" charset="0"/>
                <a:cs typeface="Calibri Light" panose="020F0302020204030204" pitchFamily="34" charset="0"/>
                <a:sym typeface="Georgia" panose="02040502050405020303" pitchFamily="18" charset="0"/>
              </a:rPr>
              <a:t>with a scan </a:t>
            </a:r>
            <a:r>
              <a:rPr lang="en-US" altLang="en-US" sz="1600">
                <a:solidFill>
                  <a:srgbClr val="001489"/>
                </a:solidFill>
                <a:ea typeface="Georgia" panose="02040502050405020303" pitchFamily="18" charset="0"/>
                <a:cs typeface="Calibri Light" panose="020F0302020204030204" pitchFamily="34" charset="0"/>
                <a:sym typeface="Georgia" panose="02040502050405020303" pitchFamily="18" charset="0"/>
              </a:rPr>
              <a:t>on the </a:t>
            </a:r>
            <a:br>
              <a:rPr lang="en-US" altLang="en-US" sz="1600">
                <a:solidFill>
                  <a:srgbClr val="001489"/>
                </a:solidFill>
                <a:ea typeface="Georgia" panose="02040502050405020303" pitchFamily="18" charset="0"/>
                <a:cs typeface="Calibri Light" panose="020F0302020204030204" pitchFamily="34" charset="0"/>
                <a:sym typeface="Georgia" panose="02040502050405020303" pitchFamily="18" charset="0"/>
              </a:rPr>
            </a:br>
            <a:r>
              <a:rPr lang="en-US" altLang="en-US" sz="1600">
                <a:solidFill>
                  <a:srgbClr val="001489"/>
                </a:solidFill>
                <a:ea typeface="Georgia" panose="02040502050405020303" pitchFamily="18" charset="0"/>
                <a:cs typeface="Calibri Light" panose="020F0302020204030204" pitchFamily="34" charset="0"/>
                <a:sym typeface="Georgia" panose="02040502050405020303" pitchFamily="18" charset="0"/>
              </a:rPr>
              <a:t>FreeStyle Libre 2 reader</a:t>
            </a:r>
          </a:p>
        </p:txBody>
      </p:sp>
      <p:sp>
        <p:nvSpPr>
          <p:cNvPr id="23" name="TextBox 22">
            <a:extLst>
              <a:ext uri="{FF2B5EF4-FFF2-40B4-BE49-F238E27FC236}">
                <a16:creationId xmlns:a16="http://schemas.microsoft.com/office/drawing/2014/main" id="{7CF44DEE-0622-55B3-BD44-179F7F7C1CB7}"/>
              </a:ext>
            </a:extLst>
          </p:cNvPr>
          <p:cNvSpPr txBox="1"/>
          <p:nvPr/>
        </p:nvSpPr>
        <p:spPr>
          <a:xfrm>
            <a:off x="596900" y="6323013"/>
            <a:ext cx="3663950" cy="215900"/>
          </a:xfrm>
          <a:prstGeom prst="rect">
            <a:avLst/>
          </a:prstGeom>
          <a:noFill/>
        </p:spPr>
        <p:txBody>
          <a:bodyPr>
            <a:spAutoFit/>
          </a:bodyPr>
          <a:lstStyle/>
          <a:p>
            <a:pPr defTabSz="1219170">
              <a:defRPr/>
            </a:pPr>
            <a:r>
              <a:rPr lang="en-GB" sz="800" spc="-7" dirty="0">
                <a:solidFill>
                  <a:prstClr val="white"/>
                </a:solidFill>
                <a:latin typeface="Calibri Light" panose="020F0302020204030204" pitchFamily="34" charset="0"/>
                <a:cs typeface="Calibri Light" panose="020F0302020204030204" pitchFamily="34" charset="0"/>
              </a:rPr>
              <a:t>Images are for illustrative purposes only. Not actual patient data. </a:t>
            </a:r>
          </a:p>
        </p:txBody>
      </p:sp>
      <p:pic>
        <p:nvPicPr>
          <p:cNvPr id="17424" name="Picture 13" descr="Graphical user interface, application&#10;&#10;Description automatically generated">
            <a:extLst>
              <a:ext uri="{FF2B5EF4-FFF2-40B4-BE49-F238E27FC236}">
                <a16:creationId xmlns:a16="http://schemas.microsoft.com/office/drawing/2014/main" id="{2CBF9B3F-B8C7-63B4-6E8D-47FF9409E18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53113" y="1868488"/>
            <a:ext cx="159385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5" name="Slide Number Placeholder 3">
            <a:extLst>
              <a:ext uri="{FF2B5EF4-FFF2-40B4-BE49-F238E27FC236}">
                <a16:creationId xmlns:a16="http://schemas.microsoft.com/office/drawing/2014/main" id="{ED70248A-4727-F68F-9DD0-4B971C15BDEF}"/>
              </a:ext>
            </a:extLst>
          </p:cNvPr>
          <p:cNvSpPr txBox="1">
            <a:spLocks/>
          </p:cNvSpPr>
          <p:nvPr/>
        </p:nvSpPr>
        <p:spPr bwMode="auto">
          <a:xfrm>
            <a:off x="11255375" y="6235700"/>
            <a:ext cx="8286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200">
                <a:solidFill>
                  <a:srgbClr val="000000"/>
                </a:solidFill>
              </a:rPr>
              <a:t>|    </a:t>
            </a:r>
            <a:fld id="{08F6D34C-3AF7-451A-9BD8-72B42DD170E7}" type="slidenum">
              <a:rPr lang="en-IN" altLang="en-US" sz="1200">
                <a:solidFill>
                  <a:srgbClr val="000000"/>
                </a:solidFill>
              </a:rPr>
              <a:pPr algn="ctr" eaLnBrk="1" hangingPunct="1">
                <a:lnSpc>
                  <a:spcPct val="100000"/>
                </a:lnSpc>
                <a:spcBef>
                  <a:spcPct val="0"/>
                </a:spcBef>
                <a:buFontTx/>
                <a:buNone/>
              </a:pPr>
              <a:t>13</a:t>
            </a:fld>
            <a:endParaRPr lang="en-IN" altLang="en-US" sz="1200">
              <a:solidFill>
                <a:srgbClr val="000000"/>
              </a:solidFill>
            </a:endParaRPr>
          </a:p>
        </p:txBody>
      </p:sp>
      <p:sp>
        <p:nvSpPr>
          <p:cNvPr id="17426" name="Content Placeholder 2">
            <a:extLst>
              <a:ext uri="{FF2B5EF4-FFF2-40B4-BE49-F238E27FC236}">
                <a16:creationId xmlns:a16="http://schemas.microsoft.com/office/drawing/2014/main" id="{774E69CC-932D-0395-15D7-A24D77A8BF05}"/>
              </a:ext>
            </a:extLst>
          </p:cNvPr>
          <p:cNvSpPr txBox="1">
            <a:spLocks/>
          </p:cNvSpPr>
          <p:nvPr/>
        </p:nvSpPr>
        <p:spPr bwMode="gray">
          <a:xfrm>
            <a:off x="4791075" y="6054725"/>
            <a:ext cx="6329363"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1217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 typeface="Arial" panose="020B0604020202020204" pitchFamily="34" charset="0"/>
              <a:buNone/>
            </a:pPr>
            <a:r>
              <a:rPr lang="en-US" altLang="en-US" sz="800" b="1">
                <a:solidFill>
                  <a:srgbClr val="000000"/>
                </a:solidFill>
                <a:cs typeface="Calibri" panose="020F0502020204030204" pitchFamily="34" charset="0"/>
              </a:rPr>
              <a:t>1. </a:t>
            </a:r>
            <a:r>
              <a:rPr lang="en-US" altLang="en-US" sz="800">
                <a:solidFill>
                  <a:srgbClr val="000000"/>
                </a:solidFill>
                <a:cs typeface="Calibri" panose="020F0502020204030204" pitchFamily="34" charset="0"/>
              </a:rPr>
              <a:t>The FreeStyle LibreLink app is only compatible with certain mobile devices and operating systems. Please check the website for more information about device compatibility before using the app. Use of FreeStyle LibreLink may require registration with LibreView. </a:t>
            </a:r>
            <a:r>
              <a:rPr lang="en-US" altLang="en-US" sz="800" b="1">
                <a:solidFill>
                  <a:srgbClr val="000000"/>
                </a:solidFill>
                <a:cs typeface="Calibri" panose="020F0502020204030204" pitchFamily="34" charset="0"/>
              </a:rPr>
              <a:t>2.</a:t>
            </a:r>
            <a:r>
              <a:rPr lang="en-US" altLang="en-US" sz="800">
                <a:solidFill>
                  <a:srgbClr val="000000"/>
                </a:solidFill>
                <a:cs typeface="Calibri" panose="020F0502020204030204" pitchFamily="34" charset="0"/>
              </a:rPr>
              <a:t> Glucose readings are automatically displayed in the FreeStyle LibreLink app only when your smartphone and sensor are connected and in range. </a:t>
            </a:r>
            <a:r>
              <a:rPr lang="en-US" altLang="en-US" sz="800" b="1">
                <a:solidFill>
                  <a:srgbClr val="000000"/>
                </a:solidFill>
                <a:cs typeface="Calibri" panose="020F0502020204030204" pitchFamily="34" charset="0"/>
              </a:rPr>
              <a:t>3.</a:t>
            </a:r>
            <a:r>
              <a:rPr lang="en-US" altLang="en-US" sz="800">
                <a:solidFill>
                  <a:srgbClr val="000000"/>
                </a:solidFill>
                <a:cs typeface="Calibri" panose="020F0502020204030204" pitchFamily="34" charset="0"/>
              </a:rPr>
              <a:t> 60 minutes warm-up required when starting the sensor.</a:t>
            </a:r>
          </a:p>
          <a:p>
            <a:pPr eaLnBrk="1" hangingPunct="1">
              <a:lnSpc>
                <a:spcPct val="100000"/>
              </a:lnSpc>
              <a:spcBef>
                <a:spcPct val="20000"/>
              </a:spcBef>
              <a:buFont typeface="Arial" panose="020B0604020202020204" pitchFamily="34" charset="0"/>
              <a:buNone/>
            </a:pPr>
            <a:endParaRPr lang="en-US" altLang="en-US" sz="800">
              <a:solidFill>
                <a:srgbClr val="000000"/>
              </a:solidFill>
              <a:cs typeface="Calibri" panose="020F0502020204030204" pitchFamily="34" charset="0"/>
            </a:endParaRPr>
          </a:p>
        </p:txBody>
      </p:sp>
      <p:sp>
        <p:nvSpPr>
          <p:cNvPr id="22" name="Rectangle 21">
            <a:extLst>
              <a:ext uri="{FF2B5EF4-FFF2-40B4-BE49-F238E27FC236}">
                <a16:creationId xmlns:a16="http://schemas.microsoft.com/office/drawing/2014/main" id="{82564CC6-3FF5-3D1A-7F24-A39A7F8552BA}"/>
              </a:ext>
            </a:extLst>
          </p:cNvPr>
          <p:cNvSpPr/>
          <p:nvPr/>
        </p:nvSpPr>
        <p:spPr>
          <a:xfrm>
            <a:off x="0" y="0"/>
            <a:ext cx="12192000" cy="1460500"/>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US" sz="2400" dirty="0">
              <a:solidFill>
                <a:prstClr val="white"/>
              </a:solidFill>
            </a:endParaRPr>
          </a:p>
        </p:txBody>
      </p:sp>
      <p:sp>
        <p:nvSpPr>
          <p:cNvPr id="17428" name="Title 6">
            <a:extLst>
              <a:ext uri="{FF2B5EF4-FFF2-40B4-BE49-F238E27FC236}">
                <a16:creationId xmlns:a16="http://schemas.microsoft.com/office/drawing/2014/main" id="{FA6505EA-CFD3-A2BD-106E-BEC43B699BFD}"/>
              </a:ext>
            </a:extLst>
          </p:cNvPr>
          <p:cNvSpPr txBox="1">
            <a:spLocks/>
          </p:cNvSpPr>
          <p:nvPr/>
        </p:nvSpPr>
        <p:spPr bwMode="auto">
          <a:xfrm>
            <a:off x="660400" y="6350"/>
            <a:ext cx="115300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217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217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3200">
                <a:solidFill>
                  <a:srgbClr val="001489"/>
                </a:solidFill>
              </a:rPr>
              <a:t>Difference between using app and reader</a:t>
            </a:r>
            <a:endParaRPr lang="en-US" altLang="en-US" sz="3200" baseline="30000">
              <a:solidFill>
                <a:srgbClr val="001489"/>
              </a:solidFill>
            </a:endParaRPr>
          </a:p>
        </p:txBody>
      </p:sp>
      <p:pic>
        <p:nvPicPr>
          <p:cNvPr id="3" name="Recorded Sound">
            <a:hlinkClick r:id="" action="ppaction://media"/>
            <a:extLst>
              <a:ext uri="{FF2B5EF4-FFF2-40B4-BE49-F238E27FC236}">
                <a16:creationId xmlns:a16="http://schemas.microsoft.com/office/drawing/2014/main" id="{8E620309-3F9D-4799-6611-37D06B7B0DE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92800" y="3225800"/>
            <a:ext cx="406400" cy="406400"/>
          </a:xfrm>
          <a:prstGeom prst="rect">
            <a:avLst/>
          </a:prstGeom>
        </p:spPr>
      </p:pic>
    </p:spTree>
  </p:cSld>
  <p:clrMapOvr>
    <a:masterClrMapping/>
  </p:clrMapOvr>
  <p:transition spd="slow" advTm="452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a:extLst>
              <a:ext uri="{FF2B5EF4-FFF2-40B4-BE49-F238E27FC236}">
                <a16:creationId xmlns:a16="http://schemas.microsoft.com/office/drawing/2014/main" id="{732869AC-7EA1-595D-D7CD-8BB458A9DB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19075"/>
            <a:ext cx="11833225"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9">
            <a:extLst>
              <a:ext uri="{FF2B5EF4-FFF2-40B4-BE49-F238E27FC236}">
                <a16:creationId xmlns:a16="http://schemas.microsoft.com/office/drawing/2014/main" id="{54C88527-B9C9-B215-F047-0BA7CD67B12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21813" y="228600"/>
            <a:ext cx="239077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3C225D96-B776-5760-943C-AAA31BDC3C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cSld>
  <p:clrMapOvr>
    <a:masterClrMapping/>
  </p:clrMapOvr>
  <p:transition spd="slow" advTm="188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a:extLst>
              <a:ext uri="{FF2B5EF4-FFF2-40B4-BE49-F238E27FC236}">
                <a16:creationId xmlns:a16="http://schemas.microsoft.com/office/drawing/2014/main" id="{513CC7DB-8940-258E-3F97-0A6D7B991E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669713"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A6099000-C93C-0E7B-2971-3B025A6E40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cSld>
  <p:clrMapOvr>
    <a:masterClrMapping/>
  </p:clrMapOvr>
  <p:transition spd="slow" advTm="318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a:extLst>
              <a:ext uri="{FF2B5EF4-FFF2-40B4-BE49-F238E27FC236}">
                <a16:creationId xmlns:a16="http://schemas.microsoft.com/office/drawing/2014/main" id="{47AD4AF6-4176-495F-7C0B-9A778F28A7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5675" y="1566863"/>
            <a:ext cx="429577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2">
            <a:extLst>
              <a:ext uri="{FF2B5EF4-FFF2-40B4-BE49-F238E27FC236}">
                <a16:creationId xmlns:a16="http://schemas.microsoft.com/office/drawing/2014/main" id="{FDAE31C0-8BF0-0D82-A68B-7A923F276F8E}"/>
              </a:ext>
            </a:extLst>
          </p:cNvPr>
          <p:cNvSpPr txBox="1">
            <a:spLocks noChangeArrowheads="1"/>
          </p:cNvSpPr>
          <p:nvPr/>
        </p:nvSpPr>
        <p:spPr bwMode="auto">
          <a:xfrm>
            <a:off x="1538288" y="1089025"/>
            <a:ext cx="2916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t>Freestyle Libre 2 plus system </a:t>
            </a:r>
          </a:p>
        </p:txBody>
      </p:sp>
      <p:pic>
        <p:nvPicPr>
          <p:cNvPr id="21508" name="Picture 4">
            <a:extLst>
              <a:ext uri="{FF2B5EF4-FFF2-40B4-BE49-F238E27FC236}">
                <a16:creationId xmlns:a16="http://schemas.microsoft.com/office/drawing/2014/main" id="{52165600-F3A4-1B78-CEB6-8D2902806FA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8088" y="1706563"/>
            <a:ext cx="494665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3">
            <a:extLst>
              <a:ext uri="{FF2B5EF4-FFF2-40B4-BE49-F238E27FC236}">
                <a16:creationId xmlns:a16="http://schemas.microsoft.com/office/drawing/2014/main" id="{91CD5955-43E9-E4B6-D2F5-B24594E2D40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0363" y="123825"/>
            <a:ext cx="11471275"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1796294D-628C-ED3C-617D-9AAF7ED4FC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cSld>
  <p:clrMapOvr>
    <a:masterClrMapping/>
  </p:clrMapOvr>
  <p:transition spd="slow" advTm="117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a:extLst>
              <a:ext uri="{FF2B5EF4-FFF2-40B4-BE49-F238E27FC236}">
                <a16:creationId xmlns:a16="http://schemas.microsoft.com/office/drawing/2014/main" id="{A3A5C4E4-A4C1-DC42-D585-C3F4EEB486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8663" y="466725"/>
            <a:ext cx="10734675"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F2C15274-2394-E879-3D5B-0C40AFEE23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cSld>
  <p:clrMapOvr>
    <a:masterClrMapping/>
  </p:clrMapOvr>
  <p:transition spd="slow" advTm="137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a:extLst>
              <a:ext uri="{FF2B5EF4-FFF2-40B4-BE49-F238E27FC236}">
                <a16:creationId xmlns:a16="http://schemas.microsoft.com/office/drawing/2014/main" id="{0FF32361-B9B7-4C24-5796-371830BFBEE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763" y="0"/>
            <a:ext cx="11964987" cy="654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207B53EC-F99A-67CC-061A-3B471BEFE3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cSld>
  <p:clrMapOvr>
    <a:masterClrMapping/>
  </p:clrMapOvr>
  <p:transition spd="slow" advTm="395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B38918EF-8867-074F-200A-4B8D3C4EB6B4}"/>
              </a:ext>
            </a:extLst>
          </p:cNvPr>
          <p:cNvSpPr>
            <a:spLocks noGrp="1"/>
          </p:cNvSpPr>
          <p:nvPr>
            <p:ph type="title"/>
          </p:nvPr>
        </p:nvSpPr>
        <p:spPr>
          <a:xfrm>
            <a:off x="160338" y="236538"/>
            <a:ext cx="10515600" cy="1325562"/>
          </a:xfrm>
        </p:spPr>
        <p:txBody>
          <a:bodyPr/>
          <a:lstStyle/>
          <a:p>
            <a:pPr eaLnBrk="1" hangingPunct="1"/>
            <a:r>
              <a:rPr lang="en-GB" altLang="en-US"/>
              <a:t>This podcast will cover</a:t>
            </a:r>
          </a:p>
        </p:txBody>
      </p:sp>
      <p:sp>
        <p:nvSpPr>
          <p:cNvPr id="3075" name="Content Placeholder 2">
            <a:extLst>
              <a:ext uri="{FF2B5EF4-FFF2-40B4-BE49-F238E27FC236}">
                <a16:creationId xmlns:a16="http://schemas.microsoft.com/office/drawing/2014/main" id="{6AB15274-EC28-1FF1-A07E-5651918917DB}"/>
              </a:ext>
            </a:extLst>
          </p:cNvPr>
          <p:cNvSpPr>
            <a:spLocks noGrp="1"/>
          </p:cNvSpPr>
          <p:nvPr>
            <p:ph idx="1"/>
          </p:nvPr>
        </p:nvSpPr>
        <p:spPr>
          <a:xfrm>
            <a:off x="442913" y="1562100"/>
            <a:ext cx="11306175" cy="4200525"/>
          </a:xfrm>
        </p:spPr>
        <p:txBody>
          <a:bodyPr/>
          <a:lstStyle/>
          <a:p>
            <a:pPr eaLnBrk="1" hangingPunct="1">
              <a:defRPr/>
            </a:pPr>
            <a:r>
              <a:rPr lang="en-GB" altLang="en-US" dirty="0">
                <a:cs typeface="Calibri" panose="020F0502020204030204" pitchFamily="34" charset="0"/>
              </a:rPr>
              <a:t>Blood Glucose Monitoring</a:t>
            </a:r>
          </a:p>
          <a:p>
            <a:pPr eaLnBrk="1" hangingPunct="1">
              <a:defRPr/>
            </a:pPr>
            <a:r>
              <a:rPr lang="en-GB" altLang="en-US" dirty="0" err="1">
                <a:cs typeface="Calibri" panose="020F0502020204030204" pitchFamily="34" charset="0"/>
              </a:rPr>
              <a:t>Continous</a:t>
            </a:r>
            <a:r>
              <a:rPr lang="en-GB" altLang="en-US" dirty="0">
                <a:cs typeface="Calibri" panose="020F0502020204030204" pitchFamily="34" charset="0"/>
              </a:rPr>
              <a:t> blood glucose monitoring (CGM)</a:t>
            </a:r>
          </a:p>
          <a:p>
            <a:pPr marL="0" indent="0" eaLnBrk="1" hangingPunct="1">
              <a:buFont typeface="Arial" panose="020B0604020202020204" pitchFamily="34" charset="0"/>
              <a:buNone/>
              <a:defRPr/>
            </a:pPr>
            <a:r>
              <a:rPr lang="en-GB" altLang="en-US" dirty="0">
                <a:cs typeface="Calibri" panose="020F0502020204030204" pitchFamily="34" charset="0"/>
              </a:rPr>
              <a:t>-Freestyle </a:t>
            </a:r>
            <a:r>
              <a:rPr lang="en-GB" altLang="en-US" dirty="0" err="1">
                <a:cs typeface="Calibri" panose="020F0502020204030204" pitchFamily="34" charset="0"/>
              </a:rPr>
              <a:t>Libre</a:t>
            </a:r>
            <a:r>
              <a:rPr lang="en-GB" altLang="en-US" dirty="0">
                <a:cs typeface="Calibri" panose="020F0502020204030204" pitchFamily="34" charset="0"/>
              </a:rPr>
              <a:t> </a:t>
            </a:r>
          </a:p>
          <a:p>
            <a:pPr marL="0" indent="0" eaLnBrk="1" hangingPunct="1">
              <a:buFont typeface="Arial" panose="020B0604020202020204" pitchFamily="34" charset="0"/>
              <a:buNone/>
              <a:defRPr/>
            </a:pPr>
            <a:r>
              <a:rPr lang="en-GB" altLang="en-US" dirty="0">
                <a:cs typeface="Calibri" panose="020F0502020204030204" pitchFamily="34" charset="0"/>
              </a:rPr>
              <a:t>-</a:t>
            </a:r>
            <a:r>
              <a:rPr lang="en-GB" altLang="en-US" dirty="0" err="1">
                <a:cs typeface="Calibri" panose="020F0502020204030204" pitchFamily="34" charset="0"/>
              </a:rPr>
              <a:t>Dexcom</a:t>
            </a:r>
            <a:r>
              <a:rPr lang="en-GB" altLang="en-US" dirty="0">
                <a:cs typeface="Calibri" panose="020F0502020204030204" pitchFamily="34" charset="0"/>
              </a:rPr>
              <a:t> </a:t>
            </a:r>
          </a:p>
        </p:txBody>
      </p:sp>
      <p:pic>
        <p:nvPicPr>
          <p:cNvPr id="5124" name="Picture 4">
            <a:extLst>
              <a:ext uri="{FF2B5EF4-FFF2-40B4-BE49-F238E27FC236}">
                <a16:creationId xmlns:a16="http://schemas.microsoft.com/office/drawing/2014/main" id="{07A92A2B-973D-6DC6-275F-005B4D289A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55313" y="0"/>
            <a:ext cx="1436687"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B1E9316F-139E-23CA-4B6F-625F1468FA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cSld>
  <p:clrMapOvr>
    <a:masterClrMapping/>
  </p:clrMapOvr>
  <p:transition spd="slow" advTm="166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4">
            <a:extLst>
              <a:ext uri="{FF2B5EF4-FFF2-40B4-BE49-F238E27FC236}">
                <a16:creationId xmlns:a16="http://schemas.microsoft.com/office/drawing/2014/main" id="{BBCBE70B-DAEC-D50E-1180-B3CD23DC90F3}"/>
              </a:ext>
            </a:extLst>
          </p:cNvPr>
          <p:cNvSpPr>
            <a:spLocks noGrp="1"/>
          </p:cNvSpPr>
          <p:nvPr>
            <p:ph type="title"/>
          </p:nvPr>
        </p:nvSpPr>
        <p:spPr/>
        <p:txBody>
          <a:bodyPr/>
          <a:lstStyle/>
          <a:p>
            <a:pPr eaLnBrk="1" hangingPunct="1"/>
            <a:r>
              <a:rPr lang="en-GB" altLang="en-US"/>
              <a:t>Glucose monitoring   </a:t>
            </a:r>
          </a:p>
        </p:txBody>
      </p:sp>
      <p:sp>
        <p:nvSpPr>
          <p:cNvPr id="6147" name="Content Placeholder 5">
            <a:extLst>
              <a:ext uri="{FF2B5EF4-FFF2-40B4-BE49-F238E27FC236}">
                <a16:creationId xmlns:a16="http://schemas.microsoft.com/office/drawing/2014/main" id="{A3EDF00C-8A01-5CD8-28F2-07AA1EAB3408}"/>
              </a:ext>
            </a:extLst>
          </p:cNvPr>
          <p:cNvSpPr>
            <a:spLocks noGrp="1"/>
          </p:cNvSpPr>
          <p:nvPr>
            <p:ph idx="1"/>
          </p:nvPr>
        </p:nvSpPr>
        <p:spPr/>
        <p:txBody>
          <a:bodyPr/>
          <a:lstStyle/>
          <a:p>
            <a:pPr eaLnBrk="1" hangingPunct="1"/>
            <a:r>
              <a:rPr lang="en-GB" altLang="en-US"/>
              <a:t>Keep blood glucose close to normal as it is safely possible </a:t>
            </a:r>
          </a:p>
          <a:p>
            <a:pPr eaLnBrk="1" hangingPunct="1"/>
            <a:r>
              <a:rPr lang="en-GB" altLang="en-US"/>
              <a:t>Stable glucose levels reduces the risk of:</a:t>
            </a:r>
          </a:p>
          <a:p>
            <a:pPr eaLnBrk="1" hangingPunct="1">
              <a:buFontTx/>
              <a:buChar char="-"/>
            </a:pPr>
            <a:r>
              <a:rPr lang="en-GB" altLang="en-US"/>
              <a:t>High blood sugars (Hyperglycaemia)</a:t>
            </a:r>
          </a:p>
          <a:p>
            <a:pPr eaLnBrk="1" hangingPunct="1">
              <a:buFontTx/>
              <a:buChar char="-"/>
            </a:pPr>
            <a:r>
              <a:rPr lang="en-GB" altLang="en-US"/>
              <a:t>Low blood sugars (Hypoglycaemia)</a:t>
            </a:r>
          </a:p>
          <a:p>
            <a:pPr eaLnBrk="1" hangingPunct="1">
              <a:buFontTx/>
              <a:buChar char="-"/>
            </a:pPr>
            <a:r>
              <a:rPr lang="en-GB" altLang="en-US"/>
              <a:t>Diabetes related complications</a:t>
            </a:r>
          </a:p>
          <a:p>
            <a:pPr eaLnBrk="1" hangingPunct="1">
              <a:buFontTx/>
              <a:buChar char="-"/>
            </a:pPr>
            <a:endParaRPr lang="en-GB" altLang="en-US"/>
          </a:p>
        </p:txBody>
      </p:sp>
      <p:pic>
        <p:nvPicPr>
          <p:cNvPr id="6148" name="Picture 6">
            <a:extLst>
              <a:ext uri="{FF2B5EF4-FFF2-40B4-BE49-F238E27FC236}">
                <a16:creationId xmlns:a16="http://schemas.microsoft.com/office/drawing/2014/main" id="{CF63E67F-AA41-B474-C258-5936E1180C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55313" y="0"/>
            <a:ext cx="1436687"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FDD55652-1889-46E8-1598-B508DE999D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cSld>
  <p:clrMapOvr>
    <a:masterClrMapping/>
  </p:clrMapOvr>
  <p:transition spd="slow" advTm="279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63516F-0E71-15AA-7F36-9E89D6DB4A30}"/>
              </a:ext>
            </a:extLst>
          </p:cNvPr>
          <p:cNvSpPr txBox="1">
            <a:spLocks/>
          </p:cNvSpPr>
          <p:nvPr/>
        </p:nvSpPr>
        <p:spPr>
          <a:xfrm>
            <a:off x="442913" y="1562100"/>
            <a:ext cx="11306175" cy="42005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GB" dirty="0">
                <a:ea typeface="Calibri"/>
                <a:cs typeface="Calibri"/>
              </a:rPr>
              <a:t>Who is eligible for a BGM?</a:t>
            </a:r>
          </a:p>
          <a:p>
            <a:pPr fontAlgn="auto">
              <a:spcAft>
                <a:spcPts val="0"/>
              </a:spcAft>
              <a:defRPr/>
            </a:pPr>
            <a:r>
              <a:rPr lang="en-GB" dirty="0">
                <a:ea typeface="Calibri"/>
                <a:cs typeface="Calibri"/>
              </a:rPr>
              <a:t>Anyone is on sulfonylurea (e.g. </a:t>
            </a:r>
            <a:r>
              <a:rPr lang="en-GB" dirty="0" err="1">
                <a:ea typeface="Calibri"/>
                <a:cs typeface="Calibri"/>
              </a:rPr>
              <a:t>gliclazide</a:t>
            </a:r>
            <a:r>
              <a:rPr lang="en-GB" dirty="0">
                <a:ea typeface="Calibri"/>
                <a:cs typeface="Calibri"/>
              </a:rPr>
              <a:t>) and/or insulin</a:t>
            </a:r>
          </a:p>
          <a:p>
            <a:pPr marL="0" indent="0" fontAlgn="auto">
              <a:spcAft>
                <a:spcPts val="0"/>
              </a:spcAft>
              <a:buFont typeface="Arial" panose="020B0604020202020204" pitchFamily="34" charset="0"/>
              <a:buNone/>
              <a:defRPr/>
            </a:pPr>
            <a:endParaRPr lang="en-GB" dirty="0">
              <a:ea typeface="Calibri"/>
              <a:cs typeface="Calibri"/>
            </a:endParaRPr>
          </a:p>
          <a:p>
            <a:pPr marL="0" indent="0" fontAlgn="auto">
              <a:spcAft>
                <a:spcPts val="0"/>
              </a:spcAft>
              <a:buFont typeface="Arial" panose="020B0604020202020204" pitchFamily="34" charset="0"/>
              <a:buNone/>
              <a:defRPr/>
            </a:pPr>
            <a:r>
              <a:rPr lang="en-GB" dirty="0">
                <a:ea typeface="Calibri"/>
                <a:cs typeface="Calibri"/>
              </a:rPr>
              <a:t>When is the best time to monitor blood glucose levels?</a:t>
            </a:r>
          </a:p>
          <a:p>
            <a:pPr fontAlgn="auto">
              <a:spcAft>
                <a:spcPts val="0"/>
              </a:spcAft>
              <a:defRPr/>
            </a:pPr>
            <a:r>
              <a:rPr lang="en-GB" dirty="0">
                <a:ea typeface="Calibri"/>
                <a:cs typeface="Calibri"/>
              </a:rPr>
              <a:t>Before meals and bed</a:t>
            </a:r>
          </a:p>
          <a:p>
            <a:pPr fontAlgn="auto">
              <a:spcAft>
                <a:spcPts val="0"/>
              </a:spcAft>
              <a:defRPr/>
            </a:pPr>
            <a:r>
              <a:rPr lang="en-GB" dirty="0">
                <a:ea typeface="Calibri"/>
                <a:cs typeface="Calibri"/>
              </a:rPr>
              <a:t>Checking for hypoglycaemia</a:t>
            </a:r>
          </a:p>
          <a:p>
            <a:pPr fontAlgn="auto">
              <a:spcAft>
                <a:spcPts val="0"/>
              </a:spcAft>
              <a:defRPr/>
            </a:pPr>
            <a:r>
              <a:rPr lang="en-GB" dirty="0">
                <a:ea typeface="Calibri"/>
                <a:cs typeface="Calibri"/>
              </a:rPr>
              <a:t>Driving  </a:t>
            </a:r>
          </a:p>
        </p:txBody>
      </p:sp>
      <p:sp>
        <p:nvSpPr>
          <p:cNvPr id="7171" name="Title 3">
            <a:extLst>
              <a:ext uri="{FF2B5EF4-FFF2-40B4-BE49-F238E27FC236}">
                <a16:creationId xmlns:a16="http://schemas.microsoft.com/office/drawing/2014/main" id="{CBD11B6A-CCF7-FC0E-271D-D373C48F92F9}"/>
              </a:ext>
            </a:extLst>
          </p:cNvPr>
          <p:cNvSpPr>
            <a:spLocks noGrp="1"/>
          </p:cNvSpPr>
          <p:nvPr>
            <p:ph type="title"/>
          </p:nvPr>
        </p:nvSpPr>
        <p:spPr/>
        <p:txBody>
          <a:bodyPr/>
          <a:lstStyle/>
          <a:p>
            <a:pPr eaLnBrk="1" hangingPunct="1"/>
            <a:r>
              <a:rPr lang="en-GB" altLang="en-US"/>
              <a:t>Blood Glucose Meter (BGM)</a:t>
            </a:r>
          </a:p>
        </p:txBody>
      </p:sp>
      <p:pic>
        <p:nvPicPr>
          <p:cNvPr id="7172" name="Picture 5">
            <a:extLst>
              <a:ext uri="{FF2B5EF4-FFF2-40B4-BE49-F238E27FC236}">
                <a16:creationId xmlns:a16="http://schemas.microsoft.com/office/drawing/2014/main" id="{3011120F-8015-984D-8A88-78C1D0044C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99525" y="2616200"/>
            <a:ext cx="3190875"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a:extLst>
              <a:ext uri="{FF2B5EF4-FFF2-40B4-BE49-F238E27FC236}">
                <a16:creationId xmlns:a16="http://schemas.microsoft.com/office/drawing/2014/main" id="{459996FF-DC76-6A97-E74D-5CB05F96047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55313" y="0"/>
            <a:ext cx="1436687"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15FA170A-1B75-A20D-43E2-B15A4A7702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cSld>
  <p:clrMapOvr>
    <a:masterClrMapping/>
  </p:clrMapOvr>
  <p:transition spd="slow" advTm="551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A person standing in front of a tree&#10;&#10;Description automatically generated">
            <a:extLst>
              <a:ext uri="{FF2B5EF4-FFF2-40B4-BE49-F238E27FC236}">
                <a16:creationId xmlns:a16="http://schemas.microsoft.com/office/drawing/2014/main" id="{61239814-6AC8-ED24-856B-8673E264DEB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858838"/>
            <a:ext cx="12192000" cy="676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a:extLst>
              <a:ext uri="{FF2B5EF4-FFF2-40B4-BE49-F238E27FC236}">
                <a16:creationId xmlns:a16="http://schemas.microsoft.com/office/drawing/2014/main" id="{006C7BC9-AF24-4DF9-47E3-84CF5D56FB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cSld>
  <p:clrMapOvr>
    <a:masterClrMapping/>
  </p:clrMapOvr>
  <p:transition spd="slow" advTm="478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a:extLst>
              <a:ext uri="{FF2B5EF4-FFF2-40B4-BE49-F238E27FC236}">
                <a16:creationId xmlns:a16="http://schemas.microsoft.com/office/drawing/2014/main" id="{3ADE16F4-430B-9E98-D522-36407BA071A2}"/>
              </a:ext>
            </a:extLst>
          </p:cNvPr>
          <p:cNvSpPr>
            <a:spLocks noGrp="1"/>
          </p:cNvSpPr>
          <p:nvPr>
            <p:ph type="title"/>
          </p:nvPr>
        </p:nvSpPr>
        <p:spPr/>
        <p:txBody>
          <a:bodyPr/>
          <a:lstStyle/>
          <a:p>
            <a:pPr eaLnBrk="1" hangingPunct="1"/>
            <a:r>
              <a:rPr lang="en-GB" altLang="en-US"/>
              <a:t>HbA1c and glucose level targets </a:t>
            </a:r>
          </a:p>
        </p:txBody>
      </p:sp>
      <p:sp>
        <p:nvSpPr>
          <p:cNvPr id="3" name="Content Placeholder 2">
            <a:extLst>
              <a:ext uri="{FF2B5EF4-FFF2-40B4-BE49-F238E27FC236}">
                <a16:creationId xmlns:a16="http://schemas.microsoft.com/office/drawing/2014/main" id="{174247BD-AA15-8650-BA94-5052B932D4E1}"/>
              </a:ext>
            </a:extLst>
          </p:cNvPr>
          <p:cNvSpPr>
            <a:spLocks noGrp="1"/>
          </p:cNvSpPr>
          <p:nvPr>
            <p:ph idx="1"/>
          </p:nvPr>
        </p:nvSpPr>
        <p:spPr/>
        <p:txBody>
          <a:bodyPr/>
          <a:lstStyle/>
          <a:p>
            <a:pPr marL="0" indent="0" eaLnBrk="1" hangingPunct="1">
              <a:buFont typeface="Arial" panose="020B0604020202020204" pitchFamily="34" charset="0"/>
              <a:buNone/>
              <a:defRPr/>
            </a:pPr>
            <a:r>
              <a:rPr lang="en-GB" dirty="0"/>
              <a:t>Are individualised and depends on:</a:t>
            </a:r>
          </a:p>
          <a:p>
            <a:pPr eaLnBrk="1" hangingPunct="1">
              <a:buFontTx/>
              <a:buChar char="-"/>
              <a:defRPr/>
            </a:pPr>
            <a:r>
              <a:rPr lang="en-GB" dirty="0"/>
              <a:t>Age</a:t>
            </a:r>
          </a:p>
          <a:p>
            <a:pPr eaLnBrk="1" hangingPunct="1">
              <a:buFontTx/>
              <a:buChar char="-"/>
              <a:defRPr/>
            </a:pPr>
            <a:r>
              <a:rPr lang="en-GB" dirty="0"/>
              <a:t>Frailty</a:t>
            </a:r>
          </a:p>
          <a:p>
            <a:pPr eaLnBrk="1" hangingPunct="1">
              <a:buFontTx/>
              <a:buChar char="-"/>
              <a:defRPr/>
            </a:pPr>
            <a:r>
              <a:rPr lang="en-GB" dirty="0"/>
              <a:t>Medication </a:t>
            </a:r>
          </a:p>
          <a:p>
            <a:pPr eaLnBrk="1" hangingPunct="1">
              <a:buFontTx/>
              <a:buChar char="-"/>
              <a:defRPr/>
            </a:pPr>
            <a:r>
              <a:rPr lang="en-GB" dirty="0"/>
              <a:t>Occupation</a:t>
            </a:r>
          </a:p>
          <a:p>
            <a:pPr eaLnBrk="1" hangingPunct="1">
              <a:buFontTx/>
              <a:buChar char="-"/>
              <a:defRPr/>
            </a:pPr>
            <a:r>
              <a:rPr lang="en-GB" dirty="0"/>
              <a:t>Life expectancy </a:t>
            </a:r>
          </a:p>
          <a:p>
            <a:pPr eaLnBrk="1" hangingPunct="1">
              <a:buFontTx/>
              <a:buChar char="-"/>
              <a:defRPr/>
            </a:pPr>
            <a:r>
              <a:rPr lang="en-GB" dirty="0"/>
              <a:t>Motivation</a:t>
            </a:r>
          </a:p>
          <a:p>
            <a:pPr eaLnBrk="1" hangingPunct="1">
              <a:buFontTx/>
              <a:buChar char="-"/>
              <a:defRPr/>
            </a:pPr>
            <a:r>
              <a:rPr lang="en-GB" dirty="0"/>
              <a:t>Family/friends/carer support</a:t>
            </a:r>
          </a:p>
          <a:p>
            <a:pPr marL="0" indent="0" eaLnBrk="1" hangingPunct="1">
              <a:buFont typeface="Arial" panose="020B0604020202020204" pitchFamily="34" charset="0"/>
              <a:buNone/>
              <a:defRPr/>
            </a:pPr>
            <a:endParaRPr lang="en-GB" dirty="0"/>
          </a:p>
        </p:txBody>
      </p:sp>
      <p:pic>
        <p:nvPicPr>
          <p:cNvPr id="9220" name="Picture 4">
            <a:extLst>
              <a:ext uri="{FF2B5EF4-FFF2-40B4-BE49-F238E27FC236}">
                <a16:creationId xmlns:a16="http://schemas.microsoft.com/office/drawing/2014/main" id="{FADFF192-E4CE-17F9-6C1A-32A3345BCE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55313" y="25400"/>
            <a:ext cx="1436687"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473D2FE4-9542-962D-1B8A-699C1279F8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cSld>
  <p:clrMapOvr>
    <a:masterClrMapping/>
  </p:clrMapOvr>
  <p:transition spd="slow" advTm="505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3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A screenshot of a graph&#10;&#10;Description automatically generated">
            <a:extLst>
              <a:ext uri="{FF2B5EF4-FFF2-40B4-BE49-F238E27FC236}">
                <a16:creationId xmlns:a16="http://schemas.microsoft.com/office/drawing/2014/main" id="{72EF0611-A470-6977-BF7F-40FFF0962D6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6225" y="-49213"/>
            <a:ext cx="116395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1CAE672-B089-9F04-C56B-9A63E9372B60}"/>
              </a:ext>
            </a:extLst>
          </p:cNvPr>
          <p:cNvSpPr/>
          <p:nvPr/>
        </p:nvSpPr>
        <p:spPr>
          <a:xfrm>
            <a:off x="365125" y="341313"/>
            <a:ext cx="7781925" cy="331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Rectangle 3">
            <a:extLst>
              <a:ext uri="{FF2B5EF4-FFF2-40B4-BE49-F238E27FC236}">
                <a16:creationId xmlns:a16="http://schemas.microsoft.com/office/drawing/2014/main" id="{8CB3DB11-6542-F037-D9F3-FFB68238D6A4}"/>
              </a:ext>
            </a:extLst>
          </p:cNvPr>
          <p:cNvSpPr/>
          <p:nvPr/>
        </p:nvSpPr>
        <p:spPr>
          <a:xfrm>
            <a:off x="276225" y="5646738"/>
            <a:ext cx="7780338" cy="333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 name="Recorded Sound">
            <a:hlinkClick r:id="" action="ppaction://media"/>
            <a:extLst>
              <a:ext uri="{FF2B5EF4-FFF2-40B4-BE49-F238E27FC236}">
                <a16:creationId xmlns:a16="http://schemas.microsoft.com/office/drawing/2014/main" id="{C624E6F1-61DB-4858-A132-47C795F5C6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cSld>
  <p:clrMapOvr>
    <a:masterClrMapping/>
  </p:clrMapOvr>
  <p:transition spd="slow" advTm="408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9679C9D9-DCC7-A4B2-E789-CB3496675E17}"/>
              </a:ext>
            </a:extLst>
          </p:cNvPr>
          <p:cNvSpPr>
            <a:spLocks noGrp="1"/>
          </p:cNvSpPr>
          <p:nvPr>
            <p:ph type="title"/>
          </p:nvPr>
        </p:nvSpPr>
        <p:spPr/>
        <p:txBody>
          <a:bodyPr/>
          <a:lstStyle/>
          <a:p>
            <a:pPr eaLnBrk="1" hangingPunct="1"/>
            <a:r>
              <a:rPr lang="en-GB" altLang="en-US"/>
              <a:t>Continous/Flash Glucose Monitoring (CGM)</a:t>
            </a:r>
          </a:p>
        </p:txBody>
      </p:sp>
      <p:sp>
        <p:nvSpPr>
          <p:cNvPr id="11267" name="Content Placeholder 2">
            <a:extLst>
              <a:ext uri="{FF2B5EF4-FFF2-40B4-BE49-F238E27FC236}">
                <a16:creationId xmlns:a16="http://schemas.microsoft.com/office/drawing/2014/main" id="{A9A626BB-E2F9-B460-2837-CE8BF775CC33}"/>
              </a:ext>
            </a:extLst>
          </p:cNvPr>
          <p:cNvSpPr>
            <a:spLocks noGrp="1"/>
          </p:cNvSpPr>
          <p:nvPr>
            <p:ph idx="1"/>
          </p:nvPr>
        </p:nvSpPr>
        <p:spPr/>
        <p:txBody>
          <a:bodyPr/>
          <a:lstStyle/>
          <a:p>
            <a:pPr marL="0" indent="0" eaLnBrk="1" hangingPunct="1">
              <a:buFont typeface="Arial" panose="020B0604020202020204" pitchFamily="34" charset="0"/>
              <a:buNone/>
            </a:pPr>
            <a:r>
              <a:rPr lang="en-GB" altLang="en-US"/>
              <a:t>Who is eligible?</a:t>
            </a:r>
          </a:p>
          <a:p>
            <a:pPr marL="0" indent="0" eaLnBrk="1" hangingPunct="1">
              <a:buFont typeface="Arial" panose="020B0604020202020204" pitchFamily="34" charset="0"/>
              <a:buNone/>
            </a:pPr>
            <a:endParaRPr lang="en-GB" altLang="en-US"/>
          </a:p>
          <a:p>
            <a:pPr marL="0" indent="0" eaLnBrk="1" hangingPunct="1">
              <a:buFont typeface="Arial" panose="020B0604020202020204" pitchFamily="34" charset="0"/>
              <a:buNone/>
            </a:pPr>
            <a:r>
              <a:rPr lang="en-GB" altLang="en-US"/>
              <a:t>Those with type 1 diabetes</a:t>
            </a:r>
          </a:p>
          <a:p>
            <a:pPr marL="0" indent="0" eaLnBrk="1" hangingPunct="1">
              <a:buFont typeface="Arial" panose="020B0604020202020204" pitchFamily="34" charset="0"/>
              <a:buNone/>
            </a:pPr>
            <a:r>
              <a:rPr lang="en-GB" altLang="en-US"/>
              <a:t>Some people with type 2 diabetes who are on insulin ( usually more than 2 insulin injections/day) </a:t>
            </a:r>
          </a:p>
          <a:p>
            <a:pPr marL="0" indent="0" eaLnBrk="1" hangingPunct="1">
              <a:buFont typeface="Arial" panose="020B0604020202020204" pitchFamily="34" charset="0"/>
              <a:buNone/>
            </a:pPr>
            <a:endParaRPr lang="en-GB" altLang="en-US"/>
          </a:p>
        </p:txBody>
      </p:sp>
      <p:pic>
        <p:nvPicPr>
          <p:cNvPr id="2" name="Recorded Sound">
            <a:hlinkClick r:id="" action="ppaction://media"/>
            <a:extLst>
              <a:ext uri="{FF2B5EF4-FFF2-40B4-BE49-F238E27FC236}">
                <a16:creationId xmlns:a16="http://schemas.microsoft.com/office/drawing/2014/main" id="{86BD26BB-24EE-EE5A-0149-0592B29B1A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cSld>
  <p:clrMapOvr>
    <a:masterClrMapping/>
  </p:clrMapOvr>
  <p:transition spd="slow" advTm="221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a:extLst>
              <a:ext uri="{FF2B5EF4-FFF2-40B4-BE49-F238E27FC236}">
                <a16:creationId xmlns:a16="http://schemas.microsoft.com/office/drawing/2014/main" id="{5373A54D-523A-C6A2-86AD-2F2EFA1BCB5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01625"/>
            <a:ext cx="8774113" cy="606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6800CEB-71DB-C856-2A1E-ABD045AD2A38}"/>
              </a:ext>
            </a:extLst>
          </p:cNvPr>
          <p:cNvSpPr/>
          <p:nvPr/>
        </p:nvSpPr>
        <p:spPr>
          <a:xfrm>
            <a:off x="307975" y="1006475"/>
            <a:ext cx="8321675" cy="1911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 name="Recorded Sound">
            <a:hlinkClick r:id="" action="ppaction://media"/>
            <a:extLst>
              <a:ext uri="{FF2B5EF4-FFF2-40B4-BE49-F238E27FC236}">
                <a16:creationId xmlns:a16="http://schemas.microsoft.com/office/drawing/2014/main" id="{BF0D6302-0C2D-17AD-A7B5-42C20A95A9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cSld>
  <p:clrMapOvr>
    <a:masterClrMapping/>
  </p:clrMapOvr>
  <p:transition spd="slow" advTm="540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0efe0bd-a030-4bca-809c-b5e6745e499a}" enabled="0" method="" siteId="{10efe0bd-a030-4bca-809c-b5e6745e499a}" removed="1"/>
</clbl:labelList>
</file>

<file path=docProps/app.xml><?xml version="1.0" encoding="utf-8"?>
<Properties xmlns="http://schemas.openxmlformats.org/officeDocument/2006/extended-properties" xmlns:vt="http://schemas.openxmlformats.org/officeDocument/2006/docPropsVTypes">
  <TotalTime>6368</TotalTime>
  <Words>480</Words>
  <Application>Microsoft Office PowerPoint</Application>
  <PresentationFormat>Widescreen</PresentationFormat>
  <Paragraphs>55</Paragraphs>
  <Slides>18</Slides>
  <Notes>2</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Georgia</vt:lpstr>
      <vt:lpstr>Office Theme</vt:lpstr>
      <vt:lpstr>Glucose Monitoring </vt:lpstr>
      <vt:lpstr>This podcast will cover</vt:lpstr>
      <vt:lpstr>Glucose monitoring   </vt:lpstr>
      <vt:lpstr>Blood Glucose Meter (BGM)</vt:lpstr>
      <vt:lpstr>PowerPoint Presentation</vt:lpstr>
      <vt:lpstr>HbA1c and glucose level targets </vt:lpstr>
      <vt:lpstr>PowerPoint Presentation</vt:lpstr>
      <vt:lpstr>Continous/Flash Glucose Monitoring (CGM)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NHS Greater Glasgow &amp; Clyde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 Samina</dc:creator>
  <cp:lastModifiedBy>Laura Ure (NHS Greater Glasgow and Clyde)</cp:lastModifiedBy>
  <cp:revision>30</cp:revision>
  <dcterms:created xsi:type="dcterms:W3CDTF">2024-03-21T12:42:23Z</dcterms:created>
  <dcterms:modified xsi:type="dcterms:W3CDTF">2026-01-07T09:43:32Z</dcterms:modified>
</cp:coreProperties>
</file>