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4" r:id="rId5"/>
    <p:sldId id="260" r:id="rId6"/>
    <p:sldId id="262" r:id="rId7"/>
    <p:sldId id="263" r:id="rId8"/>
    <p:sldId id="259" r:id="rId9"/>
    <p:sldId id="276" r:id="rId10"/>
    <p:sldId id="268" r:id="rId11"/>
    <p:sldId id="269" r:id="rId12"/>
    <p:sldId id="273" r:id="rId13"/>
    <p:sldId id="272" r:id="rId14"/>
    <p:sldId id="267" r:id="rId15"/>
    <p:sldId id="275" r:id="rId16"/>
    <p:sldId id="266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384D4-2597-2D27-2346-4A61FDC0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78FB7-2879-448B-B09E-0633ACFA4015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41E62-8993-B9E8-849E-D8109111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6622B-2E9C-3494-2586-2AA7D7D9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B9121-797F-4583-8B62-B786BB939A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441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8EED-3EE7-ED0F-A79E-6B44117F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692C-25BA-459E-8561-58C2EC259F76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D213A-2AE1-6BCA-F399-3065EE5E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4E43D-B346-6E23-C849-FB168DC1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24799-F48C-448F-B7BB-13A5CB5D769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038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547C8-B8A1-4F7A-9840-1A97D0DCE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D57AF-4E2C-44E9-B700-8F6E8E2DE87A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A817A-F070-4DA9-ABFA-0CB7DE56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4F794-EAC0-8E01-422D-2DF779D0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F3C0B-0E51-4DFF-8CCD-76EB3AE5FC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762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D47D0-071F-2A67-2801-91AF01E1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CD22-CDC4-4130-A864-A364B95EFF5A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4F221-A594-66F0-F903-DC01D325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225C6-8012-C4DB-0517-9F450F68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A9006-046A-4856-816F-96AB1B3B4B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466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106CF-33F1-B481-8CFF-59DB21F3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4A8D6-402A-4850-9564-412547011594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3C663-66CB-95E2-C35D-82CBFBC7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A9ECD-3558-BC7D-95FD-135EC363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629A8-D3AD-442A-8432-48C27356E5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733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4A2318-C49C-2005-7ECB-FC1B8493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14C15-BDBA-410A-90B3-5DF11F6C8560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D3C72A-C349-C09B-B197-D069C2DD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7503A9-9746-A3CD-F47C-00DC1EC5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4DBF7-DA06-4F48-AAAF-6AE696599E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578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0E3D6A-83D8-1792-6AA5-E4166B43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89A37-110C-412E-B937-1506EB674E66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AFA559-D695-90C8-04BB-2C1788CFF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F085F5-A1E4-25A4-E1DE-9AA20A45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49466-B673-48FA-970D-1E3E60D5587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603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5AED36C-2C3B-B8DA-83C0-14067A5C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28501-43E9-4014-B356-3399360785EB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232C69-4EEA-02AF-472B-895E9325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B0DB2A-7495-AD6E-6022-AB5DFD0E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BAC2E-3F30-489E-9303-C6B7F8FF34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496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E4AC2AA-C84A-61B0-85F0-17E0F527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4F174-2D14-4892-AF36-F8AC98CBA65E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B4C1C4-B579-16BA-B1B7-E8F308D3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AA2C1A-9F0A-25FD-B76D-4C27626B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25991-1391-4F17-9706-1BF4D5EFE2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932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971217-0090-2112-E516-E84B9327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5DB12-96F8-4AA2-8716-6C33667F5828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DC6761-5E5B-5728-BC7B-156E3889D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1B2797-5D38-0BDD-4353-A245B3E7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3A61F-1D3D-4667-B0FF-BF61A46FE0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574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45864F-D011-9571-8B12-3F79838B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2552E-0382-4205-9CAC-CEF7B785553E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BD3825-9773-D0BD-EE00-92CEAF5A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03FA47-382F-76AF-BC8D-C75D9202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E6CE9-5D70-4D67-B0EE-48A14E3E939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380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227811-67A8-29CD-250E-783718682C4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C0367C4-BDE3-17E4-44BE-D647BFA252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6C95C-6989-6CDF-E774-D638BBE2B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281421-10FE-4B5B-95A5-E3D41A8FF516}" type="datetimeFigureOut">
              <a:rPr lang="en-GB"/>
              <a:pPr>
                <a:defRPr/>
              </a:pPr>
              <a:t>07/01/2026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24CA5-DBFD-963B-EDED-2598C39F2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AA772-005F-9673-DC4F-ADA6EF6B0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4D95D64-1EBB-4DA4-B4DE-EF24F41AB2A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CDA32810-4053-70B2-B59C-174D2D6201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Diabetic emergencies</a:t>
            </a:r>
          </a:p>
        </p:txBody>
      </p:sp>
      <p:pic>
        <p:nvPicPr>
          <p:cNvPr id="2051" name="Picture 3" descr="NHSGG&amp;C*SPOT">
            <a:extLst>
              <a:ext uri="{FF2B5EF4-FFF2-40B4-BE49-F238E27FC236}">
                <a16:creationId xmlns:a16="http://schemas.microsoft.com/office/drawing/2014/main" id="{5A5B193F-0E5D-883E-29EB-06D65BDA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163513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9C6737-A6D3-9BF8-6018-5EB362951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>
            <a:extLst>
              <a:ext uri="{FF2B5EF4-FFF2-40B4-BE49-F238E27FC236}">
                <a16:creationId xmlns:a16="http://schemas.microsoft.com/office/drawing/2014/main" id="{82A1EEFE-F093-B149-F0B0-DBB0EDD54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60575"/>
            <a:ext cx="78486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n-US" sz="2000"/>
              <a:t>  Less than 1% diabetes related admissions annually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n-US" sz="2000"/>
              <a:t>  Mortality rates 15-35%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n-US" sz="2000"/>
              <a:t>  Elderly (55-70yrs), first presentation T2DM in 30%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n-US" sz="2000"/>
              <a:t>  Insidious onset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n-US" sz="2000"/>
              <a:t>  Precipitating factors: Infection – 60%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                                           Poor compliance – 30%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                    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en-GB" alt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917D83-B1DE-601C-903B-7B512094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Hyperglycaemic Hyperosmolar State (HHS)</a:t>
            </a:r>
            <a:br>
              <a:rPr lang="en-GB" altLang="en-US" kern="0" dirty="0"/>
            </a:br>
            <a:endParaRPr lang="en-GB" dirty="0"/>
          </a:p>
        </p:txBody>
      </p:sp>
      <p:pic>
        <p:nvPicPr>
          <p:cNvPr id="11268" name="Picture 3" descr="NHSGG&amp;C*SPOT">
            <a:extLst>
              <a:ext uri="{FF2B5EF4-FFF2-40B4-BE49-F238E27FC236}">
                <a16:creationId xmlns:a16="http://schemas.microsoft.com/office/drawing/2014/main" id="{E79ED7DB-50B2-D646-EDFC-D469D851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365125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E3B960-735F-0142-F41E-34DA8C14B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5FF385AC-2781-A5D9-C469-1EB21BAD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Symptoms of HHS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C894D-CCE6-2F52-9115-733EBE569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Increased urination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Increased thirst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Nausea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Dry skin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Disorientation and, in later stages, drowsiness and a gradual loss of consciousness.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accent6"/>
                </a:solidFill>
              </a:rPr>
              <a:t>Blood glucose levels &gt;30mmol/l </a:t>
            </a:r>
          </a:p>
        </p:txBody>
      </p:sp>
      <p:pic>
        <p:nvPicPr>
          <p:cNvPr id="12292" name="Picture 3" descr="NHSGG&amp;C*SPOT">
            <a:extLst>
              <a:ext uri="{FF2B5EF4-FFF2-40B4-BE49-F238E27FC236}">
                <a16:creationId xmlns:a16="http://schemas.microsoft.com/office/drawing/2014/main" id="{28F23E02-C3F3-FDBA-AB86-EFC2C29D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230188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C8066C-F5FD-482A-D827-FC8F08EF7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0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0B53E6B-B746-9072-2BE0-3DCD9C03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Hypoglycaemia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6B01C014-CA7B-A9E6-F671-359D96BF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Low blood sugar (or a hypo) is </a:t>
            </a:r>
            <a:r>
              <a:rPr lang="en-GB" altLang="en-US" b="1"/>
              <a:t>usually where blood glucose level is below 4mmol/L</a:t>
            </a:r>
            <a:endParaRPr lang="en-GB" altLang="en-US"/>
          </a:p>
        </p:txBody>
      </p:sp>
      <p:pic>
        <p:nvPicPr>
          <p:cNvPr id="13316" name="Picture 3" descr="NHSGG&amp;C*SPOT">
            <a:extLst>
              <a:ext uri="{FF2B5EF4-FFF2-40B4-BE49-F238E27FC236}">
                <a16:creationId xmlns:a16="http://schemas.microsoft.com/office/drawing/2014/main" id="{A3A7FDDA-96B7-A353-BAEE-0DA626E08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171450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">
            <a:extLst>
              <a:ext uri="{FF2B5EF4-FFF2-40B4-BE49-F238E27FC236}">
                <a16:creationId xmlns:a16="http://schemas.microsoft.com/office/drawing/2014/main" id="{FB1158A9-1CC5-72AC-861E-52D448EFC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3743325"/>
            <a:ext cx="402113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3B8E79-DE6C-D69F-C698-CD2F06F8B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0C9CE00-708E-E663-5B73-2AB5CFF0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Hypoglycaemia –causes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0A757-D19D-C85B-7CDC-D3F7761E1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missing or delaying a meal or snack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not having enough carbohydrate</a:t>
            </a:r>
            <a:r>
              <a:rPr lang="en-GB" b="1" dirty="0"/>
              <a:t> </a:t>
            </a:r>
            <a:r>
              <a:rPr lang="en-GB" dirty="0"/>
              <a:t>at last meal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doing a lot of exercise without having extra carbohydrate or without reducing insulin dose (if on take insulin)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taking more insulin (or certain diabetes medication) than needed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drinking alcohol 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being unwell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experiencing stress or anxiety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extreme changes in weather.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4340" name="Picture 3" descr="NHSGG&amp;C*SPOT">
            <a:extLst>
              <a:ext uri="{FF2B5EF4-FFF2-40B4-BE49-F238E27FC236}">
                <a16:creationId xmlns:a16="http://schemas.microsoft.com/office/drawing/2014/main" id="{22E0CE19-BC97-3372-CEF6-1559D8CF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176213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D25785-94D6-2C2F-14DA-E7EC357C7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8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DEC2F3D-D7ED-3B41-4CEE-417E5320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Symptoms of hypoglycaemia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8143E74-44B7-9636-6F25-4212F6DF3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1563688"/>
            <a:ext cx="8686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sz="1800"/>
          </a:p>
        </p:txBody>
      </p:sp>
      <p:pic>
        <p:nvPicPr>
          <p:cNvPr id="15364" name="Picture 3" descr="NHSGG&amp;C*SPOT">
            <a:extLst>
              <a:ext uri="{FF2B5EF4-FFF2-40B4-BE49-F238E27FC236}">
                <a16:creationId xmlns:a16="http://schemas.microsoft.com/office/drawing/2014/main" id="{57166281-E48E-5D9D-ADE3-EA64779F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76213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>
            <a:extLst>
              <a:ext uri="{FF2B5EF4-FFF2-40B4-BE49-F238E27FC236}">
                <a16:creationId xmlns:a16="http://schemas.microsoft.com/office/drawing/2014/main" id="{F1E0F15A-F491-AAB1-51C9-D5A16ECEA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1617663"/>
            <a:ext cx="588803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F60B67-27FB-FC46-60BB-4DC58EBA5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3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3BFF3-DE62-93B9-CAF5-2BE83E08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0"/>
            <a:ext cx="10515600" cy="7905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2800" b="1" dirty="0">
                <a:solidFill>
                  <a:srgbClr val="FF0000"/>
                </a:solidFill>
              </a:rPr>
            </a:br>
            <a:br>
              <a:rPr lang="en-GB" sz="2800" b="1" dirty="0">
                <a:solidFill>
                  <a:srgbClr val="FF0000"/>
                </a:solidFill>
              </a:rPr>
            </a:br>
            <a:r>
              <a:rPr lang="en-GB" sz="2800" b="1" dirty="0"/>
              <a:t> </a:t>
            </a:r>
            <a:br>
              <a:rPr lang="en-GB" sz="2800" b="1" dirty="0"/>
            </a:br>
            <a:r>
              <a:rPr lang="en-GB" sz="2800" b="1" dirty="0"/>
              <a:t>Management of Hypoglycaemia : glucose levels</a:t>
            </a:r>
            <a:r>
              <a:rPr lang="en-GB" sz="2800" b="1" dirty="0">
                <a:solidFill>
                  <a:srgbClr val="FF0000"/>
                </a:solidFill>
              </a:rPr>
              <a:t>&lt;4mmol/L</a:t>
            </a:r>
            <a:br>
              <a:rPr lang="en-GB" sz="2800" b="1" dirty="0"/>
            </a:br>
            <a:br>
              <a:rPr lang="en-GB" b="1" dirty="0"/>
            </a:b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4136B-D807-AD74-90CD-7673F6B74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554038"/>
            <a:ext cx="10515600" cy="61388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Person conscious </a:t>
            </a:r>
            <a:r>
              <a:rPr lang="en-GB" sz="1800" b="1" dirty="0"/>
              <a:t>(orientated &amp; able to swallow)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b="1" dirty="0"/>
              <a:t>Small glass of fruit juice or fully sugar fizzy drink:</a:t>
            </a:r>
            <a:br>
              <a:rPr lang="en-GB" sz="1800" dirty="0"/>
            </a:br>
            <a:r>
              <a:rPr lang="en-GB" sz="1800" dirty="0"/>
              <a:t>200ml of orange juice (not sugar free)</a:t>
            </a:r>
            <a:br>
              <a:rPr lang="en-GB" sz="1800" dirty="0"/>
            </a:br>
            <a:r>
              <a:rPr lang="en-GB" sz="1800" dirty="0"/>
              <a:t>150ml full sugar cola</a:t>
            </a:r>
            <a:br>
              <a:rPr lang="en-GB" sz="1800" dirty="0"/>
            </a:br>
            <a:r>
              <a:rPr lang="en-GB" sz="1800" dirty="0"/>
              <a:t>60ml </a:t>
            </a:r>
            <a:r>
              <a:rPr lang="en-GB" sz="1800" dirty="0" err="1"/>
              <a:t>glucojuice</a:t>
            </a: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dirty="0"/>
              <a:t>3-4 heaped </a:t>
            </a:r>
            <a:r>
              <a:rPr lang="en-GB" sz="1800" dirty="0" err="1"/>
              <a:t>teaspoonfuls</a:t>
            </a:r>
            <a:r>
              <a:rPr lang="en-GB" sz="1800" dirty="0"/>
              <a:t> of sugar added to a cup of water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b="1" dirty="0"/>
              <a:t>Glucose tablets or gel: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dirty="0"/>
              <a:t>Five glucose tablets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dirty="0"/>
              <a:t>Six dextrose tablets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dirty="0"/>
              <a:t>Two tubes of glucose 40% gel (such as </a:t>
            </a:r>
            <a:r>
              <a:rPr lang="en-GB" sz="1800" dirty="0" err="1"/>
              <a:t>Glucogel</a:t>
            </a:r>
            <a:r>
              <a:rPr lang="en-GB" sz="1800" dirty="0"/>
              <a:t>®, </a:t>
            </a:r>
            <a:r>
              <a:rPr lang="en-GB" sz="1800" dirty="0" err="1"/>
              <a:t>Dextrogel</a:t>
            </a:r>
            <a:r>
              <a:rPr lang="en-GB" sz="1800" dirty="0"/>
              <a:t>® or </a:t>
            </a:r>
            <a:r>
              <a:rPr lang="en-GB" sz="1800" dirty="0" err="1"/>
              <a:t>Rapilose</a:t>
            </a:r>
            <a:r>
              <a:rPr lang="en-GB" sz="1800" dirty="0"/>
              <a:t> gel®)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b="1" dirty="0"/>
              <a:t>Hard candies or jellybeans</a:t>
            </a: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dirty="0"/>
              <a:t>Five large jelly babies, or 7 small jelly babies</a:t>
            </a:r>
            <a:br>
              <a:rPr lang="en-GB" sz="1800" dirty="0"/>
            </a:b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800" b="1" dirty="0"/>
              <a:t>Wait 10-15minutes &amp; recheck glucose levels</a:t>
            </a:r>
            <a:br>
              <a:rPr lang="en-GB" sz="1800" b="1" dirty="0"/>
            </a:br>
            <a:r>
              <a:rPr lang="en-GB" sz="1800" b="1" dirty="0"/>
              <a:t>-If glucose levels &gt;4mmol/L give a long acting carbohydrate to maintain glucose levels </a:t>
            </a:r>
            <a:r>
              <a:rPr lang="en-GB" sz="1800" b="1" dirty="0" err="1"/>
              <a:t>e.g</a:t>
            </a:r>
            <a:r>
              <a:rPr lang="en-GB" sz="1800" b="1" dirty="0"/>
              <a:t> slice bread or 2 plain biscuits or next meal </a:t>
            </a:r>
            <a:br>
              <a:rPr lang="en-GB" sz="1800" b="1" dirty="0"/>
            </a:br>
            <a:r>
              <a:rPr lang="en-GB" sz="1800" b="1" dirty="0"/>
              <a:t>-If glucose levels remains &lt;4mmol/L repeat treatment x 2 </a:t>
            </a:r>
            <a:br>
              <a:rPr lang="en-GB" sz="1800" b="1" dirty="0"/>
            </a:br>
            <a:r>
              <a:rPr lang="en-GB" sz="1800" b="1" dirty="0"/>
              <a:t>-If glucose levels remains&lt;4mmol/L call ambulance</a:t>
            </a: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GB" sz="1800" dirty="0"/>
          </a:p>
        </p:txBody>
      </p:sp>
      <p:pic>
        <p:nvPicPr>
          <p:cNvPr id="16388" name="Picture 2" descr="NHSGG&amp;C*SPOT">
            <a:extLst>
              <a:ext uri="{FF2B5EF4-FFF2-40B4-BE49-F238E27FC236}">
                <a16:creationId xmlns:a16="http://schemas.microsoft.com/office/drawing/2014/main" id="{682A8A2F-AA7D-FE00-9951-84F837D3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0" y="304800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102EAD-F7F8-BCD8-C556-7D4CD23F3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91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D136-F6C3-9EE3-E287-2E081E48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-61913"/>
            <a:ext cx="10515600" cy="132715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r>
              <a:rPr lang="en-GB" sz="3600" b="1" dirty="0"/>
              <a:t>Management of Hypoglycaemia : glucose levels</a:t>
            </a:r>
            <a:r>
              <a:rPr lang="en-GB" sz="3600" b="1" dirty="0">
                <a:solidFill>
                  <a:srgbClr val="FF0000"/>
                </a:solidFill>
              </a:rPr>
              <a:t>&lt;4mmol/L</a:t>
            </a: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sz="3600" b="1" dirty="0">
                <a:solidFill>
                  <a:srgbClr val="FF0000"/>
                </a:solidFill>
              </a:rPr>
            </a:br>
            <a:r>
              <a:rPr lang="en-GB" sz="2700" b="1" dirty="0">
                <a:solidFill>
                  <a:schemeClr val="accent1">
                    <a:lumMod val="50000"/>
                  </a:schemeClr>
                </a:solidFill>
              </a:rPr>
              <a:t>Person is 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</a:rPr>
              <a:t>unconscious, fitting or very aggressive 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-</a:t>
            </a:r>
            <a:r>
              <a:rPr lang="en-GB" sz="2800" b="1" dirty="0"/>
              <a:t>Check ABC &amp; place in recovery position  </a:t>
            </a:r>
            <a:br>
              <a:rPr lang="en-GB" sz="2800" b="1" dirty="0"/>
            </a:br>
            <a:br>
              <a:rPr lang="en-GB" sz="2800" b="1" dirty="0"/>
            </a:br>
            <a:r>
              <a:rPr lang="en-GB" sz="2800" b="1" dirty="0"/>
              <a:t>-Call for ambulance </a:t>
            </a:r>
            <a:br>
              <a:rPr lang="en-GB" sz="2800" b="1" dirty="0"/>
            </a:br>
            <a:br>
              <a:rPr lang="en-GB" sz="2800" b="1" dirty="0"/>
            </a:br>
            <a:r>
              <a:rPr lang="en-GB" sz="2800" b="1" dirty="0"/>
              <a:t>-If Glucagon available- administer 1mg IM,  recheck glucose levels after 15 minutes- if &gt; 4mmol/L &amp; conscious, give long acting carbohydrate </a:t>
            </a:r>
            <a:r>
              <a:rPr lang="en-GB" sz="2800" b="1" dirty="0" err="1"/>
              <a:t>e.g</a:t>
            </a:r>
            <a:r>
              <a:rPr lang="en-GB" sz="2800" b="1" dirty="0"/>
              <a:t> 2 slices of bread or 4 plain biscuits </a:t>
            </a:r>
            <a:br>
              <a:rPr lang="en-GB" sz="2800" b="1" dirty="0"/>
            </a:br>
            <a:endParaRPr lang="en-GB" sz="2800" b="1" dirty="0"/>
          </a:p>
        </p:txBody>
      </p:sp>
      <p:pic>
        <p:nvPicPr>
          <p:cNvPr id="17411" name="Picture 2" descr="NHSGG&amp;C*SPOT">
            <a:extLst>
              <a:ext uri="{FF2B5EF4-FFF2-40B4-BE49-F238E27FC236}">
                <a16:creationId xmlns:a16="http://schemas.microsoft.com/office/drawing/2014/main" id="{AE15175B-923F-B92A-9C45-A9EBBACA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76213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AD4BEB-DFFB-9398-7B42-E6E6AB883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4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8880FBC4-6E0B-CDC0-3978-C8BFB817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The podcast will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CCCEF-AB99-CEDA-8B6A-C8B86BC5A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1690688"/>
            <a:ext cx="10515600" cy="43513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i="1" u="sng" dirty="0">
                <a:solidFill>
                  <a:srgbClr val="FF0000"/>
                </a:solidFill>
              </a:rPr>
              <a:t>Acute / Short-term Complications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solidFill>
                  <a:srgbClr val="FF0000"/>
                </a:solidFill>
              </a:rPr>
              <a:t>    Hyperglycaemia:</a:t>
            </a:r>
          </a:p>
          <a:p>
            <a:pPr marL="717550" indent="-358775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Diabetic ketoacidosis (DKA)</a:t>
            </a:r>
          </a:p>
          <a:p>
            <a:pPr marL="717550" indent="-358775" eaLnBrk="1" fontAlgn="auto" hangingPunct="1">
              <a:spcAft>
                <a:spcPts val="0"/>
              </a:spcAft>
              <a:defRPr/>
            </a:pPr>
            <a:r>
              <a:rPr lang="en-GB" altLang="en-US" dirty="0"/>
              <a:t>Hyperglycaemic Hyperosmolar State (HHS)</a:t>
            </a:r>
            <a:endParaRPr lang="en-GB" altLang="en-US" kern="0" dirty="0"/>
          </a:p>
          <a:p>
            <a:pPr marL="358775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altLang="en-US" kern="0" dirty="0">
              <a:solidFill>
                <a:srgbClr val="FF0000"/>
              </a:solidFill>
            </a:endParaRPr>
          </a:p>
          <a:p>
            <a:pPr marL="358775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solidFill>
                  <a:srgbClr val="FF0000"/>
                </a:solidFill>
              </a:rPr>
              <a:t>Hypoglycaemia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3076" name="Picture 3" descr="NHSGG&amp;C*SPOT">
            <a:extLst>
              <a:ext uri="{FF2B5EF4-FFF2-40B4-BE49-F238E27FC236}">
                <a16:creationId xmlns:a16="http://schemas.microsoft.com/office/drawing/2014/main" id="{5C0E6F3E-41CC-B50C-5A87-990D512E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07950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454D14-61DF-4895-48B1-E97EAAAF1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17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>
            <a:extLst>
              <a:ext uri="{FF2B5EF4-FFF2-40B4-BE49-F238E27FC236}">
                <a16:creationId xmlns:a16="http://schemas.microsoft.com/office/drawing/2014/main" id="{6C75EF70-58D4-6764-AE4E-A17B2C59B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1828800"/>
            <a:ext cx="10691812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 sz="20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800" dirty="0"/>
              <a:t>Mainly type 1 diabetes but now recognise ketosis prone type 2 diabetes </a:t>
            </a:r>
          </a:p>
          <a:p>
            <a:pPr marL="0" indent="0" eaLnBrk="1" hangingPunct="1">
              <a:defRPr/>
            </a:pPr>
            <a:endParaRPr lang="en-GB" altLang="en-US" sz="28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800" dirty="0" err="1"/>
              <a:t>Euglycaemic</a:t>
            </a:r>
            <a:r>
              <a:rPr lang="en-GB" altLang="en-US" sz="2800" dirty="0"/>
              <a:t> DKA can sometimes occur in those with type 2 diabetes taking </a:t>
            </a:r>
            <a:r>
              <a:rPr lang="en-GB" altLang="en-US" sz="2800"/>
              <a:t>SGLT2i </a:t>
            </a:r>
            <a:endParaRPr lang="en-GB" altLang="en-US" sz="2800" dirty="0"/>
          </a:p>
          <a:p>
            <a:pPr marL="0" indent="0" eaLnBrk="1" hangingPunct="1">
              <a:defRPr/>
            </a:pPr>
            <a:endParaRPr lang="en-GB" altLang="en-US" sz="28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800" dirty="0"/>
              <a:t>4.6 to 8 episodes per 1000 people with diabetes</a:t>
            </a:r>
          </a:p>
          <a:p>
            <a:pPr marL="0" indent="0" eaLnBrk="1" hangingPunct="1">
              <a:defRPr/>
            </a:pPr>
            <a:endParaRPr lang="en-GB" altLang="en-US" sz="28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800" dirty="0"/>
              <a:t>Mortality rate has fallen from 7.96% to 0.67% in UK</a:t>
            </a:r>
            <a:endParaRPr lang="en-US" altLang="en-US" sz="2800" dirty="0"/>
          </a:p>
          <a:p>
            <a:pPr eaLnBrk="1" hangingPunct="1"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2000" dirty="0"/>
          </a:p>
        </p:txBody>
      </p:sp>
      <p:sp>
        <p:nvSpPr>
          <p:cNvPr id="4099" name="Title 4">
            <a:extLst>
              <a:ext uri="{FF2B5EF4-FFF2-40B4-BE49-F238E27FC236}">
                <a16:creationId xmlns:a16="http://schemas.microsoft.com/office/drawing/2014/main" id="{8BB5F0F9-8381-997A-5ED7-C81E45AD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314325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en-US"/>
              <a:t>Diabetic ketoacidosis (DKA)</a:t>
            </a:r>
            <a:br>
              <a:rPr lang="en-GB" altLang="en-US"/>
            </a:br>
            <a:endParaRPr lang="en-GB" altLang="en-US"/>
          </a:p>
        </p:txBody>
      </p:sp>
      <p:pic>
        <p:nvPicPr>
          <p:cNvPr id="4100" name="Picture 3" descr="NHSGG&amp;C*SPOT">
            <a:extLst>
              <a:ext uri="{FF2B5EF4-FFF2-40B4-BE49-F238E27FC236}">
                <a16:creationId xmlns:a16="http://schemas.microsoft.com/office/drawing/2014/main" id="{00CBAA4D-56C9-D2D5-0FD0-81FD424F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0" y="125413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6D05CE-0590-CE67-1CD2-38F92984D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6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040C73F7-FC41-4802-B9A8-FFB449D9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How does DKA develop?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D2B06E95-35DA-BEBC-1F9C-3A43F8CD0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690688"/>
            <a:ext cx="5008563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NHSGG&amp;C*SPOT">
            <a:extLst>
              <a:ext uri="{FF2B5EF4-FFF2-40B4-BE49-F238E27FC236}">
                <a16:creationId xmlns:a16="http://schemas.microsoft.com/office/drawing/2014/main" id="{D4A1CC9C-20F0-63FC-7CFC-C018CBBD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0" y="125413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C8E564-26E9-06F5-8611-E9B808669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59"/>
    </mc:Choice>
    <mc:Fallback>
      <p:transition spd="slow" advTm="3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36CBA0-444C-9F8F-7A2C-30596ACF650F}"/>
              </a:ext>
            </a:extLst>
          </p:cNvPr>
          <p:cNvSpPr/>
          <p:nvPr/>
        </p:nvSpPr>
        <p:spPr>
          <a:xfrm>
            <a:off x="125413" y="996950"/>
            <a:ext cx="12066587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People develop DKA for a number of reasons such as: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3600" dirty="0">
                <a:latin typeface="Arial" panose="020B0604020202020204" pitchFamily="34" charset="0"/>
                <a:ea typeface="Times New Roman" panose="02020603050405020304" pitchFamily="18" charset="0"/>
              </a:rPr>
              <a:t>Serious illness: infection, vomiting &amp; diarrhoea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tabLst>
                <a:tab pos="457200" algn="l"/>
              </a:tabLst>
              <a:defRPr/>
            </a:pP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3600" dirty="0">
                <a:latin typeface="Arial" panose="020B0604020202020204" pitchFamily="34" charset="0"/>
                <a:ea typeface="Times New Roman" panose="02020603050405020304" pitchFamily="18" charset="0"/>
              </a:rPr>
              <a:t>Stopping, forgetting or missing insulin injections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tabLst>
                <a:tab pos="457200" algn="l"/>
              </a:tabLst>
              <a:defRPr/>
            </a:pPr>
            <a:endParaRPr lang="en-GB" sz="3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3600" dirty="0">
                <a:latin typeface="Arial" panose="020B0604020202020204" pitchFamily="34" charset="0"/>
                <a:ea typeface="Times New Roman" panose="02020603050405020304" pitchFamily="18" charset="0"/>
              </a:rPr>
              <a:t>Lack of insulin and high blood glucose leads to a build- up of ketones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7" name="Picture 2" descr="NHSGG&amp;C*SPOT">
            <a:extLst>
              <a:ext uri="{FF2B5EF4-FFF2-40B4-BE49-F238E27FC236}">
                <a16:creationId xmlns:a16="http://schemas.microsoft.com/office/drawing/2014/main" id="{351256AC-E3A0-F377-6AB5-15E110C7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3" y="146050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36B95A-CB3A-18CC-7015-75FC9E0F2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4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2CEA6EF-4C9C-9731-AEC3-D36AEB922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106488"/>
            <a:ext cx="9879012" cy="3970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571500" indent="-57150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GB" alt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Testing for blood ketones helps to spot the signs of DKA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altLang="en-US" sz="3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71500" indent="-57150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GB" alt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Treat the condition before it becomes too serious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en-GB" alt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571500" indent="-57150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GB" alt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Prevent hospital admission 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2" descr="NHSGG&amp;C*SPOT">
            <a:extLst>
              <a:ext uri="{FF2B5EF4-FFF2-40B4-BE49-F238E27FC236}">
                <a16:creationId xmlns:a16="http://schemas.microsoft.com/office/drawing/2014/main" id="{7D7C41C8-A315-A4B1-0A73-DA6BB8D4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400" y="255588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019C1C-8E86-144F-25E2-DF6B29C45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2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FEC87-D59E-4CE8-1251-A872CA0D6F20}"/>
              </a:ext>
            </a:extLst>
          </p:cNvPr>
          <p:cNvSpPr/>
          <p:nvPr/>
        </p:nvSpPr>
        <p:spPr>
          <a:xfrm>
            <a:off x="334963" y="974725"/>
            <a:ext cx="11204575" cy="57546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When to test for blood ketones?</a:t>
            </a:r>
            <a:endParaRPr lang="en-GB" sz="4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GB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prompted by Blood Glucose Meter or if Blood Glucose Level is greater than </a:t>
            </a: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14mmol/l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During Illness,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especially infection, temperature or vomiting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If there are symptoms of DKA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195" name="Picture 2" descr="NHSGG&amp;C*SPOT">
            <a:extLst>
              <a:ext uri="{FF2B5EF4-FFF2-40B4-BE49-F238E27FC236}">
                <a16:creationId xmlns:a16="http://schemas.microsoft.com/office/drawing/2014/main" id="{9F98F95A-F471-B46E-C46B-40CF7963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88" y="254000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ABDA18-2CFA-5CEC-3174-49054001B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7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1495FC-B81D-3631-9BFE-21F1C5FC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-7938"/>
            <a:ext cx="10515600" cy="1327151"/>
          </a:xfrm>
        </p:spPr>
        <p:txBody>
          <a:bodyPr/>
          <a:lstStyle/>
          <a:p>
            <a:pPr eaLnBrk="1" hangingPunct="1"/>
            <a:r>
              <a:rPr lang="en-GB" altLang="en-US"/>
              <a:t>Symptoms of DKA</a:t>
            </a:r>
          </a:p>
        </p:txBody>
      </p:sp>
      <p:pic>
        <p:nvPicPr>
          <p:cNvPr id="9219" name="Picture 3" descr="NHSGG&amp;C*SPOT">
            <a:extLst>
              <a:ext uri="{FF2B5EF4-FFF2-40B4-BE49-F238E27FC236}">
                <a16:creationId xmlns:a16="http://schemas.microsoft.com/office/drawing/2014/main" id="{9DE25982-C696-C719-4027-0B90F4AA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230188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A230BB1-305B-6C9F-F261-BD1760825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165225"/>
            <a:ext cx="54578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EC3990-786B-132C-543F-84D2E5854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9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5BF2DF6-0A8C-A428-4EA1-908A53DE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Interpreting blood ketone results </a:t>
            </a:r>
          </a:p>
        </p:txBody>
      </p:sp>
      <p:pic>
        <p:nvPicPr>
          <p:cNvPr id="10243" name="Picture 4" descr="NHSGG&amp;C*SPOT">
            <a:extLst>
              <a:ext uri="{FF2B5EF4-FFF2-40B4-BE49-F238E27FC236}">
                <a16:creationId xmlns:a16="http://schemas.microsoft.com/office/drawing/2014/main" id="{750A13C0-BD4F-BEE2-CAC6-2C6DD0A5F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76213"/>
            <a:ext cx="1219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1E5B24-E574-821C-CB24-1C3CF3D54243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460500"/>
          <a:ext cx="8128000" cy="5034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97">
                <a:tc>
                  <a:txBody>
                    <a:bodyPr/>
                    <a:lstStyle/>
                    <a:p>
                      <a:r>
                        <a:rPr lang="en-GB" sz="1800" dirty="0"/>
                        <a:t>Blood ketone</a:t>
                      </a:r>
                      <a:r>
                        <a:rPr lang="en-GB" sz="1800" baseline="0" dirty="0"/>
                        <a:t> level</a:t>
                      </a:r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Advice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82C83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Below 0.6mmol/L</a:t>
                      </a:r>
                      <a:endParaRPr lang="en-GB" sz="1800" b="1" dirty="0">
                        <a:solidFill>
                          <a:srgbClr val="82C83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82C83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82C83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Continue</a:t>
                      </a:r>
                      <a:r>
                        <a:rPr lang="en-GB" sz="1800" baseline="0" dirty="0">
                          <a:solidFill>
                            <a:srgbClr val="82C83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>
                          <a:solidFill>
                            <a:srgbClr val="82C83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 usual blood glucose testing</a:t>
                      </a:r>
                    </a:p>
                    <a:p>
                      <a:endParaRPr lang="en-GB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Between 0.6 and 1.5mmol/L</a:t>
                      </a:r>
                    </a:p>
                    <a:p>
                      <a:endParaRPr lang="en-GB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Continue regular insulin regime. Test blood sugar and ketones after </a:t>
                      </a:r>
                      <a:r>
                        <a:rPr lang="en-GB" sz="1800" b="1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hours</a:t>
                      </a:r>
                      <a:r>
                        <a:rPr lang="en-GB" sz="1800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 increasing insulin.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blood glucose and ketones are falling </a:t>
                      </a:r>
                      <a:r>
                        <a:rPr lang="en-GB" sz="1800" b="1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retest 2 hourly </a:t>
                      </a:r>
                      <a:r>
                        <a:rPr lang="en-GB" sz="1800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till ketones </a:t>
                      </a:r>
                      <a:r>
                        <a:rPr lang="en-GB" sz="1800" b="1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below 1.1mmol/L</a:t>
                      </a:r>
                      <a:endParaRPr lang="en-GB" sz="1800" b="1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1.5mmol/L or above</a:t>
                      </a:r>
                      <a:endParaRPr lang="en-GB" sz="1800" b="1" dirty="0"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MAY BE AT RISK OF DEVELOPING DKA.</a:t>
                      </a:r>
                      <a:r>
                        <a:rPr lang="en-GB" sz="1800" b="1" baseline="0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SEEK SPECIALIST ADVICE IMMEDIATLEY</a:t>
                      </a:r>
                      <a:endParaRPr lang="en-GB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75BEA0-F926-47BE-C3E8-4640EF0B6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66"/>
    </mc:Choice>
    <mc:Fallback>
      <p:transition spd="slow" advTm="41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0efe0bd-a030-4bca-809c-b5e6745e499a}" enabled="0" method="" siteId="{10efe0bd-a030-4bca-809c-b5e6745e49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693</Words>
  <Application>Microsoft Office PowerPoint</Application>
  <PresentationFormat>Widescreen</PresentationFormat>
  <Paragraphs>99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Wingdings 3</vt:lpstr>
      <vt:lpstr>Office Theme</vt:lpstr>
      <vt:lpstr>Diabetic emergencies</vt:lpstr>
      <vt:lpstr>The podcast will cover</vt:lpstr>
      <vt:lpstr>Diabetic ketoacidosis (DKA) </vt:lpstr>
      <vt:lpstr>How does DKA develop?</vt:lpstr>
      <vt:lpstr>PowerPoint Presentation</vt:lpstr>
      <vt:lpstr>PowerPoint Presentation</vt:lpstr>
      <vt:lpstr>PowerPoint Presentation</vt:lpstr>
      <vt:lpstr>Symptoms of DKA</vt:lpstr>
      <vt:lpstr>Interpreting blood ketone results </vt:lpstr>
      <vt:lpstr>Hyperglycaemic Hyperosmolar State (HHS) </vt:lpstr>
      <vt:lpstr>Symptoms of HHS </vt:lpstr>
      <vt:lpstr>Hypoglycaemia </vt:lpstr>
      <vt:lpstr>Hypoglycaemia –causes </vt:lpstr>
      <vt:lpstr>Symptoms of hypoglycaemia </vt:lpstr>
      <vt:lpstr>    Management of Hypoglycaemia : glucose levels&lt;4mmol/L  </vt:lpstr>
      <vt:lpstr>           Management of Hypoglycaemia : glucose levels&lt;4mmol/L  Person is unconscious, fitting or very aggressive   -Check ABC &amp; place in recovery position    -Call for ambulance   -If Glucagon available- administer 1mg IM,  recheck glucose levels after 15 minutes- if &gt; 4mmol/L &amp; conscious, give long acting carbohydrate e.g 2 slices of bread or 4 plain biscuits  </vt:lpstr>
    </vt:vector>
  </TitlesOfParts>
  <Company>NHS Greater Glasgow &amp; Clyde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Diabetic emergencies</dc:title>
  <dc:creator>Ali Samina</dc:creator>
  <cp:lastModifiedBy>Laura Ure (NHS Greater Glasgow and Clyde)</cp:lastModifiedBy>
  <cp:revision>27</cp:revision>
  <dcterms:created xsi:type="dcterms:W3CDTF">2024-03-19T11:01:47Z</dcterms:created>
  <dcterms:modified xsi:type="dcterms:W3CDTF">2026-01-07T09:26:39Z</dcterms:modified>
</cp:coreProperties>
</file>