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29" r:id="rId5"/>
    <p:sldId id="382" r:id="rId6"/>
    <p:sldId id="381" r:id="rId7"/>
    <p:sldId id="340" r:id="rId8"/>
    <p:sldId id="384" r:id="rId9"/>
    <p:sldId id="385" r:id="rId10"/>
    <p:sldId id="288" r:id="rId11"/>
    <p:sldId id="388" r:id="rId12"/>
    <p:sldId id="379" r:id="rId13"/>
    <p:sldId id="338" r:id="rId14"/>
    <p:sldId id="393" r:id="rId15"/>
    <p:sldId id="387" r:id="rId16"/>
    <p:sldId id="389" r:id="rId17"/>
    <p:sldId id="392" r:id="rId18"/>
    <p:sldId id="386" r:id="rId19"/>
    <p:sldId id="390" r:id="rId20"/>
    <p:sldId id="376" r:id="rId21"/>
    <p:sldId id="378"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xon, Laura" initials="NL" lastIdx="1" clrIdx="0"/>
  <p:cmAuthor id="2" name="Daniel Connelly" initials="DC" lastIdx="7" clrIdx="1">
    <p:extLst>
      <p:ext uri="{19B8F6BF-5375-455C-9EA6-DF929625EA0E}">
        <p15:presenceInfo xmlns:p15="http://schemas.microsoft.com/office/powerpoint/2012/main" userId="S-1-5-21-155252513-1967951128-3498227145-4256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B95"/>
    <a:srgbClr val="591D70"/>
    <a:srgbClr val="70AE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CC7CC-45D7-4DDA-9A6E-AFC45C808B15}" v="18" dt="2024-08-09T07:56:33.520"/>
    <p1510:client id="{2A039D24-511D-4131-BB91-6489D5F16A88}" v="25" dt="2024-08-09T07:50:26.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909" autoAdjust="0"/>
  </p:normalViewPr>
  <p:slideViewPr>
    <p:cSldViewPr snapToGrid="0">
      <p:cViewPr varScale="1">
        <p:scale>
          <a:sx n="34" d="100"/>
          <a:sy n="34" d="100"/>
        </p:scale>
        <p:origin x="1900"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6E62BD-C920-47F2-B65E-88D30565B005}" type="datetimeFigureOut">
              <a:rPr lang="en-GB" smtClean="0"/>
              <a:t>13/08/2024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67B8D60-9D0F-43B4-B712-17D221E990F9}" type="slidenum">
              <a:rPr lang="en-GB" smtClean="0"/>
              <a:t>‹#›</a:t>
            </a:fld>
            <a:endParaRPr lang="en-GB"/>
          </a:p>
        </p:txBody>
      </p:sp>
    </p:spTree>
    <p:extLst>
      <p:ext uri="{BB962C8B-B14F-4D97-AF65-F5344CB8AC3E}">
        <p14:creationId xmlns:p14="http://schemas.microsoft.com/office/powerpoint/2010/main" val="358849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4523969-C60E-4D9C-9B3B-14B3C422CD59}" type="datetimeFigureOut">
              <a:rPr lang="en-GB" smtClean="0"/>
              <a:pPr/>
              <a:t>13/08/2024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614073C-404A-4312-BB89-7E9D44985CC3}" type="slidenum">
              <a:rPr lang="en-GB" smtClean="0"/>
              <a:pPr/>
              <a:t>‹#›</a:t>
            </a:fld>
            <a:endParaRPr lang="en-GB"/>
          </a:p>
        </p:txBody>
      </p:sp>
    </p:spTree>
    <p:extLst>
      <p:ext uri="{BB962C8B-B14F-4D97-AF65-F5344CB8AC3E}">
        <p14:creationId xmlns:p14="http://schemas.microsoft.com/office/powerpoint/2010/main" val="426255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Context</a:t>
            </a:r>
          </a:p>
          <a:p>
            <a:pPr marL="171450" indent="-171450">
              <a:buFont typeface="Arial" panose="020B0604020202020204" pitchFamily="34" charset="0"/>
              <a:buChar char="•"/>
            </a:pPr>
            <a:r>
              <a:rPr lang="en-GB"/>
              <a:t>It’s not new – it’s been around since 2018 but the Strategy</a:t>
            </a:r>
            <a:r>
              <a:rPr lang="en-GB" baseline="0"/>
              <a:t> has been refreshed</a:t>
            </a:r>
          </a:p>
          <a:p>
            <a:pPr marL="171450" indent="-171450">
              <a:buFont typeface="Arial" panose="020B0604020202020204" pitchFamily="34" charset="0"/>
              <a:buChar char="•"/>
            </a:pPr>
            <a:r>
              <a:rPr lang="en-GB" baseline="0"/>
              <a:t>Transforming services for the future – part of the overall MFT vision – this includes mental health services</a:t>
            </a: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2</a:t>
            </a:fld>
            <a:endParaRPr lang="en-GB"/>
          </a:p>
        </p:txBody>
      </p:sp>
    </p:spTree>
    <p:extLst>
      <p:ext uri="{BB962C8B-B14F-4D97-AF65-F5344CB8AC3E}">
        <p14:creationId xmlns:p14="http://schemas.microsoft.com/office/powerpoint/2010/main" val="69197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endParaRPr lang="en-GB" sz="1200" dirty="0" smtClean="0">
              <a:solidFill>
                <a:schemeClr val="tx1"/>
              </a:solidFill>
            </a:endParaRPr>
          </a:p>
          <a:p>
            <a:pPr marL="0" indent="0">
              <a:spcBef>
                <a:spcPts val="0"/>
              </a:spcBef>
              <a:buFont typeface="Arial" panose="020B0604020202020204" pitchFamily="34" charset="0"/>
              <a:buNone/>
            </a:pPr>
            <a:r>
              <a:rPr lang="en-GB" sz="1200" dirty="0" smtClean="0">
                <a:solidFill>
                  <a:schemeClr val="tx1"/>
                </a:solidFill>
              </a:rPr>
              <a:t>This could be:</a:t>
            </a:r>
          </a:p>
          <a:p>
            <a:pPr marL="171450" indent="-171450">
              <a:spcBef>
                <a:spcPts val="0"/>
              </a:spcBef>
              <a:buFont typeface="Arial" panose="020B0604020202020204" pitchFamily="34" charset="0"/>
              <a:buChar char="•"/>
            </a:pPr>
            <a:r>
              <a:rPr lang="en-GB" sz="1200" dirty="0" smtClean="0">
                <a:solidFill>
                  <a:schemeClr val="tx1"/>
                </a:solidFill>
              </a:rPr>
              <a:t>Services being close/co-located (in the same hospital) to each other?</a:t>
            </a:r>
          </a:p>
          <a:p>
            <a:pPr marL="171450" indent="-171450">
              <a:spcBef>
                <a:spcPts val="0"/>
              </a:spcBef>
              <a:buFont typeface="Arial" panose="020B0604020202020204" pitchFamily="34" charset="0"/>
              <a:buChar char="•"/>
            </a:pPr>
            <a:r>
              <a:rPr lang="en-GB" sz="1200" dirty="0" smtClean="0">
                <a:solidFill>
                  <a:schemeClr val="tx1"/>
                </a:solidFill>
              </a:rPr>
              <a:t>Services</a:t>
            </a:r>
            <a:r>
              <a:rPr lang="en-GB" sz="1200" baseline="0" dirty="0" smtClean="0">
                <a:solidFill>
                  <a:schemeClr val="tx1"/>
                </a:solidFill>
              </a:rPr>
              <a:t> in a convenient location (thinking about transport options/parking/access </a:t>
            </a:r>
            <a:r>
              <a:rPr lang="en-GB" sz="1200" baseline="0" dirty="0" err="1" smtClean="0">
                <a:solidFill>
                  <a:schemeClr val="tx1"/>
                </a:solidFill>
              </a:rPr>
              <a:t>etc</a:t>
            </a:r>
            <a:r>
              <a:rPr lang="en-GB" sz="1200" baseline="0" dirty="0" smtClean="0">
                <a:solidFill>
                  <a:schemeClr val="tx1"/>
                </a:solidFill>
              </a:rPr>
              <a:t>)</a:t>
            </a:r>
            <a:endParaRPr lang="en-GB" sz="1200" dirty="0" smtClean="0">
              <a:solidFill>
                <a:schemeClr val="tx1"/>
              </a:solidFill>
            </a:endParaRPr>
          </a:p>
          <a:p>
            <a:pPr marL="171450" indent="-171450">
              <a:spcBef>
                <a:spcPts val="0"/>
              </a:spcBef>
              <a:buFont typeface="Arial" panose="020B0604020202020204" pitchFamily="34" charset="0"/>
              <a:buChar char="•"/>
            </a:pPr>
            <a:r>
              <a:rPr lang="en-GB" sz="1200" dirty="0" smtClean="0">
                <a:solidFill>
                  <a:schemeClr val="tx1"/>
                </a:solidFill>
              </a:rPr>
              <a:t>Meet different needs of people with protected characteristics </a:t>
            </a:r>
            <a:br>
              <a:rPr lang="en-GB" sz="1200" dirty="0" smtClean="0">
                <a:solidFill>
                  <a:schemeClr val="tx1"/>
                </a:solidFill>
              </a:rPr>
            </a:br>
            <a:r>
              <a:rPr lang="en-GB" sz="1200" dirty="0" smtClean="0">
                <a:solidFill>
                  <a:schemeClr val="tx1"/>
                </a:solidFill>
              </a:rPr>
              <a:t>(e.g. age, disability)?</a:t>
            </a:r>
          </a:p>
          <a:p>
            <a:pPr marL="171450" indent="-171450">
              <a:spcBef>
                <a:spcPts val="0"/>
              </a:spcBef>
              <a:buFont typeface="Arial" panose="020B0604020202020204" pitchFamily="34" charset="0"/>
              <a:buChar char="•"/>
            </a:pPr>
            <a:r>
              <a:rPr lang="en-GB" sz="1200" dirty="0" smtClean="0">
                <a:solidFill>
                  <a:schemeClr val="tx1"/>
                </a:solidFill>
              </a:rPr>
              <a:t>Be welcoming, well equipped and homely spaces (e.g. facilities to let me make a cup of tea, have privacy, option to do activities I enjoy)?</a:t>
            </a:r>
          </a:p>
          <a:p>
            <a:pPr marL="171450" indent="-171450">
              <a:spcBef>
                <a:spcPts val="0"/>
              </a:spcBef>
              <a:buFont typeface="Arial" panose="020B0604020202020204" pitchFamily="34" charset="0"/>
              <a:buChar char="•"/>
            </a:pPr>
            <a:r>
              <a:rPr lang="en-GB" sz="1200" dirty="0" smtClean="0">
                <a:solidFill>
                  <a:schemeClr val="tx1"/>
                </a:solidFill>
              </a:rPr>
              <a:t>Located in a place where people can go out to walk, or to the shops?</a:t>
            </a:r>
          </a:p>
          <a:p>
            <a:endParaRPr lang="en-GB" dirty="0"/>
          </a:p>
        </p:txBody>
      </p:sp>
      <p:sp>
        <p:nvSpPr>
          <p:cNvPr id="4" name="Slide Number Placeholder 3"/>
          <p:cNvSpPr>
            <a:spLocks noGrp="1"/>
          </p:cNvSpPr>
          <p:nvPr>
            <p:ph type="sldNum" sz="quarter" idx="10"/>
          </p:nvPr>
        </p:nvSpPr>
        <p:spPr/>
        <p:txBody>
          <a:bodyPr/>
          <a:lstStyle/>
          <a:p>
            <a:fld id="{6614073C-404A-4312-BB89-7E9D44985CC3}" type="slidenum">
              <a:rPr lang="en-GB" smtClean="0"/>
              <a:pPr/>
              <a:t>13</a:t>
            </a:fld>
            <a:endParaRPr lang="en-GB"/>
          </a:p>
        </p:txBody>
      </p:sp>
    </p:spTree>
    <p:extLst>
      <p:ext uri="{BB962C8B-B14F-4D97-AF65-F5344CB8AC3E}">
        <p14:creationId xmlns:p14="http://schemas.microsoft.com/office/powerpoint/2010/main" val="401965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Public and patient/user/carer contribution</a:t>
            </a:r>
            <a:r>
              <a:rPr lang="en-GB" baseline="0"/>
              <a:t> is one part – there are also other factors that need to be considered when discussing what the way forward is</a:t>
            </a: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14</a:t>
            </a:fld>
            <a:endParaRPr lang="en-GB"/>
          </a:p>
        </p:txBody>
      </p:sp>
    </p:spTree>
    <p:extLst>
      <p:ext uri="{BB962C8B-B14F-4D97-AF65-F5344CB8AC3E}">
        <p14:creationId xmlns:p14="http://schemas.microsoft.com/office/powerpoint/2010/main" val="389419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Any gaps/things we have missed</a:t>
            </a:r>
          </a:p>
        </p:txBody>
      </p:sp>
      <p:sp>
        <p:nvSpPr>
          <p:cNvPr id="4" name="Slide Number Placeholder 3"/>
          <p:cNvSpPr>
            <a:spLocks noGrp="1"/>
          </p:cNvSpPr>
          <p:nvPr>
            <p:ph type="sldNum" sz="quarter" idx="10"/>
          </p:nvPr>
        </p:nvSpPr>
        <p:spPr/>
        <p:txBody>
          <a:bodyPr/>
          <a:lstStyle/>
          <a:p>
            <a:fld id="{6614073C-404A-4312-BB89-7E9D44985CC3}" type="slidenum">
              <a:rPr lang="en-GB" smtClean="0"/>
              <a:pPr/>
              <a:t>15</a:t>
            </a:fld>
            <a:endParaRPr lang="en-GB"/>
          </a:p>
        </p:txBody>
      </p:sp>
    </p:spTree>
    <p:extLst>
      <p:ext uri="{BB962C8B-B14F-4D97-AF65-F5344CB8AC3E}">
        <p14:creationId xmlns:p14="http://schemas.microsoft.com/office/powerpoint/2010/main" val="330732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Resources and signposting</a:t>
            </a:r>
          </a:p>
        </p:txBody>
      </p:sp>
      <p:sp>
        <p:nvSpPr>
          <p:cNvPr id="4" name="Slide Number Placeholder 3"/>
          <p:cNvSpPr>
            <a:spLocks noGrp="1"/>
          </p:cNvSpPr>
          <p:nvPr>
            <p:ph type="sldNum" sz="quarter" idx="10"/>
          </p:nvPr>
        </p:nvSpPr>
        <p:spPr/>
        <p:txBody>
          <a:bodyPr/>
          <a:lstStyle/>
          <a:p>
            <a:fld id="{6614073C-404A-4312-BB89-7E9D44985CC3}" type="slidenum">
              <a:rPr lang="en-GB" smtClean="0"/>
              <a:pPr/>
              <a:t>16</a:t>
            </a:fld>
            <a:endParaRPr lang="en-GB"/>
          </a:p>
        </p:txBody>
      </p:sp>
    </p:spTree>
    <p:extLst>
      <p:ext uri="{BB962C8B-B14F-4D97-AF65-F5344CB8AC3E}">
        <p14:creationId xmlns:p14="http://schemas.microsoft.com/office/powerpoint/2010/main" val="426991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4 key aims: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Deliver prevention and early intervention;</a:t>
            </a:r>
            <a:r>
              <a:rPr lang="en-GB"/>
              <a:t> identify and prevent conditions / issues from escalating where possible</a:t>
            </a:r>
            <a:endParaRPr lang="en-GB">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Improve the effectiveness of community services;</a:t>
            </a:r>
            <a:r>
              <a:rPr lang="en-GB"/>
              <a:t> expand and introduce new community services, and reduce duplication and variation across the board area</a:t>
            </a:r>
            <a:endParaRPr lang="en-US">
              <a:ea typeface="Calibri"/>
              <a:cs typeface="Calibri"/>
            </a:endParaRPr>
          </a:p>
          <a:p>
            <a:pPr marL="171450" indent="-171450">
              <a:buFont typeface="Arial" panose="020B0604020202020204" pitchFamily="34" charset="0"/>
              <a:buChar char="•"/>
            </a:pPr>
            <a:r>
              <a:rPr lang="en-GB" b="1"/>
              <a:t>Develop Unscheduled Care; </a:t>
            </a:r>
            <a:r>
              <a:rPr lang="en-GB"/>
              <a:t>provide urgent and crisis care for people that don’t need physical treatment in an emergency department through intense support, instead of admitting to hospital where safe, and giving appropriate support where a clinical response wouldn’t really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Develop the focus on Recovery;</a:t>
            </a:r>
            <a:r>
              <a:rPr lang="en-GB"/>
              <a:t> recognise the importance of recovery-based approaches and peer support across community teams and inpatient settings</a:t>
            </a:r>
            <a:endParaRPr lang="en-US">
              <a:ea typeface="Calibri"/>
              <a:cs typeface="Calibri"/>
            </a:endParaRPr>
          </a:p>
          <a:p>
            <a:pPr marL="0" indent="0">
              <a:buFont typeface="Arial" panose="020B0604020202020204" pitchFamily="34" charset="0"/>
              <a:buNone/>
            </a:pPr>
            <a:endParaRPr lang="en-GB"/>
          </a:p>
          <a:p>
            <a:pPr marL="171450" indent="-171450">
              <a:buFont typeface="Arial" panose="020B0604020202020204" pitchFamily="34" charset="0"/>
              <a:buChar char="•"/>
            </a:pPr>
            <a:endParaRPr lang="en-GB">
              <a:ea typeface="Calibri"/>
              <a:cs typeface="Calibri"/>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3</a:t>
            </a:fld>
            <a:endParaRPr lang="en-GB"/>
          </a:p>
        </p:txBody>
      </p:sp>
    </p:spTree>
    <p:extLst>
      <p:ext uri="{BB962C8B-B14F-4D97-AF65-F5344CB8AC3E}">
        <p14:creationId xmlns:p14="http://schemas.microsoft.com/office/powerpoint/2010/main" val="17291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What is the case for change</a:t>
            </a:r>
            <a:r>
              <a:rPr lang="en-GB" baseline="0"/>
              <a:t> – how will the vision and actions set out in this strategy be better than the way we do things now?</a:t>
            </a:r>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4</a:t>
            </a:fld>
            <a:endParaRPr lang="en-GB"/>
          </a:p>
        </p:txBody>
      </p:sp>
    </p:spTree>
    <p:extLst>
      <p:ext uri="{BB962C8B-B14F-4D97-AF65-F5344CB8AC3E}">
        <p14:creationId xmlns:p14="http://schemas.microsoft.com/office/powerpoint/2010/main" val="192840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Reviewing inpatient provision is one of the ways to help us</a:t>
            </a:r>
            <a:r>
              <a:rPr lang="en-GB" baseline="0"/>
              <a:t> get from where we are now to where we need to be to make mental health services fit for purpose for the future</a:t>
            </a:r>
          </a:p>
          <a:p>
            <a:pPr marL="171450" indent="-171450">
              <a:buFont typeface="Arial" panose="020B0604020202020204" pitchFamily="34" charset="0"/>
              <a:buChar char="•"/>
            </a:pPr>
            <a:r>
              <a:rPr lang="en-GB" baseline="0"/>
              <a:t> </a:t>
            </a: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5</a:t>
            </a:fld>
            <a:endParaRPr lang="en-GB"/>
          </a:p>
        </p:txBody>
      </p:sp>
    </p:spTree>
    <p:extLst>
      <p:ext uri="{BB962C8B-B14F-4D97-AF65-F5344CB8AC3E}">
        <p14:creationId xmlns:p14="http://schemas.microsoft.com/office/powerpoint/2010/main" val="255543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March/April 2024 public survey</a:t>
            </a:r>
          </a:p>
          <a:p>
            <a:pPr marL="171450" indent="-171450">
              <a:buFont typeface="Arial" panose="020B0604020202020204" pitchFamily="34" charset="0"/>
              <a:buChar char="•"/>
            </a:pPr>
            <a:r>
              <a:rPr lang="en-GB"/>
              <a:t>500 responses – 40% identified</a:t>
            </a:r>
            <a:r>
              <a:rPr lang="en-GB" baseline="0"/>
              <a:t> as service users so we are hearing from a lot of people with lived experience</a:t>
            </a:r>
          </a:p>
          <a:p>
            <a:pPr marL="171450" indent="-171450">
              <a:buFont typeface="Arial" panose="020B0604020202020204" pitchFamily="34" charset="0"/>
              <a:buChar char="•"/>
            </a:pPr>
            <a:r>
              <a:rPr lang="en-GB" baseline="0"/>
              <a:t>Clear message that expanding and improving community services was the top priority</a:t>
            </a: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6</a:t>
            </a:fld>
            <a:endParaRPr lang="en-GB"/>
          </a:p>
        </p:txBody>
      </p:sp>
    </p:spTree>
    <p:extLst>
      <p:ext uri="{BB962C8B-B14F-4D97-AF65-F5344CB8AC3E}">
        <p14:creationId xmlns:p14="http://schemas.microsoft.com/office/powerpoint/2010/main" val="220110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Give</a:t>
            </a:r>
            <a:r>
              <a:rPr lang="en-GB" baseline="0"/>
              <a:t> one or two (max) e</a:t>
            </a:r>
            <a:r>
              <a:rPr lang="en-GB"/>
              <a:t>xamples to illustrate progress being made under the Strategy (speak to where able) e.g.</a:t>
            </a:r>
          </a:p>
          <a:p>
            <a:pPr marL="342900" indent="-342900">
              <a:buFont typeface="Arial" panose="020B0604020202020204" pitchFamily="34" charset="0"/>
              <a:buChar char="•"/>
            </a:pPr>
            <a:r>
              <a:rPr lang="en-GB" sz="2200" u="sng"/>
              <a:t>On prevention and early intervention</a:t>
            </a:r>
            <a:r>
              <a:rPr lang="en-GB" sz="2200"/>
              <a:t>:</a:t>
            </a:r>
            <a:r>
              <a:rPr lang="en-GB" sz="2200" baseline="0"/>
              <a:t> staff training</a:t>
            </a:r>
            <a:endParaRPr lang="en-GB" sz="2200"/>
          </a:p>
          <a:p>
            <a:pPr marL="342900" indent="-342900">
              <a:buFont typeface="Arial" panose="020B0604020202020204" pitchFamily="34" charset="0"/>
              <a:buChar char="•"/>
            </a:pPr>
            <a:r>
              <a:rPr lang="en-GB" sz="2200" u="sng"/>
              <a:t>On rehabilitation</a:t>
            </a:r>
            <a:r>
              <a:rPr lang="en-GB" sz="2200"/>
              <a:t>:</a:t>
            </a:r>
            <a:r>
              <a:rPr lang="en-GB" sz="2200" baseline="0"/>
              <a:t> </a:t>
            </a:r>
            <a:r>
              <a:rPr lang="en-GB" sz="2000">
                <a:solidFill>
                  <a:srgbClr val="7030A0"/>
                </a:solidFill>
              </a:rPr>
              <a:t>Expanding community rehabilitation</a:t>
            </a:r>
          </a:p>
          <a:p>
            <a:pPr marL="342900" indent="-342900">
              <a:buFont typeface="Arial" panose="020B0604020202020204" pitchFamily="34" charset="0"/>
              <a:buChar char="•"/>
            </a:pPr>
            <a:r>
              <a:rPr lang="en-GB" sz="2200" u="sng"/>
              <a:t>On r</a:t>
            </a:r>
            <a:r>
              <a:rPr lang="en-GB" sz="2000" u="sng">
                <a:solidFill>
                  <a:srgbClr val="7030A0"/>
                </a:solidFill>
              </a:rPr>
              <a:t>eviewing Adult and Older Adult Mental Health beds </a:t>
            </a:r>
            <a:r>
              <a:rPr lang="en-GB" sz="2000">
                <a:solidFill>
                  <a:srgbClr val="7030A0"/>
                </a:solidFill>
              </a:rPr>
              <a:t>(particularly continuing care / rehabilitation) linked to the expansion and enhancement of community services</a:t>
            </a:r>
            <a:r>
              <a:rPr lang="en-GB" sz="2000" baseline="0">
                <a:solidFill>
                  <a:srgbClr val="7030A0"/>
                </a:solidFill>
              </a:rPr>
              <a:t> or a</a:t>
            </a:r>
            <a:r>
              <a:rPr lang="en-GB" sz="2000">
                <a:solidFill>
                  <a:srgbClr val="7030A0"/>
                </a:solidFill>
              </a:rPr>
              <a:t>dditional beds for some care groups</a:t>
            </a:r>
          </a:p>
          <a:p>
            <a:pPr marL="342900" indent="-342900">
              <a:buFont typeface="Arial" panose="020B0604020202020204" pitchFamily="34" charset="0"/>
              <a:buChar char="•"/>
            </a:pPr>
            <a:r>
              <a:rPr lang="en-GB" sz="2200" u="sng"/>
              <a:t>On providing Community Mental Health Services</a:t>
            </a:r>
            <a:r>
              <a:rPr lang="en-GB" sz="2200"/>
              <a:t>:</a:t>
            </a:r>
            <a:endParaRPr lang="en-US"/>
          </a:p>
          <a:p>
            <a:pPr lvl="1"/>
            <a:r>
              <a:rPr lang="en-GB" sz="2000">
                <a:solidFill>
                  <a:srgbClr val="7030A0"/>
                </a:solidFill>
              </a:rPr>
              <a:t>Patient Initiated Follow Up (PIFU)</a:t>
            </a:r>
          </a:p>
          <a:p>
            <a:pPr lvl="1"/>
            <a:r>
              <a:rPr lang="en-GB" sz="2000">
                <a:solidFill>
                  <a:srgbClr val="7030A0"/>
                </a:solidFill>
              </a:rPr>
              <a:t>Standardised Assessment</a:t>
            </a:r>
          </a:p>
          <a:p>
            <a:pPr lvl="1"/>
            <a:r>
              <a:rPr lang="en-GB" sz="2000">
                <a:solidFill>
                  <a:srgbClr val="7030A0"/>
                </a:solidFill>
              </a:rPr>
              <a:t>Borderline Personality Disorder Network – matched care</a:t>
            </a:r>
          </a:p>
          <a:p>
            <a:pPr lvl="1"/>
            <a:r>
              <a:rPr lang="en-GB" sz="2000">
                <a:solidFill>
                  <a:srgbClr val="7030A0"/>
                </a:solidFill>
              </a:rPr>
              <a:t>Psychological Therapies Group Service</a:t>
            </a:r>
          </a:p>
          <a:p>
            <a:pPr marL="342900" indent="-342900">
              <a:buFont typeface="Arial" panose="020B0604020202020204" pitchFamily="34" charset="0"/>
              <a:buChar char="•"/>
            </a:pPr>
            <a:r>
              <a:rPr lang="en-GB" sz="2000" u="sng">
                <a:solidFill>
                  <a:srgbClr val="7030A0"/>
                </a:solidFill>
              </a:rPr>
              <a:t>On urgent/unplanned care:</a:t>
            </a:r>
            <a:r>
              <a:rPr lang="en-GB" sz="2000" u="sng" baseline="0">
                <a:solidFill>
                  <a:srgbClr val="7030A0"/>
                </a:solidFill>
              </a:rPr>
              <a:t> </a:t>
            </a:r>
            <a:r>
              <a:rPr lang="en-GB" sz="2000" u="none" baseline="0">
                <a:solidFill>
                  <a:srgbClr val="7030A0"/>
                </a:solidFill>
              </a:rPr>
              <a:t>MHAU’s, Board-wide community liaison psychiatry</a:t>
            </a:r>
            <a:endParaRPr lang="en-GB" sz="2000" u="sng">
              <a:solidFill>
                <a:srgbClr val="7030A0"/>
              </a:solidFill>
            </a:endParaRPr>
          </a:p>
          <a:p>
            <a:pPr marL="342900" indent="-342900">
              <a:buFont typeface="Arial" panose="020B0604020202020204" pitchFamily="34" charset="0"/>
              <a:buChar char="•"/>
            </a:pPr>
            <a:endParaRPr lang="en-US" sz="1800" b="0" i="0">
              <a:solidFill>
                <a:srgbClr val="000000"/>
              </a:solidFill>
              <a:effectLst/>
              <a:highlight>
                <a:srgbClr val="F5F5F5"/>
              </a:highlight>
              <a:latin typeface="Arial" panose="020B0604020202020204" pitchFamily="34" charset="0"/>
            </a:endParaRP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6614073C-404A-4312-BB89-7E9D44985CC3}" type="slidenum">
              <a:rPr lang="en-GB" smtClean="0"/>
              <a:pPr/>
              <a:t>7</a:t>
            </a:fld>
            <a:endParaRPr lang="en-GB"/>
          </a:p>
        </p:txBody>
      </p:sp>
    </p:spTree>
    <p:extLst>
      <p:ext uri="{BB962C8B-B14F-4D97-AF65-F5344CB8AC3E}">
        <p14:creationId xmlns:p14="http://schemas.microsoft.com/office/powerpoint/2010/main" val="208937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Describes the</a:t>
            </a:r>
            <a:r>
              <a:rPr lang="en-GB" baseline="0"/>
              <a:t> phasing approach to reducing inpatient provision in order to reinvest resources in community provision</a:t>
            </a: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9</a:t>
            </a:fld>
            <a:endParaRPr lang="en-GB"/>
          </a:p>
        </p:txBody>
      </p:sp>
    </p:spTree>
    <p:extLst>
      <p:ext uri="{BB962C8B-B14F-4D97-AF65-F5344CB8AC3E}">
        <p14:creationId xmlns:p14="http://schemas.microsoft.com/office/powerpoint/2010/main" val="145579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Explain</a:t>
            </a:r>
            <a:r>
              <a:rPr lang="en-GB" baseline="0"/>
              <a:t> that access to inpatient provision will still be there for those who need it – but in the future there will be a shift in the balance – less inpatient and increased/better community provision</a:t>
            </a: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10</a:t>
            </a:fld>
            <a:endParaRPr lang="en-GB"/>
          </a:p>
        </p:txBody>
      </p:sp>
    </p:spTree>
    <p:extLst>
      <p:ext uri="{BB962C8B-B14F-4D97-AF65-F5344CB8AC3E}">
        <p14:creationId xmlns:p14="http://schemas.microsoft.com/office/powerpoint/2010/main" val="292445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Just for information, if anyone in room isn’t familiar with the</a:t>
            </a:r>
            <a:r>
              <a:rPr lang="en-GB" baseline="0"/>
              <a:t> main locations of current inpatient bed provision</a:t>
            </a:r>
          </a:p>
          <a:p>
            <a:pPr marL="171450" indent="-171450">
              <a:buFont typeface="Arial" panose="020B0604020202020204" pitchFamily="34" charset="0"/>
              <a:buChar char="•"/>
            </a:pPr>
            <a:r>
              <a:rPr lang="en-GB" baseline="0"/>
              <a:t>Stress that this is just a map of current sites – at present people are admitted to/receive treatment and care at sites across the board area and not necessarily the site closest to where they live</a:t>
            </a:r>
          </a:p>
          <a:p>
            <a:pPr marL="171450" indent="-171450">
              <a:buFont typeface="Arial" panose="020B0604020202020204" pitchFamily="34" charset="0"/>
              <a:buChar char="•"/>
            </a:pPr>
            <a:r>
              <a:rPr lang="en-GB" baseline="0"/>
              <a:t>That’s why its important when looking at any changes to inpatient provision we look at it as a whole – across the board</a:t>
            </a:r>
            <a:endParaRPr lang="en-GB"/>
          </a:p>
        </p:txBody>
      </p:sp>
      <p:sp>
        <p:nvSpPr>
          <p:cNvPr id="4" name="Slide Number Placeholder 3"/>
          <p:cNvSpPr>
            <a:spLocks noGrp="1"/>
          </p:cNvSpPr>
          <p:nvPr>
            <p:ph type="sldNum" sz="quarter" idx="10"/>
          </p:nvPr>
        </p:nvSpPr>
        <p:spPr/>
        <p:txBody>
          <a:bodyPr/>
          <a:lstStyle/>
          <a:p>
            <a:fld id="{6614073C-404A-4312-BB89-7E9D44985CC3}" type="slidenum">
              <a:rPr lang="en-GB" smtClean="0"/>
              <a:pPr/>
              <a:t>11</a:t>
            </a:fld>
            <a:endParaRPr lang="en-GB"/>
          </a:p>
        </p:txBody>
      </p:sp>
    </p:spTree>
    <p:extLst>
      <p:ext uri="{BB962C8B-B14F-4D97-AF65-F5344CB8AC3E}">
        <p14:creationId xmlns:p14="http://schemas.microsoft.com/office/powerpoint/2010/main" val="369965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EF45BE-A893-A349-B229-0C49D4D09F75}" type="slidenum">
              <a:rPr lang="en-US" smtClean="0"/>
              <a:pPr/>
              <a:t>‹#›</a:t>
            </a:fld>
            <a:endParaRPr lang="en-US"/>
          </a:p>
        </p:txBody>
      </p:sp>
    </p:spTree>
    <p:extLst>
      <p:ext uri="{BB962C8B-B14F-4D97-AF65-F5344CB8AC3E}">
        <p14:creationId xmlns:p14="http://schemas.microsoft.com/office/powerpoint/2010/main" val="76991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68177"/>
            <a:ext cx="10972800" cy="3536884"/>
          </a:xfrm>
        </p:spPr>
        <p:txBody>
          <a:bodyPr/>
          <a:lstStyle>
            <a:lvl1pPr>
              <a:spcAft>
                <a:spcPts val="1200"/>
              </a:spcAft>
              <a:buClr>
                <a:srgbClr val="70AE1D"/>
              </a:buClr>
              <a:defRPr/>
            </a:lvl1pPr>
            <a:lvl2pPr>
              <a:spcAft>
                <a:spcPts val="1200"/>
              </a:spcAft>
              <a:buClr>
                <a:srgbClr val="70AE1D"/>
              </a:buClr>
              <a:defRPr/>
            </a:lvl2pPr>
            <a:lvl3pPr>
              <a:spcAft>
                <a:spcPts val="1200"/>
              </a:spcAft>
              <a:buClr>
                <a:srgbClr val="70AE1D"/>
              </a:buClr>
              <a:defRPr/>
            </a:lvl3pPr>
            <a:lvl4pPr>
              <a:spcAft>
                <a:spcPts val="1200"/>
              </a:spcAft>
              <a:buClr>
                <a:srgbClr val="70AE1D"/>
              </a:buClr>
              <a:defRPr/>
            </a:lvl4pPr>
            <a:lvl5pPr>
              <a:spcAft>
                <a:spcPts val="1200"/>
              </a:spcAft>
              <a:buClr>
                <a:srgbClr val="70AE1D"/>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p>
            <a:fld id="{3FEF45BE-A893-A349-B229-0C49D4D09F75}" type="slidenum">
              <a:rPr lang="en-US" smtClean="0"/>
              <a:pPr/>
              <a:t>‹#›</a:t>
            </a:fld>
            <a:endParaRPr lang="en-US"/>
          </a:p>
        </p:txBody>
      </p:sp>
      <p:sp>
        <p:nvSpPr>
          <p:cNvPr id="5" name="Title Placeholder 1"/>
          <p:cNvSpPr>
            <a:spLocks noGrp="1"/>
          </p:cNvSpPr>
          <p:nvPr>
            <p:ph type="title"/>
          </p:nvPr>
        </p:nvSpPr>
        <p:spPr>
          <a:xfrm>
            <a:off x="609600" y="730981"/>
            <a:ext cx="10972800" cy="1143000"/>
          </a:xfrm>
          <a:prstGeom prst="rect">
            <a:avLst/>
          </a:prstGeom>
        </p:spPr>
        <p:txBody>
          <a:bodyPr vert="horz" lIns="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2685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p:txBody>
          <a:bodyPr/>
          <a:lstStyle/>
          <a:p>
            <a:fld id="{3FEF45BE-A893-A349-B229-0C49D4D09F75}" type="slidenum">
              <a:rPr lang="en-US" smtClean="0"/>
              <a:pPr/>
              <a:t>‹#›</a:t>
            </a:fld>
            <a:endParaRPr lang="en-US"/>
          </a:p>
        </p:txBody>
      </p:sp>
    </p:spTree>
    <p:extLst>
      <p:ext uri="{BB962C8B-B14F-4D97-AF65-F5344CB8AC3E}">
        <p14:creationId xmlns:p14="http://schemas.microsoft.com/office/powerpoint/2010/main" val="236135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30981"/>
            <a:ext cx="9939131" cy="1143000"/>
          </a:xfrm>
        </p:spPr>
        <p:txBody>
          <a:bodyPr/>
          <a:lstStyle/>
          <a:p>
            <a:r>
              <a:rPr lang="en-GB"/>
              <a:t>Click to edit Master title style</a:t>
            </a:r>
            <a:endParaRPr lang="en-US"/>
          </a:p>
        </p:txBody>
      </p:sp>
      <p:sp>
        <p:nvSpPr>
          <p:cNvPr id="3" name="Content Placeholder 2"/>
          <p:cNvSpPr>
            <a:spLocks noGrp="1"/>
          </p:cNvSpPr>
          <p:nvPr>
            <p:ph sz="half" idx="1"/>
          </p:nvPr>
        </p:nvSpPr>
        <p:spPr>
          <a:xfrm>
            <a:off x="609600" y="1978725"/>
            <a:ext cx="5384800" cy="3699832"/>
          </a:xfrm>
        </p:spPr>
        <p:txBody>
          <a:bodyPr/>
          <a:lstStyle>
            <a:lvl1pPr>
              <a:defRPr sz="2400" b="1">
                <a:solidFill>
                  <a:srgbClr val="1A8B9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78725"/>
            <a:ext cx="5384800" cy="3699832"/>
          </a:xfrm>
        </p:spPr>
        <p:txBody>
          <a:bodyPr/>
          <a:lstStyle>
            <a:lvl1pPr>
              <a:defRPr sz="2400" b="1">
                <a:solidFill>
                  <a:srgbClr val="1A8B9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p:cNvSpPr>
            <a:spLocks noGrp="1"/>
          </p:cNvSpPr>
          <p:nvPr>
            <p:ph type="sldNum" sz="quarter" idx="12"/>
          </p:nvPr>
        </p:nvSpPr>
        <p:spPr/>
        <p:txBody>
          <a:bodyPr/>
          <a:lstStyle/>
          <a:p>
            <a:fld id="{3FEF45BE-A893-A349-B229-0C49D4D09F75}" type="slidenum">
              <a:rPr lang="en-US" smtClean="0"/>
              <a:pPr/>
              <a:t>‹#›</a:t>
            </a:fld>
            <a:endParaRPr lang="en-US"/>
          </a:p>
        </p:txBody>
      </p:sp>
    </p:spTree>
    <p:extLst>
      <p:ext uri="{BB962C8B-B14F-4D97-AF65-F5344CB8AC3E}">
        <p14:creationId xmlns:p14="http://schemas.microsoft.com/office/powerpoint/2010/main" val="132586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3" y="730981"/>
            <a:ext cx="9903791"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2047850"/>
            <a:ext cx="5386917" cy="639762"/>
          </a:xfrm>
        </p:spPr>
        <p:txBody>
          <a:bodyPr anchor="b"/>
          <a:lstStyle>
            <a:lvl1pPr marL="0" indent="0">
              <a:buNone/>
              <a:defRPr sz="2400" b="1">
                <a:solidFill>
                  <a:srgbClr val="1A8B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764601"/>
            <a:ext cx="5386917" cy="2885746"/>
          </a:xfrm>
        </p:spPr>
        <p:txBody>
          <a:bodyPr/>
          <a:lstStyle>
            <a:lvl1pPr>
              <a:buClr>
                <a:srgbClr val="70AE1D"/>
              </a:buClr>
              <a:defRPr sz="2400"/>
            </a:lvl1pPr>
            <a:lvl2pPr>
              <a:buClr>
                <a:srgbClr val="70AE1D"/>
              </a:buClr>
              <a:defRPr sz="2000"/>
            </a:lvl2pPr>
            <a:lvl3pPr>
              <a:buClr>
                <a:srgbClr val="70AE1D"/>
              </a:buClr>
              <a:defRPr sz="1800"/>
            </a:lvl3pPr>
            <a:lvl4pPr>
              <a:buClr>
                <a:srgbClr val="70AE1D"/>
              </a:buClr>
              <a:defRPr sz="1600"/>
            </a:lvl4pPr>
            <a:lvl5pPr>
              <a:buClr>
                <a:srgbClr val="70AE1D"/>
              </a:buCl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0" y="2047850"/>
            <a:ext cx="5389033" cy="639762"/>
          </a:xfrm>
        </p:spPr>
        <p:txBody>
          <a:bodyPr anchor="b"/>
          <a:lstStyle>
            <a:lvl1pPr marL="0" indent="0">
              <a:buNone/>
              <a:defRPr sz="2400" b="1">
                <a:solidFill>
                  <a:srgbClr val="1A8B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0" y="2764601"/>
            <a:ext cx="5389033" cy="2885746"/>
          </a:xfrm>
        </p:spPr>
        <p:txBody>
          <a:bodyPr/>
          <a:lstStyle>
            <a:lvl1pPr>
              <a:buClr>
                <a:srgbClr val="70AE1D"/>
              </a:buClr>
              <a:defRPr sz="2400"/>
            </a:lvl1pPr>
            <a:lvl2pPr>
              <a:buClr>
                <a:srgbClr val="70AE1D"/>
              </a:buClr>
              <a:defRPr sz="2000"/>
            </a:lvl2pPr>
            <a:lvl3pPr>
              <a:buClr>
                <a:srgbClr val="70AE1D"/>
              </a:buClr>
              <a:defRPr sz="1800"/>
            </a:lvl3pPr>
            <a:lvl4pPr>
              <a:buClr>
                <a:srgbClr val="70AE1D"/>
              </a:buClr>
              <a:defRPr sz="1600"/>
            </a:lvl4pPr>
            <a:lvl5pPr>
              <a:buClr>
                <a:srgbClr val="70AE1D"/>
              </a:buCl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p:cNvSpPr>
            <a:spLocks noGrp="1"/>
          </p:cNvSpPr>
          <p:nvPr>
            <p:ph type="sldNum" sz="quarter" idx="12"/>
          </p:nvPr>
        </p:nvSpPr>
        <p:spPr/>
        <p:txBody>
          <a:bodyPr/>
          <a:lstStyle/>
          <a:p>
            <a:fld id="{3FEF45BE-A893-A349-B229-0C49D4D09F75}" type="slidenum">
              <a:rPr lang="en-US" smtClean="0"/>
              <a:pPr/>
              <a:t>‹#›</a:t>
            </a:fld>
            <a:endParaRPr lang="en-US"/>
          </a:p>
        </p:txBody>
      </p:sp>
    </p:spTree>
    <p:extLst>
      <p:ext uri="{BB962C8B-B14F-4D97-AF65-F5344CB8AC3E}">
        <p14:creationId xmlns:p14="http://schemas.microsoft.com/office/powerpoint/2010/main" val="74272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30981"/>
            <a:ext cx="9930296" cy="1143000"/>
          </a:xfrm>
        </p:spPr>
        <p:txBody>
          <a:body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3FEF45BE-A893-A349-B229-0C49D4D09F75}" type="slidenum">
              <a:rPr lang="en-US" smtClean="0"/>
              <a:pPr/>
              <a:t>‹#›</a:t>
            </a:fld>
            <a:endParaRPr lang="en-US"/>
          </a:p>
        </p:txBody>
      </p:sp>
    </p:spTree>
    <p:extLst>
      <p:ext uri="{BB962C8B-B14F-4D97-AF65-F5344CB8AC3E}">
        <p14:creationId xmlns:p14="http://schemas.microsoft.com/office/powerpoint/2010/main" val="237733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1A8B95"/>
                </a:solidFill>
              </a:defRPr>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3"/>
            <a:ext cx="7315200" cy="4568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3FEF45BE-A893-A349-B229-0C49D4D09F75}" type="slidenum">
              <a:rPr lang="en-US" smtClean="0"/>
              <a:pPr/>
              <a:t>‹#›</a:t>
            </a:fld>
            <a:endParaRPr lang="en-US"/>
          </a:p>
        </p:txBody>
      </p:sp>
    </p:spTree>
    <p:extLst>
      <p:ext uri="{BB962C8B-B14F-4D97-AF65-F5344CB8AC3E}">
        <p14:creationId xmlns:p14="http://schemas.microsoft.com/office/powerpoint/2010/main" val="225747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image" Target="../media/image7.jpeg"/><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49900" y="5808853"/>
            <a:ext cx="1654713" cy="560508"/>
          </a:xfrm>
          <a:prstGeom prst="rect">
            <a:avLst/>
          </a:prstGeom>
        </p:spPr>
      </p:pic>
      <p:pic>
        <p:nvPicPr>
          <p:cNvPr id="26" name="Picture 2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027029" y="5750436"/>
            <a:ext cx="1325089" cy="675046"/>
          </a:xfrm>
          <a:prstGeom prst="rect">
            <a:avLst/>
          </a:prstGeom>
        </p:spPr>
      </p:pic>
      <p:pic>
        <p:nvPicPr>
          <p:cNvPr id="27" name="Picture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50059" y="5933448"/>
            <a:ext cx="1838853" cy="358016"/>
          </a:xfrm>
          <a:prstGeom prst="rect">
            <a:avLst/>
          </a:prstGeom>
        </p:spPr>
      </p:pic>
      <p:pic>
        <p:nvPicPr>
          <p:cNvPr id="28" name="Picture 2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24950" y="5711109"/>
            <a:ext cx="802693" cy="802693"/>
          </a:xfrm>
          <a:prstGeom prst="rect">
            <a:avLst/>
          </a:prstGeom>
        </p:spPr>
      </p:pic>
      <p:pic>
        <p:nvPicPr>
          <p:cNvPr id="29" name="Picture 2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74535" y="5815882"/>
            <a:ext cx="883260" cy="553479"/>
          </a:xfrm>
          <a:prstGeom prst="rect">
            <a:avLst/>
          </a:prstGeom>
        </p:spPr>
      </p:pic>
      <p:pic>
        <p:nvPicPr>
          <p:cNvPr id="30" name="Picture 29"/>
          <p:cNvPicPr>
            <a:picLocks noChangeAspect="1"/>
          </p:cNvPicPr>
          <p:nvPr userDrawn="1"/>
        </p:nvPicPr>
        <p:blipFill>
          <a:blip r:embed="rId14"/>
          <a:stretch>
            <a:fillRect/>
          </a:stretch>
        </p:blipFill>
        <p:spPr>
          <a:xfrm>
            <a:off x="4411328" y="5946559"/>
            <a:ext cx="1716156" cy="357940"/>
          </a:xfrm>
          <a:prstGeom prst="rect">
            <a:avLst/>
          </a:prstGeom>
        </p:spPr>
      </p:pic>
      <p:sp>
        <p:nvSpPr>
          <p:cNvPr id="2" name="Title Placeholder 1"/>
          <p:cNvSpPr>
            <a:spLocks noGrp="1"/>
          </p:cNvSpPr>
          <p:nvPr>
            <p:ph type="title"/>
          </p:nvPr>
        </p:nvSpPr>
        <p:spPr>
          <a:xfrm>
            <a:off x="609600" y="730981"/>
            <a:ext cx="10972800" cy="1143000"/>
          </a:xfrm>
          <a:prstGeom prst="rect">
            <a:avLst/>
          </a:prstGeom>
        </p:spPr>
        <p:txBody>
          <a:bodyPr vert="horz" lIns="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2099958"/>
            <a:ext cx="10972800" cy="3582259"/>
          </a:xfrm>
          <a:prstGeom prst="rect">
            <a:avLst/>
          </a:prstGeom>
        </p:spPr>
        <p:txBody>
          <a:bodyPr vert="horz" lIns="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8775021" y="6463983"/>
            <a:ext cx="2844800" cy="365125"/>
          </a:xfrm>
          <a:prstGeom prst="rect">
            <a:avLst/>
          </a:prstGeom>
        </p:spPr>
        <p:txBody>
          <a:bodyPr vert="horz" lIns="91440" tIns="45720" rIns="91440" bIns="45720" rtlCol="0" anchor="ctr"/>
          <a:lstStyle>
            <a:lvl1pPr algn="r">
              <a:defRPr sz="1200" b="1">
                <a:solidFill>
                  <a:schemeClr val="bg1"/>
                </a:solidFill>
                <a:latin typeface="Arial"/>
                <a:cs typeface="Arial"/>
              </a:defRPr>
            </a:lvl1pPr>
          </a:lstStyle>
          <a:p>
            <a:fld id="{3FEF45BE-A893-A349-B229-0C49D4D09F75}" type="slidenum">
              <a:rPr lang="en-US" smtClean="0"/>
              <a:pPr/>
              <a:t>‹#›</a:t>
            </a:fld>
            <a:endParaRPr lang="en-US"/>
          </a:p>
        </p:txBody>
      </p:sp>
      <p:sp>
        <p:nvSpPr>
          <p:cNvPr id="16" name="Text Box 14"/>
          <p:cNvSpPr txBox="1"/>
          <p:nvPr userDrawn="1"/>
        </p:nvSpPr>
        <p:spPr>
          <a:xfrm>
            <a:off x="609600" y="159295"/>
            <a:ext cx="9001957" cy="548379"/>
          </a:xfrm>
          <a:prstGeom prst="rect">
            <a:avLst/>
          </a:prstGeom>
          <a:solidFill>
            <a:sysClr val="window" lastClr="FFFFFF"/>
          </a:solidFill>
          <a:ln w="6350">
            <a:noFill/>
          </a:ln>
          <a:effectLst/>
        </p:spPr>
        <p:txBody>
          <a:bodyPr rot="0" spcFirstLastPara="0" vert="horz" wrap="square" lIns="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800" b="0" i="0" u="none" strike="noStrike" kern="0" cap="none" spc="0" normalizeH="0" baseline="0" noProof="0">
                <a:ln>
                  <a:noFill/>
                </a:ln>
                <a:solidFill>
                  <a:srgbClr val="591D70"/>
                </a:solidFill>
                <a:effectLst/>
                <a:uLnTx/>
                <a:uFillTx/>
                <a:latin typeface="Arial" panose="020B0604020202020204" pitchFamily="34" charset="0"/>
                <a:ea typeface="Calibri" panose="020F0502020204030204" pitchFamily="34" charset="0"/>
                <a:cs typeface="Times New Roman" panose="02020603050405020304" pitchFamily="18" charset="0"/>
              </a:rPr>
              <a:t>Mental Health Strategy 2023 – 2028  </a:t>
            </a:r>
            <a:endParaRPr kumimoji="0" lang="en-GB" sz="1800" b="0" i="0" u="none" strike="noStrike" kern="0" cap="none" spc="0" normalizeH="0" baseline="0" noProof="0">
              <a:ln>
                <a:noFill/>
              </a:ln>
              <a:solidFill>
                <a:srgbClr val="591D70"/>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174483" y="143604"/>
            <a:ext cx="815834" cy="587379"/>
          </a:xfrm>
          <a:prstGeom prst="rect">
            <a:avLst/>
          </a:prstGeom>
        </p:spPr>
      </p:pic>
      <p:grpSp>
        <p:nvGrpSpPr>
          <p:cNvPr id="4" name="Group 3"/>
          <p:cNvGrpSpPr/>
          <p:nvPr userDrawn="1"/>
        </p:nvGrpSpPr>
        <p:grpSpPr>
          <a:xfrm>
            <a:off x="0" y="6423660"/>
            <a:ext cx="12192000" cy="434340"/>
            <a:chOff x="0" y="6423660"/>
            <a:chExt cx="12192000" cy="434340"/>
          </a:xfrm>
        </p:grpSpPr>
        <p:pic>
          <p:nvPicPr>
            <p:cNvPr id="9" name="Picture 8" descr="MFT_foote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23660"/>
              <a:ext cx="9027029" cy="434340"/>
            </a:xfrm>
            <a:prstGeom prst="rect">
              <a:avLst/>
            </a:prstGeom>
          </p:spPr>
        </p:pic>
        <p:pic>
          <p:nvPicPr>
            <p:cNvPr id="31" name="Picture 30" descr="MFT_foote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64971" y="6423660"/>
              <a:ext cx="9027029" cy="434340"/>
            </a:xfrm>
            <a:prstGeom prst="rect">
              <a:avLst/>
            </a:prstGeom>
          </p:spPr>
        </p:pic>
      </p:grpSp>
    </p:spTree>
    <p:extLst>
      <p:ext uri="{BB962C8B-B14F-4D97-AF65-F5344CB8AC3E}">
        <p14:creationId xmlns:p14="http://schemas.microsoft.com/office/powerpoint/2010/main" val="32179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457200" rtl="0" eaLnBrk="1" latinLnBrk="0" hangingPunct="1">
        <a:spcBef>
          <a:spcPct val="0"/>
        </a:spcBef>
        <a:buNone/>
        <a:defRPr sz="4400" kern="1200">
          <a:solidFill>
            <a:srgbClr val="591D70"/>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spcAft>
          <a:spcPts val="600"/>
        </a:spcAft>
        <a:buClr>
          <a:srgbClr val="70AE1D"/>
        </a:buClr>
        <a:buFont typeface="Arial"/>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spcAft>
          <a:spcPts val="600"/>
        </a:spcAft>
        <a:buClr>
          <a:srgbClr val="70AE1D"/>
        </a:buClr>
        <a:buFont typeface="Arial"/>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spcAft>
          <a:spcPts val="600"/>
        </a:spcAft>
        <a:buClr>
          <a:srgbClr val="70AE1D"/>
        </a:buClr>
        <a:buFont typeface="Arial"/>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spcAft>
          <a:spcPts val="600"/>
        </a:spcAft>
        <a:buClr>
          <a:srgbClr val="70AE1D"/>
        </a:buClr>
        <a:buFont typeface="Arial"/>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spcAft>
          <a:spcPts val="600"/>
        </a:spcAft>
        <a:buClr>
          <a:srgbClr val="70AE1D"/>
        </a:buClr>
        <a:buFont typeface="Arial"/>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76" y="1308542"/>
            <a:ext cx="10253791" cy="1699834"/>
          </a:xfrm>
        </p:spPr>
        <p:txBody>
          <a:bodyPr lIns="0" rIns="0">
            <a:noAutofit/>
          </a:bodyPr>
          <a:lstStyle/>
          <a:p>
            <a:r>
              <a:rPr lang="en-GB" sz="4800" cap="none">
                <a:latin typeface="Arial" panose="020B0604020202020204" pitchFamily="34" charset="0"/>
                <a:cs typeface="Arial" panose="020B0604020202020204" pitchFamily="34" charset="0"/>
              </a:rPr>
              <a:t>Mental Health Services –</a:t>
            </a:r>
            <a:br>
              <a:rPr lang="en-GB" sz="4800" cap="none">
                <a:latin typeface="Arial" panose="020B0604020202020204" pitchFamily="34" charset="0"/>
                <a:cs typeface="Arial" panose="020B0604020202020204" pitchFamily="34" charset="0"/>
              </a:rPr>
            </a:br>
            <a:r>
              <a:rPr lang="en-GB" cap="none">
                <a:latin typeface="Arial" panose="020B0604020202020204" pitchFamily="34" charset="0"/>
                <a:cs typeface="Arial" panose="020B0604020202020204" pitchFamily="34" charset="0"/>
              </a:rPr>
              <a:t>Community Engagement Sessions </a:t>
            </a:r>
            <a:r>
              <a:rPr lang="en-GB">
                <a:latin typeface="Arial" panose="020B0604020202020204" pitchFamily="34" charset="0"/>
                <a:cs typeface="Arial" panose="020B0604020202020204" pitchFamily="34" charset="0"/>
              </a:rPr>
              <a:t>2024</a:t>
            </a:r>
          </a:p>
        </p:txBody>
      </p:sp>
      <p:sp>
        <p:nvSpPr>
          <p:cNvPr id="3" name="Text Placeholder 2">
            <a:extLst>
              <a:ext uri="{FF2B5EF4-FFF2-40B4-BE49-F238E27FC236}">
                <a16:creationId xmlns="" xmlns:a16="http://schemas.microsoft.com/office/drawing/2014/main" id="{78ECCDA6-D8CD-8371-2D9C-299E3117C8A6}"/>
              </a:ext>
            </a:extLst>
          </p:cNvPr>
          <p:cNvSpPr>
            <a:spLocks noGrp="1"/>
          </p:cNvSpPr>
          <p:nvPr>
            <p:ph type="body" idx="1"/>
          </p:nvPr>
        </p:nvSpPr>
        <p:spPr>
          <a:xfrm>
            <a:off x="691576" y="3524808"/>
            <a:ext cx="10253791" cy="761332"/>
          </a:xfrm>
        </p:spPr>
        <p:txBody>
          <a:bodyPr lIns="0" rIns="0">
            <a:noAutofit/>
          </a:bodyPr>
          <a:lstStyle/>
          <a:p>
            <a:r>
              <a:rPr lang="en-GB" sz="3200">
                <a:solidFill>
                  <a:srgbClr val="1A8B95"/>
                </a:solidFill>
                <a:latin typeface="Arial" panose="020B0604020202020204" pitchFamily="34" charset="0"/>
                <a:cs typeface="Arial" panose="020B0604020202020204" pitchFamily="34" charset="0"/>
              </a:rPr>
              <a:t>Redesigning inpatient service provision and expanding community mental health service provision</a:t>
            </a:r>
          </a:p>
        </p:txBody>
      </p:sp>
    </p:spTree>
    <p:extLst>
      <p:ext uri="{BB962C8B-B14F-4D97-AF65-F5344CB8AC3E}">
        <p14:creationId xmlns:p14="http://schemas.microsoft.com/office/powerpoint/2010/main" val="731336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30EF527D-DF6E-AB55-82D1-A166325A8D1F}"/>
              </a:ext>
            </a:extLst>
          </p:cNvPr>
          <p:cNvSpPr/>
          <p:nvPr/>
        </p:nvSpPr>
        <p:spPr>
          <a:xfrm>
            <a:off x="4837471" y="4750855"/>
            <a:ext cx="6744929" cy="900000"/>
          </a:xfrm>
          <a:prstGeom prst="roundRect">
            <a:avLst/>
          </a:prstGeom>
          <a:solidFill>
            <a:srgbClr val="591D7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Ins="216000" rtlCol="0" anchor="ctr"/>
          <a:lstStyle/>
          <a:p>
            <a:pPr algn="r"/>
            <a:r>
              <a:rPr lang="en-GB" sz="2100">
                <a:solidFill>
                  <a:srgbClr val="591D70"/>
                </a:solidFill>
                <a:latin typeface="Arial" panose="020B0604020202020204" pitchFamily="34" charset="0"/>
                <a:cs typeface="Arial" panose="020B0604020202020204" pitchFamily="34" charset="0"/>
              </a:rPr>
              <a:t>Expanded Community Mental Health Services</a:t>
            </a:r>
          </a:p>
        </p:txBody>
      </p:sp>
      <p:sp>
        <p:nvSpPr>
          <p:cNvPr id="7" name="Rectangle: Rounded Corners 6">
            <a:extLst>
              <a:ext uri="{FF2B5EF4-FFF2-40B4-BE49-F238E27FC236}">
                <a16:creationId xmlns="" xmlns:a16="http://schemas.microsoft.com/office/drawing/2014/main" id="{C2D50C55-96C0-4724-1C7B-07C1264200D1}"/>
              </a:ext>
            </a:extLst>
          </p:cNvPr>
          <p:cNvSpPr/>
          <p:nvPr/>
        </p:nvSpPr>
        <p:spPr>
          <a:xfrm>
            <a:off x="4837471" y="3721826"/>
            <a:ext cx="6744929" cy="900000"/>
          </a:xfrm>
          <a:prstGeom prst="roundRect">
            <a:avLst/>
          </a:prstGeom>
          <a:solidFill>
            <a:srgbClr val="591D7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216000" bIns="45720" rtlCol="0" anchor="ctr"/>
          <a:lstStyle/>
          <a:p>
            <a:pPr algn="r"/>
            <a:r>
              <a:rPr lang="en-GB" sz="2100">
                <a:solidFill>
                  <a:srgbClr val="591D70"/>
                </a:solidFill>
                <a:latin typeface="Arial" panose="020B0604020202020204" pitchFamily="34" charset="0"/>
                <a:cs typeface="Arial" panose="020B0604020202020204" pitchFamily="34" charset="0"/>
              </a:rPr>
              <a:t>Reduced Inpatient Mental Health</a:t>
            </a:r>
          </a:p>
          <a:p>
            <a:pPr algn="r"/>
            <a:r>
              <a:rPr lang="en-GB" sz="1600" b="1">
                <a:solidFill>
                  <a:srgbClr val="591D70"/>
                </a:solidFill>
                <a:latin typeface="Arial" panose="020B0604020202020204" pitchFamily="34" charset="0"/>
                <a:cs typeface="Arial" panose="020B0604020202020204" pitchFamily="34" charset="0"/>
              </a:rPr>
              <a:t>Always available for those who need it</a:t>
            </a:r>
          </a:p>
        </p:txBody>
      </p:sp>
      <p:sp>
        <p:nvSpPr>
          <p:cNvPr id="14" name="Pentagon 13"/>
          <p:cNvSpPr/>
          <p:nvPr/>
        </p:nvSpPr>
        <p:spPr>
          <a:xfrm>
            <a:off x="609600" y="3721826"/>
            <a:ext cx="5040000" cy="900000"/>
          </a:xfrm>
          <a:prstGeom prst="homePlate">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lIns="216000" rtlCol="0" anchor="ctr"/>
          <a:lstStyle/>
          <a:p>
            <a:r>
              <a:rPr lang="en-GB" sz="2100">
                <a:solidFill>
                  <a:schemeClr val="bg1"/>
                </a:solidFill>
                <a:latin typeface="Arial" panose="020B0604020202020204" pitchFamily="34" charset="0"/>
                <a:cs typeface="Arial" panose="020B0604020202020204" pitchFamily="34" charset="0"/>
              </a:rPr>
              <a:t>Inpatient Mental Health</a:t>
            </a:r>
          </a:p>
        </p:txBody>
      </p:sp>
      <p:sp>
        <p:nvSpPr>
          <p:cNvPr id="3" name="Content Placeholder 2">
            <a:extLst>
              <a:ext uri="{FF2B5EF4-FFF2-40B4-BE49-F238E27FC236}">
                <a16:creationId xmlns="" xmlns:a16="http://schemas.microsoft.com/office/drawing/2014/main" id="{43F49A8E-FEB1-5750-99A5-8EFF5CA325BD}"/>
              </a:ext>
            </a:extLst>
          </p:cNvPr>
          <p:cNvSpPr>
            <a:spLocks noGrp="1"/>
          </p:cNvSpPr>
          <p:nvPr>
            <p:ph idx="1"/>
          </p:nvPr>
        </p:nvSpPr>
        <p:spPr>
          <a:xfrm>
            <a:off x="609600" y="2168177"/>
            <a:ext cx="10972800" cy="3536884"/>
          </a:xfrm>
        </p:spPr>
        <p:txBody>
          <a:bodyPr vert="horz" lIns="91440" tIns="45720" rIns="91440" bIns="45720" rtlCol="0" anchor="t">
            <a:normAutofit/>
          </a:bodyPr>
          <a:lstStyle/>
          <a:p>
            <a:pPr marL="0" indent="0">
              <a:buNone/>
            </a:pPr>
            <a:r>
              <a:rPr lang="en-GB" sz="2800">
                <a:solidFill>
                  <a:srgbClr val="1A8B95"/>
                </a:solidFill>
              </a:rPr>
              <a:t>Access for those who need it will be the same (by self-referral, GP or hospital, depending on the service) </a:t>
            </a:r>
          </a:p>
          <a:p>
            <a:pPr marL="0" indent="0">
              <a:buNone/>
            </a:pPr>
            <a:endParaRPr lang="en-GB"/>
          </a:p>
        </p:txBody>
      </p:sp>
      <p:sp>
        <p:nvSpPr>
          <p:cNvPr id="2" name="Title 1">
            <a:extLst>
              <a:ext uri="{FF2B5EF4-FFF2-40B4-BE49-F238E27FC236}">
                <a16:creationId xmlns="" xmlns:a16="http://schemas.microsoft.com/office/drawing/2014/main" id="{B8AD4E10-FBFD-B72E-5D52-3536A181B84D}"/>
              </a:ext>
            </a:extLst>
          </p:cNvPr>
          <p:cNvSpPr>
            <a:spLocks noGrp="1"/>
          </p:cNvSpPr>
          <p:nvPr>
            <p:ph type="title"/>
          </p:nvPr>
        </p:nvSpPr>
        <p:spPr/>
        <p:txBody>
          <a:bodyPr>
            <a:normAutofit/>
          </a:bodyPr>
          <a:lstStyle/>
          <a:p>
            <a:r>
              <a:rPr lang="en-GB" sz="4000"/>
              <a:t>Will access to inpatient care change?</a:t>
            </a:r>
          </a:p>
        </p:txBody>
      </p:sp>
      <p:sp>
        <p:nvSpPr>
          <p:cNvPr id="11" name="TextBox 10"/>
          <p:cNvSpPr txBox="1"/>
          <p:nvPr/>
        </p:nvSpPr>
        <p:spPr>
          <a:xfrm>
            <a:off x="609599" y="3241297"/>
            <a:ext cx="4768645" cy="461665"/>
          </a:xfrm>
          <a:prstGeom prst="rect">
            <a:avLst/>
          </a:prstGeom>
          <a:noFill/>
        </p:spPr>
        <p:txBody>
          <a:bodyPr wrap="square" lIns="216000" rtlCol="0">
            <a:spAutoFit/>
          </a:bodyPr>
          <a:lstStyle/>
          <a:p>
            <a:r>
              <a:rPr lang="en-GB" sz="2400" b="1">
                <a:solidFill>
                  <a:srgbClr val="1A8B95"/>
                </a:solidFill>
                <a:latin typeface="Arial" panose="020B0604020202020204" pitchFamily="34" charset="0"/>
                <a:ea typeface="Calibri"/>
                <a:cs typeface="Arial" panose="020B0604020202020204" pitchFamily="34" charset="0"/>
              </a:rPr>
              <a:t>Where we are now</a:t>
            </a:r>
          </a:p>
        </p:txBody>
      </p:sp>
      <p:sp>
        <p:nvSpPr>
          <p:cNvPr id="12" name="TextBox 11"/>
          <p:cNvSpPr txBox="1"/>
          <p:nvPr/>
        </p:nvSpPr>
        <p:spPr>
          <a:xfrm>
            <a:off x="5812055" y="3241297"/>
            <a:ext cx="5770345" cy="461665"/>
          </a:xfrm>
          <a:prstGeom prst="rect">
            <a:avLst/>
          </a:prstGeom>
          <a:noFill/>
        </p:spPr>
        <p:txBody>
          <a:bodyPr wrap="square" rIns="216000" rtlCol="0">
            <a:spAutoFit/>
          </a:bodyPr>
          <a:lstStyle/>
          <a:p>
            <a:pPr algn="r"/>
            <a:r>
              <a:rPr lang="en-GB" sz="2400" b="1">
                <a:solidFill>
                  <a:srgbClr val="591D70"/>
                </a:solidFill>
                <a:latin typeface="Arial" panose="020B0604020202020204" pitchFamily="34" charset="0"/>
                <a:ea typeface="Calibri"/>
                <a:cs typeface="Arial" panose="020B0604020202020204" pitchFamily="34" charset="0"/>
              </a:rPr>
              <a:t>Where we want to be</a:t>
            </a:r>
          </a:p>
        </p:txBody>
      </p:sp>
      <p:sp>
        <p:nvSpPr>
          <p:cNvPr id="15" name="Pentagon 14"/>
          <p:cNvSpPr/>
          <p:nvPr/>
        </p:nvSpPr>
        <p:spPr>
          <a:xfrm>
            <a:off x="609600" y="4750855"/>
            <a:ext cx="5040000" cy="900000"/>
          </a:xfrm>
          <a:prstGeom prst="homePlate">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lIns="216000" rtlCol="0" anchor="ctr"/>
          <a:lstStyle/>
          <a:p>
            <a:r>
              <a:rPr lang="en-GB" sz="2100">
                <a:solidFill>
                  <a:schemeClr val="bg1"/>
                </a:solidFill>
                <a:latin typeface="Arial" panose="020B0604020202020204" pitchFamily="34" charset="0"/>
                <a:cs typeface="Arial" panose="020B0604020202020204" pitchFamily="34" charset="0"/>
              </a:rPr>
              <a:t>Community Mental Health</a:t>
            </a:r>
          </a:p>
        </p:txBody>
      </p:sp>
    </p:spTree>
    <p:extLst>
      <p:ext uri="{BB962C8B-B14F-4D97-AF65-F5344CB8AC3E}">
        <p14:creationId xmlns:p14="http://schemas.microsoft.com/office/powerpoint/2010/main" val="324839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698984" y="1328979"/>
            <a:ext cx="6794032" cy="4629616"/>
            <a:chOff x="2651229" y="1275986"/>
            <a:chExt cx="6794032" cy="462961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000" y="1275986"/>
              <a:ext cx="6090266" cy="4629616"/>
            </a:xfrm>
            <a:prstGeom prst="rect">
              <a:avLst/>
            </a:prstGeom>
          </p:spPr>
        </p:pic>
        <p:grpSp>
          <p:nvGrpSpPr>
            <p:cNvPr id="22" name="Group 21"/>
            <p:cNvGrpSpPr/>
            <p:nvPr/>
          </p:nvGrpSpPr>
          <p:grpSpPr>
            <a:xfrm>
              <a:off x="2651229" y="1585202"/>
              <a:ext cx="6794032" cy="3935024"/>
              <a:chOff x="2651229" y="1585202"/>
              <a:chExt cx="6794032" cy="3935024"/>
            </a:xfrm>
          </p:grpSpPr>
          <p:sp>
            <p:nvSpPr>
              <p:cNvPr id="18" name="Rounded Rectangle 17"/>
              <p:cNvSpPr/>
              <p:nvPr/>
            </p:nvSpPr>
            <p:spPr>
              <a:xfrm>
                <a:off x="3550720" y="3841013"/>
                <a:ext cx="1495299" cy="533702"/>
              </a:xfrm>
              <a:prstGeom prst="roundRect">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Royal Alexandra Hospital</a:t>
                </a:r>
              </a:p>
            </p:txBody>
          </p:sp>
          <p:sp>
            <p:nvSpPr>
              <p:cNvPr id="6" name="Rounded Rectangle 5"/>
              <p:cNvSpPr/>
              <p:nvPr/>
            </p:nvSpPr>
            <p:spPr>
              <a:xfrm>
                <a:off x="7498477" y="4046371"/>
                <a:ext cx="1250950" cy="490885"/>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Royal Hospital for Children</a:t>
                </a:r>
              </a:p>
            </p:txBody>
          </p:sp>
          <p:sp>
            <p:nvSpPr>
              <p:cNvPr id="9" name="Rounded Rectangle 8"/>
              <p:cNvSpPr/>
              <p:nvPr/>
            </p:nvSpPr>
            <p:spPr>
              <a:xfrm>
                <a:off x="8194311" y="3081521"/>
                <a:ext cx="1250950" cy="490885"/>
              </a:xfrm>
              <a:prstGeom prst="roundRect">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Rowanbank Clinic</a:t>
                </a:r>
              </a:p>
            </p:txBody>
          </p:sp>
          <p:sp>
            <p:nvSpPr>
              <p:cNvPr id="10" name="Rounded Rectangle 9"/>
              <p:cNvSpPr/>
              <p:nvPr/>
            </p:nvSpPr>
            <p:spPr>
              <a:xfrm>
                <a:off x="6445575" y="4741204"/>
                <a:ext cx="1052902" cy="779022"/>
              </a:xfrm>
              <a:prstGeom prst="roundRect">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Leverndale Hospital</a:t>
                </a:r>
              </a:p>
            </p:txBody>
          </p:sp>
          <p:sp>
            <p:nvSpPr>
              <p:cNvPr id="11" name="Rounded Rectangle 10"/>
              <p:cNvSpPr/>
              <p:nvPr/>
            </p:nvSpPr>
            <p:spPr>
              <a:xfrm>
                <a:off x="7741427" y="2041541"/>
                <a:ext cx="1008000" cy="720000"/>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Stobhill Hospital</a:t>
                </a:r>
              </a:p>
            </p:txBody>
          </p:sp>
          <p:sp>
            <p:nvSpPr>
              <p:cNvPr id="12" name="Rounded Rectangle 11"/>
              <p:cNvSpPr/>
              <p:nvPr/>
            </p:nvSpPr>
            <p:spPr>
              <a:xfrm>
                <a:off x="6618849" y="1825497"/>
                <a:ext cx="1080000" cy="831119"/>
              </a:xfrm>
              <a:prstGeom prst="roundRect">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Gartnavel Royal Hospital</a:t>
                </a:r>
              </a:p>
            </p:txBody>
          </p:sp>
          <p:sp>
            <p:nvSpPr>
              <p:cNvPr id="15" name="Rounded Rectangle 14"/>
              <p:cNvSpPr/>
              <p:nvPr/>
            </p:nvSpPr>
            <p:spPr>
              <a:xfrm>
                <a:off x="2651229" y="1995298"/>
                <a:ext cx="1217868" cy="540000"/>
              </a:xfrm>
              <a:prstGeom prst="roundRect">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Dumbarton Joint Hospital</a:t>
                </a:r>
              </a:p>
            </p:txBody>
          </p:sp>
          <p:sp>
            <p:nvSpPr>
              <p:cNvPr id="16" name="Rounded Rectangle 15"/>
              <p:cNvSpPr/>
              <p:nvPr/>
            </p:nvSpPr>
            <p:spPr>
              <a:xfrm>
                <a:off x="2902291" y="2905121"/>
                <a:ext cx="1060460" cy="738666"/>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Inverclyde Royal Hospital</a:t>
                </a:r>
              </a:p>
            </p:txBody>
          </p:sp>
          <p:sp>
            <p:nvSpPr>
              <p:cNvPr id="17" name="Rounded Rectangle 16"/>
              <p:cNvSpPr/>
              <p:nvPr/>
            </p:nvSpPr>
            <p:spPr>
              <a:xfrm>
                <a:off x="5013271" y="3036659"/>
                <a:ext cx="1080000" cy="900000"/>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Blythswood House </a:t>
                </a:r>
                <a:r>
                  <a:rPr lang="en-GB" sz="1100">
                    <a:latin typeface="Arial" panose="020B0604020202020204" pitchFamily="34" charset="0"/>
                    <a:cs typeface="Arial" panose="020B0604020202020204" pitchFamily="34" charset="0"/>
                  </a:rPr>
                  <a:t>(learning disability)</a:t>
                </a:r>
              </a:p>
            </p:txBody>
          </p:sp>
          <p:sp>
            <p:nvSpPr>
              <p:cNvPr id="3" name="Rectangle: Rounded Corners 2">
                <a:extLst>
                  <a:ext uri="{FF2B5EF4-FFF2-40B4-BE49-F238E27FC236}">
                    <a16:creationId xmlns="" xmlns:a16="http://schemas.microsoft.com/office/drawing/2014/main" id="{8C65F207-8FB3-4A00-82A1-C323CC5FB9F7}"/>
                  </a:ext>
                </a:extLst>
              </p:cNvPr>
              <p:cNvSpPr/>
              <p:nvPr/>
            </p:nvSpPr>
            <p:spPr>
              <a:xfrm>
                <a:off x="5369800" y="4374715"/>
                <a:ext cx="866228" cy="504000"/>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Dykebar Hospital</a:t>
                </a:r>
              </a:p>
            </p:txBody>
          </p:sp>
          <p:sp>
            <p:nvSpPr>
              <p:cNvPr id="21" name="Rounded Rectangle 20"/>
              <p:cNvSpPr/>
              <p:nvPr/>
            </p:nvSpPr>
            <p:spPr>
              <a:xfrm>
                <a:off x="3869250" y="1585202"/>
                <a:ext cx="1296726" cy="480590"/>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Vale of Leven Hospital</a:t>
                </a:r>
              </a:p>
            </p:txBody>
          </p:sp>
        </p:grpSp>
      </p:grpSp>
      <p:sp>
        <p:nvSpPr>
          <p:cNvPr id="2" name="Title 1">
            <a:extLst>
              <a:ext uri="{FF2B5EF4-FFF2-40B4-BE49-F238E27FC236}">
                <a16:creationId xmlns="" xmlns:a16="http://schemas.microsoft.com/office/drawing/2014/main" id="{B8AD4E10-FBFD-B72E-5D52-3536A181B84D}"/>
              </a:ext>
            </a:extLst>
          </p:cNvPr>
          <p:cNvSpPr>
            <a:spLocks noGrp="1"/>
          </p:cNvSpPr>
          <p:nvPr>
            <p:ph type="title"/>
          </p:nvPr>
        </p:nvSpPr>
        <p:spPr>
          <a:xfrm>
            <a:off x="609600" y="730981"/>
            <a:ext cx="10972800" cy="1143000"/>
          </a:xfrm>
        </p:spPr>
        <p:txBody>
          <a:bodyPr>
            <a:normAutofit/>
          </a:bodyPr>
          <a:lstStyle/>
          <a:p>
            <a:r>
              <a:rPr lang="en-GB"/>
              <a:t>Current Inpatient Locations</a:t>
            </a:r>
          </a:p>
        </p:txBody>
      </p:sp>
    </p:spTree>
    <p:extLst>
      <p:ext uri="{BB962C8B-B14F-4D97-AF65-F5344CB8AC3E}">
        <p14:creationId xmlns:p14="http://schemas.microsoft.com/office/powerpoint/2010/main" val="409444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ea typeface="Calibri"/>
                <a:cs typeface="Calibri"/>
              </a:rPr>
              <a:t>What happens next?</a:t>
            </a:r>
            <a:endParaRPr lang="en-GB"/>
          </a:p>
        </p:txBody>
      </p:sp>
      <p:grpSp>
        <p:nvGrpSpPr>
          <p:cNvPr id="23" name="Group 22"/>
          <p:cNvGrpSpPr/>
          <p:nvPr/>
        </p:nvGrpSpPr>
        <p:grpSpPr>
          <a:xfrm>
            <a:off x="609599" y="4598227"/>
            <a:ext cx="11307097" cy="1080000"/>
            <a:chOff x="609599" y="4598227"/>
            <a:chExt cx="11307097" cy="1080000"/>
          </a:xfrm>
        </p:grpSpPr>
        <p:sp>
          <p:nvSpPr>
            <p:cNvPr id="14" name="Rectangle: Rounded Corners 6">
              <a:extLst>
                <a:ext uri="{FF2B5EF4-FFF2-40B4-BE49-F238E27FC236}">
                  <a16:creationId xmlns="" xmlns:a16="http://schemas.microsoft.com/office/drawing/2014/main" id="{C2D50C55-96C0-4724-1C7B-07C1264200D1}"/>
                </a:ext>
              </a:extLst>
            </p:cNvPr>
            <p:cNvSpPr/>
            <p:nvPr/>
          </p:nvSpPr>
          <p:spPr>
            <a:xfrm>
              <a:off x="609599" y="4598227"/>
              <a:ext cx="11307097" cy="1080000"/>
            </a:xfrm>
            <a:prstGeom prst="roundRect">
              <a:avLst/>
            </a:prstGeom>
            <a:solidFill>
              <a:srgbClr val="591D7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1152000" bIns="45720" rtlCol="0" anchor="ctr"/>
            <a:lstStyle/>
            <a:p>
              <a:r>
                <a:rPr lang="en-GB" sz="2400">
                  <a:solidFill>
                    <a:schemeClr val="tx1">
                      <a:lumMod val="75000"/>
                      <a:lumOff val="25000"/>
                    </a:schemeClr>
                  </a:solidFill>
                </a:rPr>
                <a:t>A preferred option will be chosen and there will be more consultation before any final decision is made</a:t>
              </a:r>
              <a:endParaRPr lang="en-GB" sz="2400" b="1">
                <a:solidFill>
                  <a:schemeClr val="tx1">
                    <a:lumMod val="75000"/>
                    <a:lumOff val="25000"/>
                  </a:schemeClr>
                </a:solidFill>
              </a:endParaRPr>
            </a:p>
          </p:txBody>
        </p:sp>
        <p:grpSp>
          <p:nvGrpSpPr>
            <p:cNvPr id="20" name="Group 19"/>
            <p:cNvGrpSpPr/>
            <p:nvPr/>
          </p:nvGrpSpPr>
          <p:grpSpPr>
            <a:xfrm>
              <a:off x="10853964" y="4659060"/>
              <a:ext cx="972000" cy="972000"/>
              <a:chOff x="10922013" y="4706227"/>
              <a:chExt cx="972000" cy="972000"/>
            </a:xfrm>
          </p:grpSpPr>
          <p:sp>
            <p:nvSpPr>
              <p:cNvPr id="17" name="Oval 16"/>
              <p:cNvSpPr/>
              <p:nvPr/>
            </p:nvSpPr>
            <p:spPr>
              <a:xfrm>
                <a:off x="10922013" y="4706227"/>
                <a:ext cx="972000" cy="972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8053" y="4796227"/>
                <a:ext cx="799920" cy="792000"/>
              </a:xfrm>
              <a:prstGeom prst="rect">
                <a:avLst/>
              </a:prstGeom>
            </p:spPr>
          </p:pic>
        </p:grpSp>
      </p:grpSp>
      <p:grpSp>
        <p:nvGrpSpPr>
          <p:cNvPr id="21" name="Group 20"/>
          <p:cNvGrpSpPr/>
          <p:nvPr/>
        </p:nvGrpSpPr>
        <p:grpSpPr>
          <a:xfrm>
            <a:off x="609600" y="2141193"/>
            <a:ext cx="11307097" cy="1080000"/>
            <a:chOff x="609600" y="2141193"/>
            <a:chExt cx="11307097" cy="1080000"/>
          </a:xfrm>
        </p:grpSpPr>
        <p:sp>
          <p:nvSpPr>
            <p:cNvPr id="12" name="Rectangle: Rounded Corners 6">
              <a:extLst>
                <a:ext uri="{FF2B5EF4-FFF2-40B4-BE49-F238E27FC236}">
                  <a16:creationId xmlns="" xmlns:a16="http://schemas.microsoft.com/office/drawing/2014/main" id="{C2D50C55-96C0-4724-1C7B-07C1264200D1}"/>
                </a:ext>
              </a:extLst>
            </p:cNvPr>
            <p:cNvSpPr/>
            <p:nvPr/>
          </p:nvSpPr>
          <p:spPr>
            <a:xfrm>
              <a:off x="609600" y="2141193"/>
              <a:ext cx="11307097" cy="1080000"/>
            </a:xfrm>
            <a:prstGeom prst="roundRect">
              <a:avLst/>
            </a:prstGeom>
            <a:solidFill>
              <a:srgbClr val="591D7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1152000" bIns="45720" rtlCol="0" anchor="ctr"/>
            <a:lstStyle/>
            <a:p>
              <a:r>
                <a:rPr lang="en-GB" sz="2400">
                  <a:solidFill>
                    <a:schemeClr val="tx1">
                      <a:lumMod val="75000"/>
                      <a:lumOff val="25000"/>
                    </a:schemeClr>
                  </a:solidFill>
                </a:rPr>
                <a:t>Public, patient and service user feedback will help us identify the important questions to ask when we are reviewing inpatient provision</a:t>
              </a:r>
            </a:p>
          </p:txBody>
        </p:sp>
        <p:grpSp>
          <p:nvGrpSpPr>
            <p:cNvPr id="18" name="Group 17"/>
            <p:cNvGrpSpPr/>
            <p:nvPr/>
          </p:nvGrpSpPr>
          <p:grpSpPr>
            <a:xfrm>
              <a:off x="10853964" y="2215517"/>
              <a:ext cx="972000" cy="972000"/>
              <a:chOff x="10853964" y="2186021"/>
              <a:chExt cx="972000" cy="972000"/>
            </a:xfrm>
          </p:grpSpPr>
          <p:sp>
            <p:nvSpPr>
              <p:cNvPr id="15" name="Oval 14"/>
              <p:cNvSpPr/>
              <p:nvPr/>
            </p:nvSpPr>
            <p:spPr>
              <a:xfrm>
                <a:off x="10853964" y="2186021"/>
                <a:ext cx="972000" cy="972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3529" y="2312021"/>
                <a:ext cx="712870" cy="720000"/>
              </a:xfrm>
              <a:prstGeom prst="rect">
                <a:avLst/>
              </a:prstGeom>
            </p:spPr>
          </p:pic>
        </p:grpSp>
      </p:grpSp>
      <p:grpSp>
        <p:nvGrpSpPr>
          <p:cNvPr id="22" name="Group 21"/>
          <p:cNvGrpSpPr/>
          <p:nvPr/>
        </p:nvGrpSpPr>
        <p:grpSpPr>
          <a:xfrm>
            <a:off x="609598" y="3369710"/>
            <a:ext cx="11307097" cy="1080000"/>
            <a:chOff x="609598" y="3369710"/>
            <a:chExt cx="11307097" cy="1080000"/>
          </a:xfrm>
        </p:grpSpPr>
        <p:sp>
          <p:nvSpPr>
            <p:cNvPr id="13" name="Rectangle: Rounded Corners 6">
              <a:extLst>
                <a:ext uri="{FF2B5EF4-FFF2-40B4-BE49-F238E27FC236}">
                  <a16:creationId xmlns="" xmlns:a16="http://schemas.microsoft.com/office/drawing/2014/main" id="{C2D50C55-96C0-4724-1C7B-07C1264200D1}"/>
                </a:ext>
              </a:extLst>
            </p:cNvPr>
            <p:cNvSpPr/>
            <p:nvPr/>
          </p:nvSpPr>
          <p:spPr>
            <a:xfrm>
              <a:off x="609598" y="3369710"/>
              <a:ext cx="11307097" cy="1080000"/>
            </a:xfrm>
            <a:prstGeom prst="roundRect">
              <a:avLst/>
            </a:prstGeom>
            <a:solidFill>
              <a:srgbClr val="1A8B9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1152000" bIns="45720" rtlCol="0" anchor="ctr"/>
            <a:lstStyle/>
            <a:p>
              <a:r>
                <a:rPr lang="en-US" sz="2400">
                  <a:solidFill>
                    <a:schemeClr val="tx1">
                      <a:lumMod val="75000"/>
                      <a:lumOff val="25000"/>
                    </a:schemeClr>
                  </a:solidFill>
                </a:rPr>
                <a:t>A number of possible options will be discussed, and there will be public and service user involvement in this process</a:t>
              </a:r>
            </a:p>
          </p:txBody>
        </p:sp>
        <p:grpSp>
          <p:nvGrpSpPr>
            <p:cNvPr id="19" name="Group 18"/>
            <p:cNvGrpSpPr/>
            <p:nvPr/>
          </p:nvGrpSpPr>
          <p:grpSpPr>
            <a:xfrm>
              <a:off x="10853964" y="3437289"/>
              <a:ext cx="972000" cy="972000"/>
              <a:chOff x="10926175" y="3429873"/>
              <a:chExt cx="972000" cy="972000"/>
            </a:xfrm>
          </p:grpSpPr>
          <p:sp>
            <p:nvSpPr>
              <p:cNvPr id="16" name="Oval 15"/>
              <p:cNvSpPr/>
              <p:nvPr/>
            </p:nvSpPr>
            <p:spPr>
              <a:xfrm>
                <a:off x="10926175" y="3429873"/>
                <a:ext cx="972000" cy="972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175" y="3519873"/>
                <a:ext cx="792000" cy="792000"/>
              </a:xfrm>
              <a:prstGeom prst="rect">
                <a:avLst/>
              </a:prstGeom>
            </p:spPr>
          </p:pic>
        </p:grpSp>
      </p:grpSp>
    </p:spTree>
    <p:extLst>
      <p:ext uri="{BB962C8B-B14F-4D97-AF65-F5344CB8AC3E}">
        <p14:creationId xmlns:p14="http://schemas.microsoft.com/office/powerpoint/2010/main" val="339751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10000"/>
              </a:lnSpc>
              <a:spcBef>
                <a:spcPts val="0"/>
              </a:spcBef>
              <a:buNone/>
            </a:pPr>
            <a:r>
              <a:rPr lang="en-GB" sz="3300" dirty="0">
                <a:solidFill>
                  <a:srgbClr val="1A8B95"/>
                </a:solidFill>
              </a:rPr>
              <a:t>What is important when planning where inpatient services should be in the future</a:t>
            </a:r>
            <a:r>
              <a:rPr lang="en-GB" sz="3300" dirty="0" smtClean="0">
                <a:solidFill>
                  <a:srgbClr val="1A8B95"/>
                </a:solidFill>
              </a:rPr>
              <a:t>?</a:t>
            </a:r>
            <a:endParaRPr lang="en-GB" sz="3300" i="1" dirty="0">
              <a:solidFill>
                <a:srgbClr val="1A8B95"/>
              </a:solidFill>
            </a:endParaRPr>
          </a:p>
        </p:txBody>
      </p:sp>
      <p:sp>
        <p:nvSpPr>
          <p:cNvPr id="3" name="Title 2"/>
          <p:cNvSpPr>
            <a:spLocks noGrp="1"/>
          </p:cNvSpPr>
          <p:nvPr>
            <p:ph type="title"/>
          </p:nvPr>
        </p:nvSpPr>
        <p:spPr/>
        <p:txBody>
          <a:bodyPr>
            <a:normAutofit fontScale="90000"/>
          </a:bodyPr>
          <a:lstStyle/>
          <a:p>
            <a:pPr>
              <a:lnSpc>
                <a:spcPts val="4400"/>
              </a:lnSpc>
            </a:pPr>
            <a:r>
              <a:rPr lang="en-GB"/>
              <a:t>Reviewing Inpatient Services - </a:t>
            </a:r>
            <a:br>
              <a:rPr lang="en-GB"/>
            </a:br>
            <a:r>
              <a:rPr lang="en-GB"/>
              <a:t>Discussion Questions</a:t>
            </a:r>
          </a:p>
        </p:txBody>
      </p:sp>
    </p:spTree>
    <p:extLst>
      <p:ext uri="{BB962C8B-B14F-4D97-AF65-F5344CB8AC3E}">
        <p14:creationId xmlns:p14="http://schemas.microsoft.com/office/powerpoint/2010/main" val="136236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3F49A8E-FEB1-5750-99A5-8EFF5CA325BD}"/>
              </a:ext>
            </a:extLst>
          </p:cNvPr>
          <p:cNvSpPr>
            <a:spLocks noGrp="1"/>
          </p:cNvSpPr>
          <p:nvPr>
            <p:ph idx="1"/>
          </p:nvPr>
        </p:nvSpPr>
        <p:spPr/>
        <p:txBody>
          <a:bodyPr vert="horz" lIns="91440" tIns="45720" rIns="91440" bIns="45720" rtlCol="0" anchor="t">
            <a:normAutofit/>
          </a:bodyPr>
          <a:lstStyle/>
          <a:p>
            <a:pPr marL="0" indent="0">
              <a:buNone/>
            </a:pPr>
            <a:r>
              <a:rPr lang="en-GB" sz="2800">
                <a:solidFill>
                  <a:srgbClr val="1A8B95"/>
                </a:solidFill>
              </a:rPr>
              <a:t>All our services need to be:</a:t>
            </a:r>
            <a:endParaRPr lang="en-GB" sz="2800"/>
          </a:p>
          <a:p>
            <a:pPr marL="0" indent="0">
              <a:buNone/>
            </a:pPr>
            <a:endParaRPr lang="en-GB" b="1">
              <a:solidFill>
                <a:srgbClr val="FF0000"/>
              </a:solidFill>
            </a:endParaRPr>
          </a:p>
          <a:p>
            <a:endParaRPr lang="en-GB"/>
          </a:p>
        </p:txBody>
      </p:sp>
      <p:sp>
        <p:nvSpPr>
          <p:cNvPr id="2" name="Title 1">
            <a:extLst>
              <a:ext uri="{FF2B5EF4-FFF2-40B4-BE49-F238E27FC236}">
                <a16:creationId xmlns="" xmlns:a16="http://schemas.microsoft.com/office/drawing/2014/main" id="{B8AD4E10-FBFD-B72E-5D52-3536A181B84D}"/>
              </a:ext>
            </a:extLst>
          </p:cNvPr>
          <p:cNvSpPr>
            <a:spLocks noGrp="1"/>
          </p:cNvSpPr>
          <p:nvPr>
            <p:ph type="title"/>
          </p:nvPr>
        </p:nvSpPr>
        <p:spPr/>
        <p:txBody>
          <a:bodyPr>
            <a:normAutofit/>
          </a:bodyPr>
          <a:lstStyle/>
          <a:p>
            <a:r>
              <a:rPr lang="en-GB">
                <a:ea typeface="Calibri"/>
                <a:cs typeface="Calibri"/>
              </a:rPr>
              <a:t>Other things we need to think about</a:t>
            </a:r>
          </a:p>
        </p:txBody>
      </p:sp>
      <p:sp>
        <p:nvSpPr>
          <p:cNvPr id="5" name="Rectangle: Rounded Corners 6">
            <a:extLst>
              <a:ext uri="{FF2B5EF4-FFF2-40B4-BE49-F238E27FC236}">
                <a16:creationId xmlns="" xmlns:a16="http://schemas.microsoft.com/office/drawing/2014/main" id="{C2D50C55-96C0-4724-1C7B-07C1264200D1}"/>
              </a:ext>
            </a:extLst>
          </p:cNvPr>
          <p:cNvSpPr/>
          <p:nvPr/>
        </p:nvSpPr>
        <p:spPr>
          <a:xfrm>
            <a:off x="609599" y="4791717"/>
            <a:ext cx="10728000" cy="900000"/>
          </a:xfrm>
          <a:prstGeom prst="roundRect">
            <a:avLst/>
          </a:prstGeom>
          <a:solidFill>
            <a:srgbClr val="591D7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1152000" bIns="45720" rtlCol="0" anchor="ctr"/>
          <a:lstStyle/>
          <a:p>
            <a:r>
              <a:rPr lang="en-GB" sz="2400" b="1">
                <a:solidFill>
                  <a:schemeClr val="tx1">
                    <a:lumMod val="85000"/>
                    <a:lumOff val="15000"/>
                  </a:schemeClr>
                </a:solidFill>
                <a:latin typeface="Arial" panose="020B0604020202020204" pitchFamily="34" charset="0"/>
                <a:cs typeface="Arial" panose="020B0604020202020204" pitchFamily="34" charset="0"/>
              </a:rPr>
              <a:t>Efficient</a:t>
            </a:r>
            <a:r>
              <a:rPr lang="en-GB" sz="2400">
                <a:solidFill>
                  <a:schemeClr val="tx1">
                    <a:lumMod val="85000"/>
                    <a:lumOff val="15000"/>
                  </a:schemeClr>
                </a:solidFill>
                <a:latin typeface="Arial" panose="020B0604020202020204" pitchFamily="34" charset="0"/>
                <a:cs typeface="Arial" panose="020B0604020202020204" pitchFamily="34" charset="0"/>
              </a:rPr>
              <a:t> (what options will make best use of our limited resources?)</a:t>
            </a:r>
          </a:p>
        </p:txBody>
      </p:sp>
      <p:sp>
        <p:nvSpPr>
          <p:cNvPr id="10" name="Rectangle: Rounded Corners 6">
            <a:extLst>
              <a:ext uri="{FF2B5EF4-FFF2-40B4-BE49-F238E27FC236}">
                <a16:creationId xmlns="" xmlns:a16="http://schemas.microsoft.com/office/drawing/2014/main" id="{C2D50C55-96C0-4724-1C7B-07C1264200D1}"/>
              </a:ext>
            </a:extLst>
          </p:cNvPr>
          <p:cNvSpPr/>
          <p:nvPr/>
        </p:nvSpPr>
        <p:spPr>
          <a:xfrm>
            <a:off x="609601" y="2836351"/>
            <a:ext cx="10728000" cy="900000"/>
          </a:xfrm>
          <a:prstGeom prst="roundRect">
            <a:avLst/>
          </a:prstGeom>
          <a:solidFill>
            <a:srgbClr val="591D7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1152000" bIns="45720" rtlCol="0" anchor="ctr"/>
          <a:lstStyle/>
          <a:p>
            <a:r>
              <a:rPr lang="en-GB" sz="2400" b="1">
                <a:solidFill>
                  <a:schemeClr val="tx1">
                    <a:lumMod val="85000"/>
                    <a:lumOff val="15000"/>
                  </a:schemeClr>
                </a:solidFill>
                <a:latin typeface="Arial" panose="020B0604020202020204" pitchFamily="34" charset="0"/>
                <a:cs typeface="Arial" panose="020B0604020202020204" pitchFamily="34" charset="0"/>
              </a:rPr>
              <a:t>Safe </a:t>
            </a:r>
            <a:r>
              <a:rPr lang="en-GB" sz="2400">
                <a:solidFill>
                  <a:schemeClr val="tx1">
                    <a:lumMod val="85000"/>
                    <a:lumOff val="15000"/>
                  </a:schemeClr>
                </a:solidFill>
                <a:latin typeface="Arial" panose="020B0604020202020204" pitchFamily="34" charset="0"/>
                <a:cs typeface="Arial" panose="020B0604020202020204" pitchFamily="34" charset="0"/>
              </a:rPr>
              <a:t>(staffing/estates/buildings)</a:t>
            </a:r>
          </a:p>
        </p:txBody>
      </p:sp>
      <p:sp>
        <p:nvSpPr>
          <p:cNvPr id="15" name="Rectangle: Rounded Corners 6">
            <a:extLst>
              <a:ext uri="{FF2B5EF4-FFF2-40B4-BE49-F238E27FC236}">
                <a16:creationId xmlns="" xmlns:a16="http://schemas.microsoft.com/office/drawing/2014/main" id="{C2D50C55-96C0-4724-1C7B-07C1264200D1}"/>
              </a:ext>
            </a:extLst>
          </p:cNvPr>
          <p:cNvSpPr/>
          <p:nvPr/>
        </p:nvSpPr>
        <p:spPr>
          <a:xfrm>
            <a:off x="609598" y="3808351"/>
            <a:ext cx="10728000" cy="900000"/>
          </a:xfrm>
          <a:prstGeom prst="roundRect">
            <a:avLst/>
          </a:prstGeom>
          <a:solidFill>
            <a:srgbClr val="1A8B9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1152000" bIns="45720" rtlCol="0" anchor="ctr"/>
          <a:lstStyle/>
          <a:p>
            <a:r>
              <a:rPr lang="en-GB" sz="2400" b="1">
                <a:solidFill>
                  <a:schemeClr val="tx1">
                    <a:lumMod val="85000"/>
                    <a:lumOff val="15000"/>
                  </a:schemeClr>
                </a:solidFill>
                <a:latin typeface="Arial" panose="020B0604020202020204" pitchFamily="34" charset="0"/>
                <a:cs typeface="Arial" panose="020B0604020202020204" pitchFamily="34" charset="0"/>
              </a:rPr>
              <a:t>Effective</a:t>
            </a:r>
            <a:r>
              <a:rPr lang="en-GB" sz="2400">
                <a:solidFill>
                  <a:schemeClr val="tx1">
                    <a:lumMod val="85000"/>
                    <a:lumOff val="15000"/>
                  </a:schemeClr>
                </a:solidFill>
                <a:latin typeface="Arial" panose="020B0604020202020204" pitchFamily="34" charset="0"/>
                <a:cs typeface="Arial" panose="020B0604020202020204" pitchFamily="34" charset="0"/>
              </a:rPr>
              <a:t> (equitable access to treatment across different areas)</a:t>
            </a:r>
          </a:p>
        </p:txBody>
      </p:sp>
      <p:grpSp>
        <p:nvGrpSpPr>
          <p:cNvPr id="26" name="Group 25"/>
          <p:cNvGrpSpPr/>
          <p:nvPr/>
        </p:nvGrpSpPr>
        <p:grpSpPr>
          <a:xfrm>
            <a:off x="10465488" y="2890351"/>
            <a:ext cx="792000" cy="792000"/>
            <a:chOff x="10465488" y="2890351"/>
            <a:chExt cx="792000" cy="792000"/>
          </a:xfrm>
        </p:grpSpPr>
        <p:sp>
          <p:nvSpPr>
            <p:cNvPr id="12" name="Oval 11"/>
            <p:cNvSpPr/>
            <p:nvPr/>
          </p:nvSpPr>
          <p:spPr>
            <a:xfrm>
              <a:off x="10465488" y="2890351"/>
              <a:ext cx="792000" cy="792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5488" y="2980351"/>
              <a:ext cx="612000" cy="612000"/>
            </a:xfrm>
            <a:prstGeom prst="rect">
              <a:avLst/>
            </a:prstGeom>
          </p:spPr>
        </p:pic>
      </p:grpSp>
      <p:grpSp>
        <p:nvGrpSpPr>
          <p:cNvPr id="25" name="Group 24"/>
          <p:cNvGrpSpPr/>
          <p:nvPr/>
        </p:nvGrpSpPr>
        <p:grpSpPr>
          <a:xfrm>
            <a:off x="10465488" y="3853190"/>
            <a:ext cx="792000" cy="792000"/>
            <a:chOff x="10468200" y="3853190"/>
            <a:chExt cx="792000" cy="792000"/>
          </a:xfrm>
        </p:grpSpPr>
        <p:sp>
          <p:nvSpPr>
            <p:cNvPr id="19" name="Oval 18"/>
            <p:cNvSpPr/>
            <p:nvPr/>
          </p:nvSpPr>
          <p:spPr>
            <a:xfrm>
              <a:off x="10468200" y="3853190"/>
              <a:ext cx="792000" cy="792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200" y="3943190"/>
              <a:ext cx="612000" cy="612000"/>
            </a:xfrm>
            <a:prstGeom prst="rect">
              <a:avLst/>
            </a:prstGeom>
          </p:spPr>
        </p:pic>
      </p:grpSp>
      <p:grpSp>
        <p:nvGrpSpPr>
          <p:cNvPr id="24" name="Group 23"/>
          <p:cNvGrpSpPr/>
          <p:nvPr/>
        </p:nvGrpSpPr>
        <p:grpSpPr>
          <a:xfrm>
            <a:off x="10465488" y="4855286"/>
            <a:ext cx="792000" cy="792000"/>
            <a:chOff x="10468200" y="4855286"/>
            <a:chExt cx="792000" cy="792000"/>
          </a:xfrm>
        </p:grpSpPr>
        <p:sp>
          <p:nvSpPr>
            <p:cNvPr id="20" name="Oval 19"/>
            <p:cNvSpPr/>
            <p:nvPr/>
          </p:nvSpPr>
          <p:spPr>
            <a:xfrm>
              <a:off x="10468200" y="4855286"/>
              <a:ext cx="792000" cy="792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0200" y="4927286"/>
              <a:ext cx="648000" cy="648000"/>
            </a:xfrm>
            <a:prstGeom prst="rect">
              <a:avLst/>
            </a:prstGeom>
          </p:spPr>
        </p:pic>
      </p:grpSp>
    </p:spTree>
    <p:extLst>
      <p:ext uri="{BB962C8B-B14F-4D97-AF65-F5344CB8AC3E}">
        <p14:creationId xmlns:p14="http://schemas.microsoft.com/office/powerpoint/2010/main" val="41258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3F49A8E-FEB1-5750-99A5-8EFF5CA325BD}"/>
              </a:ext>
            </a:extLst>
          </p:cNvPr>
          <p:cNvSpPr>
            <a:spLocks noGrp="1"/>
          </p:cNvSpPr>
          <p:nvPr>
            <p:ph idx="1"/>
          </p:nvPr>
        </p:nvSpPr>
        <p:spPr/>
        <p:txBody>
          <a:bodyPr vert="horz" lIns="91440" tIns="45720" rIns="91440" bIns="45720" rtlCol="0" anchor="t">
            <a:normAutofit/>
          </a:bodyPr>
          <a:lstStyle/>
          <a:p>
            <a:pPr marL="457200" lvl="1" indent="0">
              <a:buNone/>
            </a:pPr>
            <a:endParaRPr lang="en-GB"/>
          </a:p>
          <a:p>
            <a:pPr marL="0" indent="0">
              <a:buNone/>
            </a:pPr>
            <a:endParaRPr lang="en-GB" b="1">
              <a:solidFill>
                <a:srgbClr val="FF0000"/>
              </a:solidFill>
            </a:endParaRPr>
          </a:p>
          <a:p>
            <a:pPr marL="0" indent="0">
              <a:buNone/>
            </a:pPr>
            <a:endParaRPr lang="en-GB"/>
          </a:p>
        </p:txBody>
      </p:sp>
      <p:sp>
        <p:nvSpPr>
          <p:cNvPr id="2" name="Title 1">
            <a:extLst>
              <a:ext uri="{FF2B5EF4-FFF2-40B4-BE49-F238E27FC236}">
                <a16:creationId xmlns="" xmlns:a16="http://schemas.microsoft.com/office/drawing/2014/main" id="{B8AD4E10-FBFD-B72E-5D52-3536A181B84D}"/>
              </a:ext>
            </a:extLst>
          </p:cNvPr>
          <p:cNvSpPr>
            <a:spLocks noGrp="1"/>
          </p:cNvSpPr>
          <p:nvPr>
            <p:ph type="title"/>
          </p:nvPr>
        </p:nvSpPr>
        <p:spPr/>
        <p:txBody>
          <a:bodyPr>
            <a:normAutofit fontScale="90000"/>
          </a:bodyPr>
          <a:lstStyle/>
          <a:p>
            <a:r>
              <a:rPr lang="en-GB">
                <a:ea typeface="Calibri"/>
                <a:cs typeface="Calibri"/>
              </a:rPr>
              <a:t/>
            </a:r>
            <a:br>
              <a:rPr lang="en-GB">
                <a:ea typeface="Calibri"/>
                <a:cs typeface="Calibri"/>
              </a:rPr>
            </a:br>
            <a:r>
              <a:rPr lang="en-GB">
                <a:ea typeface="Calibri"/>
                <a:cs typeface="Calibri"/>
              </a:rPr>
              <a:t/>
            </a:r>
            <a:br>
              <a:rPr lang="en-GB">
                <a:ea typeface="Calibri"/>
                <a:cs typeface="Calibri"/>
              </a:rPr>
            </a:br>
            <a:r>
              <a:rPr lang="en-GB">
                <a:ea typeface="Calibri"/>
                <a:cs typeface="Calibri"/>
              </a:rPr>
              <a:t>What other information would be useful for planning the future of inpatient services provision?</a:t>
            </a:r>
          </a:p>
        </p:txBody>
      </p:sp>
    </p:spTree>
    <p:extLst>
      <p:ext uri="{BB962C8B-B14F-4D97-AF65-F5344CB8AC3E}">
        <p14:creationId xmlns:p14="http://schemas.microsoft.com/office/powerpoint/2010/main" val="3938141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D4E10-FBFD-B72E-5D52-3536A181B84D}"/>
              </a:ext>
            </a:extLst>
          </p:cNvPr>
          <p:cNvSpPr>
            <a:spLocks noGrp="1"/>
          </p:cNvSpPr>
          <p:nvPr>
            <p:ph type="title"/>
          </p:nvPr>
        </p:nvSpPr>
        <p:spPr/>
        <p:txBody>
          <a:bodyPr>
            <a:normAutofit/>
          </a:bodyPr>
          <a:lstStyle/>
          <a:p>
            <a:r>
              <a:rPr lang="en-GB"/>
              <a:t>Help and Support</a:t>
            </a:r>
          </a:p>
        </p:txBody>
      </p:sp>
      <p:sp>
        <p:nvSpPr>
          <p:cNvPr id="4" name="Content Placeholder 3"/>
          <p:cNvSpPr>
            <a:spLocks noGrp="1"/>
          </p:cNvSpPr>
          <p:nvPr>
            <p:ph idx="1"/>
          </p:nvPr>
        </p:nvSpPr>
        <p:spPr/>
        <p:txBody>
          <a:bodyPr>
            <a:noAutofit/>
          </a:bodyPr>
          <a:lstStyle/>
          <a:p>
            <a:pPr>
              <a:spcBef>
                <a:spcPts val="0"/>
              </a:spcBef>
              <a:spcAft>
                <a:spcPts val="600"/>
              </a:spcAft>
            </a:pPr>
            <a:r>
              <a:rPr lang="en-GB" sz="1600" b="1"/>
              <a:t>Mind to Mind </a:t>
            </a:r>
            <a:r>
              <a:rPr lang="en-GB" sz="1600"/>
              <a:t>– If you’re feeling anxious, stressed or low, or having problems sleeping or dealing with grief, find out how you can improve your mental wellbeing by hearing what others have found helpful by visiting the NHS Inform Mind to Mind webpage.</a:t>
            </a:r>
          </a:p>
          <a:p>
            <a:pPr>
              <a:spcBef>
                <a:spcPts val="0"/>
              </a:spcBef>
              <a:spcAft>
                <a:spcPts val="600"/>
              </a:spcAft>
            </a:pPr>
            <a:r>
              <a:rPr lang="en-GB" sz="1600" b="1"/>
              <a:t>Breathing Space </a:t>
            </a:r>
            <a:r>
              <a:rPr lang="en-GB" sz="1600"/>
              <a:t>is Scotland’s free, confidential listening service for individuals over 16 experiencing symptoms of low mood, depression or anxiety. You can contact them on </a:t>
            </a:r>
            <a:r>
              <a:rPr lang="en-GB" sz="1600" b="1"/>
              <a:t>0800 83 85 87 </a:t>
            </a:r>
            <a:r>
              <a:rPr lang="en-GB" sz="1600"/>
              <a:t>Monday to Thursday from 6.00pm to 2.00am and 24 hours a day at weekends (from 6.00pm Friday to 6.00am Monday). </a:t>
            </a:r>
          </a:p>
          <a:p>
            <a:pPr>
              <a:spcBef>
                <a:spcPts val="0"/>
              </a:spcBef>
              <a:spcAft>
                <a:spcPts val="600"/>
              </a:spcAft>
            </a:pPr>
            <a:r>
              <a:rPr lang="en-GB" sz="1600" b="1"/>
              <a:t>Samaritans</a:t>
            </a:r>
            <a:r>
              <a:rPr lang="en-GB" sz="1600"/>
              <a:t> provide confidential, non-judgmental emotional support 24/7 for people who are experiencing feelings of distress or despair. You can contact Samaritans free by phoning </a:t>
            </a:r>
            <a:r>
              <a:rPr lang="en-GB" sz="1600" b="1"/>
              <a:t>116 123 </a:t>
            </a:r>
            <a:r>
              <a:rPr lang="en-GB" sz="1600"/>
              <a:t>or emailing </a:t>
            </a:r>
            <a:r>
              <a:rPr lang="en-GB" sz="1600" b="1"/>
              <a:t>jo@samaritans.org </a:t>
            </a:r>
          </a:p>
          <a:p>
            <a:pPr>
              <a:spcBef>
                <a:spcPts val="0"/>
              </a:spcBef>
              <a:spcAft>
                <a:spcPts val="600"/>
              </a:spcAft>
            </a:pPr>
            <a:r>
              <a:rPr lang="en-GB" sz="1600" b="1"/>
              <a:t>NHS 24 Mental Health Hub </a:t>
            </a:r>
            <a:r>
              <a:rPr lang="en-GB" sz="1600"/>
              <a:t>services are available to everyone in Scotland. The services available include listening, offering advice and guiding you to further help if required. The Mental Health Hub is open 24/7 and you can contact them on </a:t>
            </a:r>
            <a:r>
              <a:rPr lang="en-GB" sz="1600" b="1"/>
              <a:t>111</a:t>
            </a:r>
            <a:r>
              <a:rPr lang="en-GB" sz="1600"/>
              <a:t>. </a:t>
            </a:r>
          </a:p>
          <a:p>
            <a:pPr>
              <a:spcBef>
                <a:spcPts val="0"/>
              </a:spcBef>
              <a:spcAft>
                <a:spcPts val="600"/>
              </a:spcAft>
            </a:pPr>
            <a:r>
              <a:rPr lang="en-GB" sz="1600" b="1"/>
              <a:t>Childline</a:t>
            </a:r>
            <a:r>
              <a:rPr lang="en-GB" sz="1600"/>
              <a:t> is a free service for children and young people for when they need support or advice. It is open 24/7, and there are many ways to get help. You can call </a:t>
            </a:r>
            <a:r>
              <a:rPr lang="en-GB" sz="1600" b="1"/>
              <a:t>0800 1111 </a:t>
            </a:r>
            <a:r>
              <a:rPr lang="en-GB" sz="1600"/>
              <a:t>or visit the Childline website.</a:t>
            </a:r>
          </a:p>
        </p:txBody>
      </p:sp>
    </p:spTree>
    <p:extLst>
      <p:ext uri="{BB962C8B-B14F-4D97-AF65-F5344CB8AC3E}">
        <p14:creationId xmlns:p14="http://schemas.microsoft.com/office/powerpoint/2010/main" val="101406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obile phone&#10;&#10;Description automatically generated">
            <a:extLst>
              <a:ext uri="{FF2B5EF4-FFF2-40B4-BE49-F238E27FC236}">
                <a16:creationId xmlns="" xmlns:a16="http://schemas.microsoft.com/office/drawing/2014/main" id="{E348F407-778B-9508-D1A2-9A27343E1E6E}"/>
              </a:ext>
            </a:extLst>
          </p:cNvPr>
          <p:cNvPicPr>
            <a:picLocks noChangeAspect="1"/>
          </p:cNvPicPr>
          <p:nvPr/>
        </p:nvPicPr>
        <p:blipFill>
          <a:blip r:embed="rId2"/>
          <a:stretch>
            <a:fillRect/>
          </a:stretch>
        </p:blipFill>
        <p:spPr>
          <a:xfrm>
            <a:off x="3333254" y="1873981"/>
            <a:ext cx="5525492" cy="3939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a:extLst>
              <a:ext uri="{FF2B5EF4-FFF2-40B4-BE49-F238E27FC236}">
                <a16:creationId xmlns="" xmlns:a16="http://schemas.microsoft.com/office/drawing/2014/main" id="{F95291B7-24A4-33DB-4DC7-27A5C1DE1300}"/>
              </a:ext>
            </a:extLst>
          </p:cNvPr>
          <p:cNvSpPr>
            <a:spLocks noGrp="1"/>
          </p:cNvSpPr>
          <p:nvPr>
            <p:ph type="title"/>
          </p:nvPr>
        </p:nvSpPr>
        <p:spPr>
          <a:xfrm>
            <a:off x="609600" y="730981"/>
            <a:ext cx="10972800" cy="1143000"/>
          </a:xfrm>
        </p:spPr>
        <p:txBody>
          <a:bodyPr>
            <a:normAutofit/>
          </a:bodyPr>
          <a:lstStyle/>
          <a:p>
            <a:r>
              <a:rPr lang="en-GB"/>
              <a:t>Help and Support</a:t>
            </a:r>
          </a:p>
        </p:txBody>
      </p:sp>
    </p:spTree>
    <p:extLst>
      <p:ext uri="{BB962C8B-B14F-4D97-AF65-F5344CB8AC3E}">
        <p14:creationId xmlns:p14="http://schemas.microsoft.com/office/powerpoint/2010/main" val="10713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9A5C71-4610-7A74-7CD4-D8B1F4FE8DD9}"/>
              </a:ext>
            </a:extLst>
          </p:cNvPr>
          <p:cNvPicPr>
            <a:picLocks noChangeAspect="1"/>
          </p:cNvPicPr>
          <p:nvPr/>
        </p:nvPicPr>
        <p:blipFill>
          <a:blip r:embed="rId2"/>
          <a:stretch>
            <a:fillRect/>
          </a:stretch>
        </p:blipFill>
        <p:spPr>
          <a:xfrm>
            <a:off x="1866900" y="1374536"/>
            <a:ext cx="8458200" cy="43972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a:extLst>
              <a:ext uri="{FF2B5EF4-FFF2-40B4-BE49-F238E27FC236}">
                <a16:creationId xmlns="" xmlns:a16="http://schemas.microsoft.com/office/drawing/2014/main" id="{A0095F65-B412-4A51-A200-F7A976180B80}"/>
              </a:ext>
            </a:extLst>
          </p:cNvPr>
          <p:cNvSpPr txBox="1"/>
          <p:nvPr/>
        </p:nvSpPr>
        <p:spPr>
          <a:xfrm>
            <a:off x="0" y="782488"/>
            <a:ext cx="12192000" cy="523220"/>
          </a:xfrm>
          <a:prstGeom prst="rect">
            <a:avLst/>
          </a:prstGeom>
          <a:noFill/>
        </p:spPr>
        <p:txBody>
          <a:bodyPr wrap="square">
            <a:spAutoFit/>
          </a:bodyPr>
          <a:lstStyle/>
          <a:p>
            <a:pPr algn="ctr"/>
            <a:r>
              <a:rPr lang="en-GB" sz="2800" b="1">
                <a:solidFill>
                  <a:srgbClr val="591D70"/>
                </a:solidFill>
              </a:rPr>
              <a:t>www.nhsinform.scot/mind-to-mind</a:t>
            </a:r>
          </a:p>
        </p:txBody>
      </p:sp>
    </p:spTree>
    <p:extLst>
      <p:ext uri="{BB962C8B-B14F-4D97-AF65-F5344CB8AC3E}">
        <p14:creationId xmlns:p14="http://schemas.microsoft.com/office/powerpoint/2010/main" val="254770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ea typeface="Calibri"/>
                <a:cs typeface="Calibri"/>
              </a:rPr>
              <a:t>What is the Mental Health Strategy 2023-2028?</a:t>
            </a:r>
          </a:p>
        </p:txBody>
      </p:sp>
      <p:sp>
        <p:nvSpPr>
          <p:cNvPr id="13" name="Arrow: Down 12">
            <a:extLst>
              <a:ext uri="{FF2B5EF4-FFF2-40B4-BE49-F238E27FC236}">
                <a16:creationId xmlns="" xmlns:a16="http://schemas.microsoft.com/office/drawing/2014/main" id="{CF821A94-C35B-E51D-651E-E8107C05D581}"/>
              </a:ext>
            </a:extLst>
          </p:cNvPr>
          <p:cNvSpPr/>
          <p:nvPr/>
        </p:nvSpPr>
        <p:spPr>
          <a:xfrm>
            <a:off x="5929883" y="3387471"/>
            <a:ext cx="341756" cy="559308"/>
          </a:xfrm>
          <a:prstGeom prst="downArrow">
            <a:avLst/>
          </a:prstGeom>
          <a:solidFill>
            <a:srgbClr val="1A8B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descr="Free picture: raising, hand, pose, question, African American, woman ...">
            <a:extLst>
              <a:ext uri="{FF2B5EF4-FFF2-40B4-BE49-F238E27FC236}">
                <a16:creationId xmlns="" xmlns:a16="http://schemas.microsoft.com/office/drawing/2014/main" id="{6EC0CFC2-2031-7FE4-FD91-79A1E719ADC5}"/>
              </a:ext>
            </a:extLst>
          </p:cNvPr>
          <p:cNvPicPr>
            <a:picLocks noChangeAspect="1"/>
          </p:cNvPicPr>
          <p:nvPr/>
        </p:nvPicPr>
        <p:blipFill>
          <a:blip r:embed="rId3"/>
          <a:stretch>
            <a:fillRect/>
          </a:stretch>
        </p:blipFill>
        <p:spPr>
          <a:xfrm>
            <a:off x="685159" y="1874762"/>
            <a:ext cx="5624537" cy="3749691"/>
          </a:xfrm>
          <a:prstGeom prst="roundRect">
            <a:avLst>
              <a:gd name="adj" fmla="val 8594"/>
            </a:avLst>
          </a:prstGeom>
          <a:solidFill>
            <a:srgbClr val="FFFFFF">
              <a:shade val="85000"/>
            </a:srgbClr>
          </a:solidFill>
          <a:ln>
            <a:noFill/>
          </a:ln>
          <a:effectLst/>
        </p:spPr>
      </p:pic>
      <p:sp>
        <p:nvSpPr>
          <p:cNvPr id="3" name="Pentagon 2"/>
          <p:cNvSpPr/>
          <p:nvPr/>
        </p:nvSpPr>
        <p:spPr>
          <a:xfrm rot="5400000">
            <a:off x="8815840" y="2751987"/>
            <a:ext cx="402058" cy="402058"/>
          </a:xfrm>
          <a:prstGeom prst="homePlate">
            <a:avLst/>
          </a:prstGeom>
          <a:solidFill>
            <a:srgbClr val="70AE1D"/>
          </a:solidFill>
          <a:ln>
            <a:solidFill>
              <a:srgbClr val="70A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Pentagon 10"/>
          <p:cNvSpPr/>
          <p:nvPr/>
        </p:nvSpPr>
        <p:spPr>
          <a:xfrm rot="5400000">
            <a:off x="8815840" y="4075555"/>
            <a:ext cx="402058" cy="402058"/>
          </a:xfrm>
          <a:prstGeom prst="homePlate">
            <a:avLst/>
          </a:prstGeom>
          <a:solidFill>
            <a:srgbClr val="70AE1D"/>
          </a:solidFill>
          <a:ln>
            <a:solidFill>
              <a:srgbClr val="70A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ounded Rectangle 3"/>
          <p:cNvSpPr/>
          <p:nvPr/>
        </p:nvSpPr>
        <p:spPr>
          <a:xfrm>
            <a:off x="6451869" y="1874762"/>
            <a:ext cx="5130000" cy="831600"/>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100">
                <a:solidFill>
                  <a:schemeClr val="bg1"/>
                </a:solidFill>
                <a:latin typeface="Arial" panose="020B0604020202020204" pitchFamily="34" charset="0"/>
                <a:ea typeface="Calibri"/>
                <a:cs typeface="Arial" panose="020B0604020202020204" pitchFamily="34" charset="0"/>
              </a:rPr>
              <a:t>It's part of a wider health board change programme: </a:t>
            </a:r>
            <a:r>
              <a:rPr lang="en-GB" sz="2100" b="1">
                <a:solidFill>
                  <a:schemeClr val="bg1"/>
                </a:solidFill>
                <a:latin typeface="Arial" panose="020B0604020202020204" pitchFamily="34" charset="0"/>
                <a:ea typeface="Calibri"/>
                <a:cs typeface="Arial" panose="020B0604020202020204" pitchFamily="34" charset="0"/>
              </a:rPr>
              <a:t>Moving Forward Together</a:t>
            </a:r>
          </a:p>
        </p:txBody>
      </p:sp>
      <p:sp>
        <p:nvSpPr>
          <p:cNvPr id="15" name="Rounded Rectangle 14"/>
          <p:cNvSpPr/>
          <p:nvPr/>
        </p:nvSpPr>
        <p:spPr>
          <a:xfrm>
            <a:off x="6451869" y="3199670"/>
            <a:ext cx="5130000" cy="830260"/>
          </a:xfrm>
          <a:prstGeom prst="roundRect">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100">
                <a:latin typeface="Arial" panose="020B0604020202020204" pitchFamily="34" charset="0"/>
                <a:ea typeface="Calibri"/>
                <a:cs typeface="Arial" panose="020B0604020202020204" pitchFamily="34" charset="0"/>
              </a:rPr>
              <a:t>It sets out a shared vision for the future of mental health services</a:t>
            </a:r>
          </a:p>
        </p:txBody>
      </p:sp>
      <p:sp>
        <p:nvSpPr>
          <p:cNvPr id="16" name="Rounded Rectangle 15"/>
          <p:cNvSpPr/>
          <p:nvPr/>
        </p:nvSpPr>
        <p:spPr>
          <a:xfrm>
            <a:off x="6451340" y="4523240"/>
            <a:ext cx="5131059" cy="1101213"/>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100">
                <a:latin typeface="Arial" panose="020B0604020202020204" pitchFamily="34" charset="0"/>
                <a:ea typeface="Calibri"/>
                <a:cs typeface="Arial" panose="020B0604020202020204" pitchFamily="34" charset="0"/>
              </a:rPr>
              <a:t>It describes the ways in which mental health services are adapting to meet changing healthcare needs.</a:t>
            </a:r>
          </a:p>
        </p:txBody>
      </p:sp>
    </p:spTree>
    <p:extLst>
      <p:ext uri="{BB962C8B-B14F-4D97-AF65-F5344CB8AC3E}">
        <p14:creationId xmlns:p14="http://schemas.microsoft.com/office/powerpoint/2010/main" val="28023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606" y="2168178"/>
            <a:ext cx="5309419" cy="3526102"/>
          </a:xfrm>
          <a:prstGeom prst="roundRect">
            <a:avLst>
              <a:gd name="adj" fmla="val 8594"/>
            </a:avLst>
          </a:prstGeom>
          <a:solidFill>
            <a:srgbClr val="FFFFFF">
              <a:shade val="85000"/>
            </a:srgbClr>
          </a:solidFill>
          <a:ln>
            <a:noFill/>
          </a:ln>
          <a:effectLst/>
        </p:spPr>
      </p:pic>
      <p:sp>
        <p:nvSpPr>
          <p:cNvPr id="3" name="Content Placeholder 2"/>
          <p:cNvSpPr>
            <a:spLocks noGrp="1"/>
          </p:cNvSpPr>
          <p:nvPr>
            <p:ph idx="1"/>
          </p:nvPr>
        </p:nvSpPr>
        <p:spPr>
          <a:xfrm>
            <a:off x="609599" y="2168177"/>
            <a:ext cx="5909187" cy="3536884"/>
          </a:xfrm>
        </p:spPr>
        <p:txBody>
          <a:bodyPr/>
          <a:lstStyle/>
          <a:p>
            <a:r>
              <a:rPr lang="en-GB"/>
              <a:t>Deliver prevention and early intervention</a:t>
            </a:r>
          </a:p>
          <a:p>
            <a:r>
              <a:rPr lang="en-GB"/>
              <a:t>Improve the effectiveness of </a:t>
            </a:r>
            <a:br>
              <a:rPr lang="en-GB"/>
            </a:br>
            <a:r>
              <a:rPr lang="en-GB"/>
              <a:t>community services</a:t>
            </a:r>
          </a:p>
          <a:p>
            <a:r>
              <a:rPr lang="en-GB"/>
              <a:t>Develop Unscheduled Care</a:t>
            </a:r>
          </a:p>
          <a:p>
            <a:r>
              <a:rPr lang="en-GB"/>
              <a:t>Support the focus on Recovery.</a:t>
            </a:r>
            <a:endParaRPr lang="en-GB">
              <a:ea typeface="Calibri"/>
            </a:endParaRPr>
          </a:p>
          <a:p>
            <a:endParaRPr lang="en-US">
              <a:ea typeface="Calibri"/>
            </a:endParaRPr>
          </a:p>
          <a:p>
            <a:endParaRPr lang="en-GB">
              <a:ea typeface="Calibri"/>
            </a:endParaRPr>
          </a:p>
          <a:p>
            <a:endParaRPr lang="en-GB"/>
          </a:p>
        </p:txBody>
      </p:sp>
      <p:sp>
        <p:nvSpPr>
          <p:cNvPr id="17" name="Title 16">
            <a:extLst>
              <a:ext uri="{FF2B5EF4-FFF2-40B4-BE49-F238E27FC236}">
                <a16:creationId xmlns="" xmlns:a16="http://schemas.microsoft.com/office/drawing/2014/main" id="{FE985BCB-23D9-DC22-2F03-4319B83F37FC}"/>
              </a:ext>
            </a:extLst>
          </p:cNvPr>
          <p:cNvSpPr>
            <a:spLocks noGrp="1"/>
          </p:cNvSpPr>
          <p:nvPr>
            <p:ph type="title"/>
          </p:nvPr>
        </p:nvSpPr>
        <p:spPr/>
        <p:txBody>
          <a:bodyPr>
            <a:normAutofit fontScale="90000"/>
          </a:bodyPr>
          <a:lstStyle/>
          <a:p>
            <a:r>
              <a:rPr lang="en-GB">
                <a:ea typeface="Calibri"/>
                <a:cs typeface="Calibri"/>
              </a:rPr>
              <a:t/>
            </a:r>
            <a:br>
              <a:rPr lang="en-GB">
                <a:ea typeface="Calibri"/>
                <a:cs typeface="Calibri"/>
              </a:rPr>
            </a:br>
            <a:r>
              <a:rPr lang="en-GB">
                <a:ea typeface="Calibri"/>
                <a:cs typeface="Calibri"/>
              </a:rPr>
              <a:t>What is the purpose of this Strategy?</a:t>
            </a:r>
            <a:br>
              <a:rPr lang="en-GB">
                <a:ea typeface="Calibri"/>
                <a:cs typeface="Calibri"/>
              </a:rPr>
            </a:br>
            <a:endParaRPr lang="en-GB"/>
          </a:p>
        </p:txBody>
      </p:sp>
    </p:spTree>
    <p:extLst>
      <p:ext uri="{BB962C8B-B14F-4D97-AF65-F5344CB8AC3E}">
        <p14:creationId xmlns:p14="http://schemas.microsoft.com/office/powerpoint/2010/main" val="315948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28600" indent="-228600">
              <a:spcBef>
                <a:spcPts val="0"/>
              </a:spcBef>
            </a:pPr>
            <a:r>
              <a:rPr lang="en-GB"/>
              <a:t>Providing more mental health treatment and care in a community setting rather than hospital leads to better outcomes for people using mental health services</a:t>
            </a:r>
          </a:p>
          <a:p>
            <a:pPr marL="228600" indent="-228600">
              <a:spcBef>
                <a:spcPts val="0"/>
              </a:spcBef>
            </a:pPr>
            <a:r>
              <a:rPr lang="en-GB"/>
              <a:t>People can receive their treatment and care locally, close to their personal and community support networks</a:t>
            </a:r>
            <a:endParaRPr lang="en-US"/>
          </a:p>
          <a:p>
            <a:pPr marL="228600" indent="-228600">
              <a:spcBef>
                <a:spcPts val="0"/>
              </a:spcBef>
              <a:buFont typeface=""/>
              <a:buChar char="•"/>
            </a:pPr>
            <a:r>
              <a:rPr lang="en-GB"/>
              <a:t>It can help prevent hospital admission</a:t>
            </a:r>
            <a:r>
              <a:rPr lang="en-US"/>
              <a:t>​</a:t>
            </a:r>
          </a:p>
          <a:p>
            <a:pPr marL="228600" indent="-228600">
              <a:spcBef>
                <a:spcPts val="0"/>
              </a:spcBef>
              <a:buFont typeface=""/>
              <a:buChar char="•"/>
            </a:pPr>
            <a:r>
              <a:rPr lang="en-GB"/>
              <a:t>It can reduce the length of stay when a hospital stay is needed, and speed up discharge.</a:t>
            </a:r>
            <a:r>
              <a:rPr lang="en-US"/>
              <a:t>​</a:t>
            </a:r>
          </a:p>
          <a:p>
            <a:pPr marL="228600" indent="-228600">
              <a:buFont typeface=""/>
              <a:buChar char="•"/>
            </a:pPr>
            <a:endParaRPr lang="en-US">
              <a:latin typeface="Calibri"/>
              <a:cs typeface="Arial"/>
            </a:endParaRPr>
          </a:p>
          <a:p>
            <a:endParaRPr lang="en-US">
              <a:latin typeface="Arial"/>
              <a:cs typeface="Arial"/>
            </a:endParaRPr>
          </a:p>
          <a:p>
            <a:endParaRPr lang="en-GB"/>
          </a:p>
        </p:txBody>
      </p:sp>
      <p:sp>
        <p:nvSpPr>
          <p:cNvPr id="2" name="Title 1">
            <a:extLst>
              <a:ext uri="{FF2B5EF4-FFF2-40B4-BE49-F238E27FC236}">
                <a16:creationId xmlns="" xmlns:a16="http://schemas.microsoft.com/office/drawing/2014/main" id="{B8AD4E10-FBFD-B72E-5D52-3536A181B84D}"/>
              </a:ext>
            </a:extLst>
          </p:cNvPr>
          <p:cNvSpPr>
            <a:spLocks noGrp="1"/>
          </p:cNvSpPr>
          <p:nvPr>
            <p:ph type="title"/>
          </p:nvPr>
        </p:nvSpPr>
        <p:spPr/>
        <p:txBody>
          <a:bodyPr>
            <a:normAutofit/>
          </a:bodyPr>
          <a:lstStyle/>
          <a:p>
            <a:r>
              <a:rPr lang="en-GB" sz="4000">
                <a:ea typeface="Calibri"/>
                <a:cs typeface="Calibri"/>
              </a:rPr>
              <a:t>How will the Strategy make a difference?</a:t>
            </a:r>
          </a:p>
        </p:txBody>
      </p:sp>
    </p:spTree>
    <p:extLst>
      <p:ext uri="{BB962C8B-B14F-4D97-AF65-F5344CB8AC3E}">
        <p14:creationId xmlns:p14="http://schemas.microsoft.com/office/powerpoint/2010/main" val="30318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0" tIns="45720" rIns="91440" bIns="45720" rtlCol="0" anchor="t">
            <a:normAutofit lnSpcReduction="10000"/>
          </a:bodyPr>
          <a:lstStyle/>
          <a:p>
            <a:pPr marL="228600" indent="-228600">
              <a:spcBef>
                <a:spcPts val="0"/>
              </a:spcBef>
              <a:buFont typeface=""/>
              <a:buChar char="•"/>
            </a:pPr>
            <a:r>
              <a:rPr lang="en-GB"/>
              <a:t>The public, and particularly people who use mental health services tell us they want to see community services expanded</a:t>
            </a:r>
            <a:r>
              <a:rPr lang="en-US"/>
              <a:t>​​ and improved</a:t>
            </a:r>
            <a:endParaRPr lang="en-US">
              <a:ea typeface="Calibri"/>
            </a:endParaRPr>
          </a:p>
          <a:p>
            <a:pPr marL="228600" indent="-228600">
              <a:spcBef>
                <a:spcPts val="0"/>
              </a:spcBef>
              <a:buFont typeface="Arial,Sans-Serif"/>
              <a:buChar char="•"/>
            </a:pPr>
            <a:r>
              <a:rPr lang="en-GB"/>
              <a:t>Reviewing and reducing inpatient beds where appropriate, means we can fund more community services going forward</a:t>
            </a:r>
          </a:p>
          <a:p>
            <a:pPr marL="228600" indent="-228600">
              <a:spcBef>
                <a:spcPts val="0"/>
              </a:spcBef>
              <a:buFont typeface="Arial,Sans-Serif"/>
              <a:buChar char="•"/>
            </a:pPr>
            <a:r>
              <a:rPr lang="en-GB">
                <a:latin typeface="Arial"/>
                <a:ea typeface="Calibri"/>
                <a:cs typeface="Arial"/>
              </a:rPr>
              <a:t>Currently there are approx. </a:t>
            </a:r>
            <a:r>
              <a:rPr lang="en-GB" b="1">
                <a:latin typeface="Arial"/>
                <a:ea typeface="Calibri"/>
                <a:cs typeface="Arial"/>
              </a:rPr>
              <a:t>1,000 </a:t>
            </a:r>
            <a:r>
              <a:rPr lang="en-GB">
                <a:latin typeface="Arial"/>
                <a:ea typeface="Calibri"/>
                <a:cs typeface="Arial"/>
              </a:rPr>
              <a:t>mental health inpatient beds across NHSGGC</a:t>
            </a:r>
          </a:p>
          <a:p>
            <a:pPr marL="228600" indent="-228600">
              <a:spcBef>
                <a:spcPts val="0"/>
              </a:spcBef>
              <a:buFont typeface="Arial,Sans-Serif"/>
              <a:buChar char="•"/>
            </a:pPr>
            <a:r>
              <a:rPr lang="en-GB">
                <a:ea typeface="Calibri"/>
              </a:rPr>
              <a:t>Over time, and with planned expansion of community services, we could reduce this to approx. </a:t>
            </a:r>
            <a:r>
              <a:rPr lang="en-GB" b="1">
                <a:ea typeface="Calibri"/>
              </a:rPr>
              <a:t>800</a:t>
            </a:r>
            <a:r>
              <a:rPr lang="en-GB">
                <a:ea typeface="Calibri"/>
              </a:rPr>
              <a:t>, with an increase in inpatient care for some specialties.</a:t>
            </a:r>
          </a:p>
        </p:txBody>
      </p:sp>
      <p:sp>
        <p:nvSpPr>
          <p:cNvPr id="2" name="Title 1">
            <a:extLst>
              <a:ext uri="{FF2B5EF4-FFF2-40B4-BE49-F238E27FC236}">
                <a16:creationId xmlns="" xmlns:a16="http://schemas.microsoft.com/office/drawing/2014/main" id="{B8AD4E10-FBFD-B72E-5D52-3536A181B84D}"/>
              </a:ext>
            </a:extLst>
          </p:cNvPr>
          <p:cNvSpPr>
            <a:spLocks noGrp="1"/>
          </p:cNvSpPr>
          <p:nvPr>
            <p:ph type="title"/>
          </p:nvPr>
        </p:nvSpPr>
        <p:spPr/>
        <p:txBody>
          <a:bodyPr>
            <a:normAutofit fontScale="90000"/>
          </a:bodyPr>
          <a:lstStyle/>
          <a:p>
            <a:r>
              <a:rPr lang="en-GB">
                <a:ea typeface="Calibri"/>
                <a:cs typeface="Calibri"/>
              </a:rPr>
              <a:t>Why are we reviewing inpatient provision now?</a:t>
            </a:r>
          </a:p>
        </p:txBody>
      </p:sp>
    </p:spTree>
    <p:extLst>
      <p:ext uri="{BB962C8B-B14F-4D97-AF65-F5344CB8AC3E}">
        <p14:creationId xmlns:p14="http://schemas.microsoft.com/office/powerpoint/2010/main" val="221494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D4E10-FBFD-B72E-5D52-3536A181B84D}"/>
              </a:ext>
            </a:extLst>
          </p:cNvPr>
          <p:cNvSpPr>
            <a:spLocks noGrp="1"/>
          </p:cNvSpPr>
          <p:nvPr>
            <p:ph type="title"/>
          </p:nvPr>
        </p:nvSpPr>
        <p:spPr>
          <a:xfrm>
            <a:off x="609600" y="730981"/>
            <a:ext cx="10972800" cy="1143000"/>
          </a:xfrm>
        </p:spPr>
        <p:txBody>
          <a:bodyPr>
            <a:normAutofit fontScale="90000"/>
          </a:bodyPr>
          <a:lstStyle/>
          <a:p>
            <a:pPr algn="l"/>
            <a:r>
              <a:rPr lang="en-GB">
                <a:ea typeface="Calibri"/>
                <a:cs typeface="Calibri"/>
              </a:rPr>
              <a:t/>
            </a:r>
            <a:br>
              <a:rPr lang="en-GB">
                <a:ea typeface="Calibri"/>
                <a:cs typeface="Calibri"/>
              </a:rPr>
            </a:br>
            <a:r>
              <a:rPr lang="en-GB">
                <a:ea typeface="Calibri"/>
                <a:cs typeface="Calibri"/>
              </a:rPr>
              <a:t>What we have heard so far?*</a:t>
            </a:r>
            <a:br>
              <a:rPr lang="en-GB">
                <a:ea typeface="Calibri"/>
                <a:cs typeface="Calibri"/>
              </a:rPr>
            </a:br>
            <a:endParaRPr lang="en-US"/>
          </a:p>
        </p:txBody>
      </p:sp>
      <p:sp>
        <p:nvSpPr>
          <p:cNvPr id="3" name="Speech Bubble: Rectangle with Corners Rounded 2">
            <a:extLst>
              <a:ext uri="{FF2B5EF4-FFF2-40B4-BE49-F238E27FC236}">
                <a16:creationId xmlns="" xmlns:a16="http://schemas.microsoft.com/office/drawing/2014/main" id="{2D8ECB5B-CB5E-ED4C-357C-7417070E832E}"/>
              </a:ext>
            </a:extLst>
          </p:cNvPr>
          <p:cNvSpPr/>
          <p:nvPr/>
        </p:nvSpPr>
        <p:spPr>
          <a:xfrm>
            <a:off x="4913432" y="3761618"/>
            <a:ext cx="6827464" cy="1925718"/>
          </a:xfrm>
          <a:prstGeom prst="wedgeRoundRectCallout">
            <a:avLst>
              <a:gd name="adj1" fmla="val -33369"/>
              <a:gd name="adj2" fmla="val 63270"/>
              <a:gd name="adj3" fmla="val 16667"/>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2100">
                <a:latin typeface="Arial" panose="020B0604020202020204" pitchFamily="34" charset="0"/>
                <a:ea typeface="Calibri"/>
                <a:cs typeface="Arial" panose="020B0604020202020204" pitchFamily="34" charset="0"/>
              </a:rPr>
              <a:t>The things that you felt needed most improvement were: waiting times and access to community services, better support for self-management, reducing stigma for all NHS staff and specialist services for specific conditions</a:t>
            </a:r>
            <a:endParaRPr lang="en-US" sz="2100">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 xmlns:a16="http://schemas.microsoft.com/office/drawing/2014/main" id="{08883032-7BAD-1EEA-8A96-CD5E35096970}"/>
              </a:ext>
            </a:extLst>
          </p:cNvPr>
          <p:cNvSpPr/>
          <p:nvPr/>
        </p:nvSpPr>
        <p:spPr>
          <a:xfrm>
            <a:off x="1343213" y="3769001"/>
            <a:ext cx="3395935" cy="1366979"/>
          </a:xfrm>
          <a:prstGeom prst="wedgeRoundRectCallout">
            <a:avLst>
              <a:gd name="adj1" fmla="val -33730"/>
              <a:gd name="adj2" fmla="val 67578"/>
              <a:gd name="adj3" fmla="val 16667"/>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a:latin typeface="Arial" panose="020B0604020202020204" pitchFamily="34" charset="0"/>
                <a:ea typeface="Calibri"/>
                <a:cs typeface="Arial" panose="020B0604020202020204" pitchFamily="34" charset="0"/>
              </a:rPr>
              <a:t>Overall satisfaction rating for current service provision was low at </a:t>
            </a:r>
            <a:r>
              <a:rPr lang="en-US" sz="2100" b="1">
                <a:latin typeface="Arial" panose="020B0604020202020204" pitchFamily="34" charset="0"/>
                <a:ea typeface="Calibri"/>
                <a:cs typeface="Arial" panose="020B0604020202020204" pitchFamily="34" charset="0"/>
              </a:rPr>
              <a:t>4/10</a:t>
            </a:r>
            <a:endParaRPr lang="en-US" sz="2100" b="1">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 xmlns:a16="http://schemas.microsoft.com/office/drawing/2014/main" id="{50E908E7-2750-B849-67F6-6D6BA0D2C5A3}"/>
              </a:ext>
            </a:extLst>
          </p:cNvPr>
          <p:cNvSpPr/>
          <p:nvPr/>
        </p:nvSpPr>
        <p:spPr>
          <a:xfrm>
            <a:off x="5161935" y="1873981"/>
            <a:ext cx="6094329" cy="1499187"/>
          </a:xfrm>
          <a:prstGeom prst="wedgeRoundRectCallout">
            <a:avLst>
              <a:gd name="adj1" fmla="val -33644"/>
              <a:gd name="adj2" fmla="val 65486"/>
              <a:gd name="adj3" fmla="val 16667"/>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2100">
                <a:latin typeface="Arial"/>
                <a:ea typeface="Calibri"/>
                <a:cs typeface="Arial"/>
              </a:rPr>
              <a:t>Your top priorities were: increasing community based mental health services, improving support for self-management and providing more community and third sector services</a:t>
            </a:r>
          </a:p>
        </p:txBody>
      </p:sp>
      <p:sp>
        <p:nvSpPr>
          <p:cNvPr id="6" name="Speech Bubble: Rectangle with Corners Rounded 5">
            <a:extLst>
              <a:ext uri="{FF2B5EF4-FFF2-40B4-BE49-F238E27FC236}">
                <a16:creationId xmlns="" xmlns:a16="http://schemas.microsoft.com/office/drawing/2014/main" id="{3E7C2282-E9E7-3745-DC73-45A83E93D6F5}"/>
              </a:ext>
            </a:extLst>
          </p:cNvPr>
          <p:cNvSpPr/>
          <p:nvPr/>
        </p:nvSpPr>
        <p:spPr>
          <a:xfrm>
            <a:off x="931367" y="1873981"/>
            <a:ext cx="3982065" cy="1435510"/>
          </a:xfrm>
          <a:prstGeom prst="wedgeRoundRectCallout">
            <a:avLst>
              <a:gd name="adj1" fmla="val -33263"/>
              <a:gd name="adj2" fmla="val 68221"/>
              <a:gd name="adj3" fmla="val 16667"/>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2100" b="1">
                <a:latin typeface="Arial"/>
                <a:ea typeface="Calibri"/>
                <a:cs typeface="Arial"/>
              </a:rPr>
              <a:t>40% </a:t>
            </a:r>
            <a:r>
              <a:rPr lang="en-US" sz="2100">
                <a:latin typeface="Arial"/>
                <a:ea typeface="Calibri"/>
                <a:cs typeface="Arial"/>
              </a:rPr>
              <a:t>of people said they had used mental health services in the past 12 months</a:t>
            </a:r>
            <a:endParaRPr lang="en-US" sz="2100">
              <a:latin typeface="Arial"/>
              <a:cs typeface="Arial"/>
            </a:endParaRPr>
          </a:p>
        </p:txBody>
      </p:sp>
      <p:sp>
        <p:nvSpPr>
          <p:cNvPr id="9" name="TextBox 8">
            <a:extLst>
              <a:ext uri="{FF2B5EF4-FFF2-40B4-BE49-F238E27FC236}">
                <a16:creationId xmlns="" xmlns:a16="http://schemas.microsoft.com/office/drawing/2014/main" id="{7A911309-A41C-5209-BD7F-FE23FB9CEE23}"/>
              </a:ext>
            </a:extLst>
          </p:cNvPr>
          <p:cNvSpPr txBox="1"/>
          <p:nvPr/>
        </p:nvSpPr>
        <p:spPr>
          <a:xfrm>
            <a:off x="609600" y="5502670"/>
            <a:ext cx="2312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*2024 Public Survey</a:t>
            </a:r>
            <a:endParaRPr lang="en-GB"/>
          </a:p>
        </p:txBody>
      </p:sp>
    </p:spTree>
    <p:extLst>
      <p:ext uri="{BB962C8B-B14F-4D97-AF65-F5344CB8AC3E}">
        <p14:creationId xmlns:p14="http://schemas.microsoft.com/office/powerpoint/2010/main" val="87065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a:ea typeface="Calibri"/>
                <a:cs typeface="Calibri"/>
              </a:rPr>
              <a:t>Where are we already making progress?</a:t>
            </a:r>
            <a:endParaRPr lang="en-GB" sz="4000">
              <a:cs typeface="Calibri"/>
            </a:endParaRPr>
          </a:p>
        </p:txBody>
      </p:sp>
      <p:sp>
        <p:nvSpPr>
          <p:cNvPr id="4" name="Content Placeholder 3"/>
          <p:cNvSpPr>
            <a:spLocks noGrp="1"/>
          </p:cNvSpPr>
          <p:nvPr>
            <p:ph idx="1"/>
          </p:nvPr>
        </p:nvSpPr>
        <p:spPr/>
        <p:txBody>
          <a:bodyPr vert="horz" lIns="0" tIns="45720" rIns="91440" bIns="45720" rtlCol="0" anchor="t">
            <a:normAutofit/>
          </a:bodyPr>
          <a:lstStyle/>
          <a:p>
            <a:pPr>
              <a:spcBef>
                <a:spcPts val="0"/>
              </a:spcBef>
              <a:buFont typeface="Wingdings" panose="05000000000000000000" pitchFamily="2" charset="2"/>
              <a:buChar char="ü"/>
            </a:pPr>
            <a:r>
              <a:rPr lang="en-GB"/>
              <a:t>On prevention, early intervention and health improvement</a:t>
            </a:r>
          </a:p>
          <a:p>
            <a:pPr>
              <a:spcBef>
                <a:spcPts val="0"/>
              </a:spcBef>
              <a:buFont typeface="Wingdings" panose="05000000000000000000" pitchFamily="2" charset="2"/>
              <a:buChar char="ü"/>
            </a:pPr>
            <a:r>
              <a:rPr lang="en-GB">
                <a:solidFill>
                  <a:srgbClr val="404040"/>
                </a:solidFill>
              </a:rPr>
              <a:t>On recovery</a:t>
            </a:r>
          </a:p>
          <a:p>
            <a:pPr>
              <a:spcBef>
                <a:spcPts val="0"/>
              </a:spcBef>
              <a:buFont typeface="Wingdings" panose="05000000000000000000" pitchFamily="2" charset="2"/>
              <a:buChar char="ü"/>
            </a:pPr>
            <a:r>
              <a:rPr lang="en-GB"/>
              <a:t>On mental health rehabilitation</a:t>
            </a:r>
          </a:p>
          <a:p>
            <a:pPr>
              <a:spcBef>
                <a:spcPts val="0"/>
              </a:spcBef>
              <a:buFont typeface="Wingdings" panose="05000000000000000000" pitchFamily="2" charset="2"/>
              <a:buChar char="ü"/>
            </a:pPr>
            <a:r>
              <a:rPr lang="en-GB"/>
              <a:t>On providing Community Mental Health Services</a:t>
            </a:r>
          </a:p>
          <a:p>
            <a:pPr>
              <a:spcBef>
                <a:spcPts val="0"/>
              </a:spcBef>
              <a:buFont typeface="Wingdings" panose="05000000000000000000" pitchFamily="2" charset="2"/>
              <a:buChar char="ü"/>
            </a:pPr>
            <a:r>
              <a:rPr lang="en-GB"/>
              <a:t>On urgent/unplanned care</a:t>
            </a:r>
          </a:p>
          <a:p>
            <a:pPr>
              <a:spcBef>
                <a:spcPts val="0"/>
              </a:spcBef>
              <a:buFont typeface="Wingdings" panose="05000000000000000000" pitchFamily="2" charset="2"/>
              <a:buChar char="ü"/>
            </a:pPr>
            <a:r>
              <a:rPr lang="en-GB">
                <a:latin typeface="Arial"/>
                <a:cs typeface="Arial"/>
              </a:rPr>
              <a:t>On reviewing older adults mental health beds</a:t>
            </a:r>
          </a:p>
        </p:txBody>
      </p:sp>
    </p:spTree>
    <p:extLst>
      <p:ext uri="{BB962C8B-B14F-4D97-AF65-F5344CB8AC3E}">
        <p14:creationId xmlns:p14="http://schemas.microsoft.com/office/powerpoint/2010/main" val="135369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t>Community rehabilitation</a:t>
            </a:r>
          </a:p>
          <a:p>
            <a:r>
              <a:rPr lang="en-GB"/>
              <a:t>Enhanced Care Home Liaison</a:t>
            </a:r>
          </a:p>
          <a:p>
            <a:r>
              <a:rPr lang="en-GB"/>
              <a:t>Expanded Borderline Personality Disorder Pathway</a:t>
            </a:r>
          </a:p>
          <a:p>
            <a:r>
              <a:rPr lang="en-GB"/>
              <a:t>Community Mental Health Acute Care Services (adults and older people)</a:t>
            </a:r>
          </a:p>
          <a:p>
            <a:r>
              <a:rPr lang="en-GB"/>
              <a:t>Expanded Dementia Post Diagnostic Support services.</a:t>
            </a:r>
          </a:p>
        </p:txBody>
      </p:sp>
      <p:sp>
        <p:nvSpPr>
          <p:cNvPr id="3" name="Title 2"/>
          <p:cNvSpPr>
            <a:spLocks noGrp="1"/>
          </p:cNvSpPr>
          <p:nvPr>
            <p:ph type="title"/>
          </p:nvPr>
        </p:nvSpPr>
        <p:spPr/>
        <p:txBody>
          <a:bodyPr>
            <a:normAutofit/>
          </a:bodyPr>
          <a:lstStyle/>
          <a:p>
            <a:r>
              <a:rPr lang="en-GB" sz="4000">
                <a:ea typeface="Calibri"/>
                <a:cs typeface="Calibri"/>
              </a:rPr>
              <a:t>What are we prioritising next?</a:t>
            </a:r>
            <a:endParaRPr lang="en-GB" sz="4000"/>
          </a:p>
        </p:txBody>
      </p:sp>
    </p:spTree>
    <p:extLst>
      <p:ext uri="{BB962C8B-B14F-4D97-AF65-F5344CB8AC3E}">
        <p14:creationId xmlns:p14="http://schemas.microsoft.com/office/powerpoint/2010/main" val="296532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EF0A2F8-A942-43ED-F8CE-6ADDCBD49D2E}"/>
              </a:ext>
            </a:extLst>
          </p:cNvPr>
          <p:cNvSpPr>
            <a:spLocks noGrp="1"/>
          </p:cNvSpPr>
          <p:nvPr>
            <p:ph type="title"/>
          </p:nvPr>
        </p:nvSpPr>
        <p:spPr/>
        <p:txBody>
          <a:bodyPr>
            <a:normAutofit fontScale="90000"/>
          </a:bodyPr>
          <a:lstStyle/>
          <a:p>
            <a:r>
              <a:rPr lang="en-GB">
                <a:ea typeface="Calibri"/>
                <a:cs typeface="Calibri"/>
              </a:rPr>
              <a:t>How will reviewing inpatient provision help us deliver these priorities?</a:t>
            </a:r>
            <a:endParaRPr lang="en-GB"/>
          </a:p>
        </p:txBody>
      </p:sp>
      <p:sp>
        <p:nvSpPr>
          <p:cNvPr id="15" name="Oval 14"/>
          <p:cNvSpPr/>
          <p:nvPr/>
        </p:nvSpPr>
        <p:spPr>
          <a:xfrm>
            <a:off x="4573176" y="2506717"/>
            <a:ext cx="2998839" cy="2998839"/>
          </a:xfrm>
          <a:prstGeom prst="ellipse">
            <a:avLst/>
          </a:prstGeom>
          <a:noFill/>
          <a:ln w="76200">
            <a:solidFill>
              <a:srgbClr val="70AE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p:cNvGrpSpPr/>
          <p:nvPr/>
        </p:nvGrpSpPr>
        <p:grpSpPr>
          <a:xfrm>
            <a:off x="2766014" y="2030810"/>
            <a:ext cx="6613163" cy="3590343"/>
            <a:chOff x="2698239" y="2030810"/>
            <a:chExt cx="6613163" cy="3590343"/>
          </a:xfrm>
        </p:grpSpPr>
        <p:sp>
          <p:nvSpPr>
            <p:cNvPr id="10" name="Rounded Rectangle 9"/>
            <p:cNvSpPr/>
            <p:nvPr/>
          </p:nvSpPr>
          <p:spPr>
            <a:xfrm>
              <a:off x="4669393" y="2030810"/>
              <a:ext cx="2664000" cy="1368000"/>
            </a:xfrm>
            <a:prstGeom prst="roundRect">
              <a:avLst/>
            </a:prstGeom>
            <a:solidFill>
              <a:srgbClr val="1A8B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100">
                  <a:latin typeface="Arial" panose="020B0604020202020204" pitchFamily="34" charset="0"/>
                  <a:cs typeface="Arial" panose="020B0604020202020204" pitchFamily="34" charset="0"/>
                </a:rPr>
                <a:t>Review inpatient provision and agree action to take</a:t>
              </a:r>
            </a:p>
          </p:txBody>
        </p:sp>
        <p:grpSp>
          <p:nvGrpSpPr>
            <p:cNvPr id="13" name="Group 12"/>
            <p:cNvGrpSpPr/>
            <p:nvPr/>
          </p:nvGrpSpPr>
          <p:grpSpPr>
            <a:xfrm>
              <a:off x="2698239" y="4072533"/>
              <a:ext cx="6613163" cy="1548620"/>
              <a:chOff x="2698239" y="4072533"/>
              <a:chExt cx="6613163" cy="1548620"/>
            </a:xfrm>
          </p:grpSpPr>
          <p:sp>
            <p:nvSpPr>
              <p:cNvPr id="11" name="Rounded Rectangle 10"/>
              <p:cNvSpPr/>
              <p:nvPr/>
            </p:nvSpPr>
            <p:spPr>
              <a:xfrm>
                <a:off x="6683402" y="4073153"/>
                <a:ext cx="2628000" cy="1548000"/>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100">
                    <a:latin typeface="Arial" panose="020B0604020202020204" pitchFamily="34" charset="0"/>
                    <a:cs typeface="Arial" panose="020B0604020202020204" pitchFamily="34" charset="0"/>
                  </a:rPr>
                  <a:t>Any reduction in inpatient provision releases more funding</a:t>
                </a:r>
              </a:p>
            </p:txBody>
          </p:sp>
          <p:sp>
            <p:nvSpPr>
              <p:cNvPr id="12" name="Rounded Rectangle 11"/>
              <p:cNvSpPr/>
              <p:nvPr/>
            </p:nvSpPr>
            <p:spPr>
              <a:xfrm>
                <a:off x="2698239" y="4072533"/>
                <a:ext cx="2628219" cy="1548620"/>
              </a:xfrm>
              <a:prstGeom prst="roundRect">
                <a:avLst/>
              </a:prstGeom>
              <a:solidFill>
                <a:srgbClr val="591D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100">
                    <a:latin typeface="Arial" panose="020B0604020202020204" pitchFamily="34" charset="0"/>
                    <a:cs typeface="Arial" panose="020B0604020202020204" pitchFamily="34" charset="0"/>
                  </a:rPr>
                  <a:t>Investment in new or enhanced community mental health services</a:t>
                </a:r>
              </a:p>
            </p:txBody>
          </p:sp>
        </p:grpSp>
      </p:grpSp>
      <p:sp>
        <p:nvSpPr>
          <p:cNvPr id="17" name="Pentagon 16"/>
          <p:cNvSpPr/>
          <p:nvPr/>
        </p:nvSpPr>
        <p:spPr>
          <a:xfrm rot="10800000">
            <a:off x="5846454" y="5216986"/>
            <a:ext cx="452284" cy="557476"/>
          </a:xfrm>
          <a:prstGeom prst="homePlate">
            <a:avLst/>
          </a:prstGeom>
          <a:solidFill>
            <a:srgbClr val="70AE1D"/>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9" name="Group 18"/>
          <p:cNvGrpSpPr/>
          <p:nvPr/>
        </p:nvGrpSpPr>
        <p:grpSpPr>
          <a:xfrm>
            <a:off x="4331570" y="3447838"/>
            <a:ext cx="3439195" cy="452284"/>
            <a:chOff x="4331570" y="3447838"/>
            <a:chExt cx="3439195" cy="452284"/>
          </a:xfrm>
        </p:grpSpPr>
        <p:sp>
          <p:nvSpPr>
            <p:cNvPr id="16" name="Pentagon 15"/>
            <p:cNvSpPr/>
            <p:nvPr/>
          </p:nvSpPr>
          <p:spPr>
            <a:xfrm rot="4258789">
              <a:off x="7265885" y="3395242"/>
              <a:ext cx="452284" cy="557476"/>
            </a:xfrm>
            <a:prstGeom prst="homePlate">
              <a:avLst/>
            </a:prstGeom>
            <a:solidFill>
              <a:srgbClr val="70AE1D"/>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Pentagon 17"/>
            <p:cNvSpPr/>
            <p:nvPr/>
          </p:nvSpPr>
          <p:spPr>
            <a:xfrm rot="17341211" flipV="1">
              <a:off x="4384166" y="3395242"/>
              <a:ext cx="452284" cy="557476"/>
            </a:xfrm>
            <a:prstGeom prst="homePlate">
              <a:avLst/>
            </a:prstGeom>
            <a:solidFill>
              <a:srgbClr val="70AE1D"/>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97019320"/>
      </p:ext>
    </p:extLst>
  </p:cSld>
  <p:clrMapOvr>
    <a:masterClrMapping/>
  </p:clrMapOvr>
</p:sld>
</file>

<file path=ppt/theme/theme1.xml><?xml version="1.0" encoding="utf-8"?>
<a:theme xmlns:a="http://schemas.openxmlformats.org/drawingml/2006/main" name="Pag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603273-e2cd-41f3-b8bd-db88c5b2d89a" xsi:nil="true"/>
    <lcf76f155ced4ddcb4097134ff3c332f xmlns="8f1969de-9dee-46fe-b61a-1e0b1b7a632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F6ABB453338F45AAD51C1808FAF688" ma:contentTypeVersion="15" ma:contentTypeDescription="Create a new document." ma:contentTypeScope="" ma:versionID="80cb408149d620991768014f7b60dd1a">
  <xsd:schema xmlns:xsd="http://www.w3.org/2001/XMLSchema" xmlns:xs="http://www.w3.org/2001/XMLSchema" xmlns:p="http://schemas.microsoft.com/office/2006/metadata/properties" xmlns:ns2="8f1969de-9dee-46fe-b61a-1e0b1b7a632a" xmlns:ns3="d7603273-e2cd-41f3-b8bd-db88c5b2d89a" targetNamespace="http://schemas.microsoft.com/office/2006/metadata/properties" ma:root="true" ma:fieldsID="096983ca642f301a9152d8d11c9b67f2" ns2:_="" ns3:_="">
    <xsd:import namespace="8f1969de-9dee-46fe-b61a-1e0b1b7a632a"/>
    <xsd:import namespace="d7603273-e2cd-41f3-b8bd-db88c5b2d8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969de-9dee-46fe-b61a-1e0b1b7a6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603273-e2cd-41f3-b8bd-db88c5b2d8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ca9a213-484b-4e36-bc91-b0f42a77fd2a}" ma:internalName="TaxCatchAll" ma:showField="CatchAllData" ma:web="d7603273-e2cd-41f3-b8bd-db88c5b2d8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A01F7-5F9C-45A7-8449-BDC2C14AA625}">
  <ds:schemaRefs>
    <ds:schemaRef ds:uri="http://purl.org/dc/terms/"/>
    <ds:schemaRef ds:uri="http://schemas.openxmlformats.org/package/2006/metadata/core-properties"/>
    <ds:schemaRef ds:uri="8f1969de-9dee-46fe-b61a-1e0b1b7a632a"/>
    <ds:schemaRef ds:uri="http://schemas.microsoft.com/office/2006/documentManagement/types"/>
    <ds:schemaRef ds:uri="d7603273-e2cd-41f3-b8bd-db88c5b2d89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43B3CC1-A248-49DB-B67C-B1B2398E9DA1}">
  <ds:schemaRefs>
    <ds:schemaRef ds:uri="http://schemas.microsoft.com/sharepoint/v3/contenttype/forms"/>
  </ds:schemaRefs>
</ds:datastoreItem>
</file>

<file path=customXml/itemProps3.xml><?xml version="1.0" encoding="utf-8"?>
<ds:datastoreItem xmlns:ds="http://schemas.openxmlformats.org/officeDocument/2006/customXml" ds:itemID="{B861868F-D282-4AFA-AB09-A2268078742D}">
  <ds:schemaRefs>
    <ds:schemaRef ds:uri="8f1969de-9dee-46fe-b61a-1e0b1b7a632a"/>
    <ds:schemaRef ds:uri="d7603273-e2cd-41f3-b8bd-db88c5b2d8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
  <TotalTime>3</TotalTime>
  <Words>897</Words>
  <Application>Microsoft Office PowerPoint</Application>
  <PresentationFormat>Widescreen</PresentationFormat>
  <Paragraphs>143</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Arial,Sans-Serif</vt:lpstr>
      <vt:lpstr>Calibri</vt:lpstr>
      <vt:lpstr>Times New Roman</vt:lpstr>
      <vt:lpstr>Wingdings</vt:lpstr>
      <vt:lpstr>Page layout</vt:lpstr>
      <vt:lpstr>Mental Health Services – Community Engagement Sessions 2024</vt:lpstr>
      <vt:lpstr>What is the Mental Health Strategy 2023-2028?</vt:lpstr>
      <vt:lpstr> What is the purpose of this Strategy? </vt:lpstr>
      <vt:lpstr>How will the Strategy make a difference?</vt:lpstr>
      <vt:lpstr>Why are we reviewing inpatient provision now?</vt:lpstr>
      <vt:lpstr> What we have heard so far?* </vt:lpstr>
      <vt:lpstr>Where are we already making progress?</vt:lpstr>
      <vt:lpstr>What are we prioritising next?</vt:lpstr>
      <vt:lpstr>How will reviewing inpatient provision help us deliver these priorities?</vt:lpstr>
      <vt:lpstr>Will access to inpatient care change?</vt:lpstr>
      <vt:lpstr>Current Inpatient Locations</vt:lpstr>
      <vt:lpstr>What happens next?</vt:lpstr>
      <vt:lpstr>Reviewing Inpatient Services -  Discussion Questions</vt:lpstr>
      <vt:lpstr>Other things we need to think about</vt:lpstr>
      <vt:lpstr>  What other information would be useful for planning the future of inpatient services provision?</vt:lpstr>
      <vt:lpstr>Help and Support</vt:lpstr>
      <vt:lpstr>Help and Support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Fitzpatrick</dc:creator>
  <cp:lastModifiedBy>Martin, Lisa</cp:lastModifiedBy>
  <cp:revision>3</cp:revision>
  <cp:lastPrinted>2020-03-12T16:42:15Z</cp:lastPrinted>
  <dcterms:created xsi:type="dcterms:W3CDTF">2017-11-30T17:03:44Z</dcterms:created>
  <dcterms:modified xsi:type="dcterms:W3CDTF">2024-08-13T14:29:45Z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0x010100CDF6ABB453338F45AAD51C1808FAF688</vt:lpwstr>
  </property>
  <property fmtid="{D5CDD505-2E9C-101B-9397-08002B2CF9AE}" pid="3" name="MediaServiceImageTags">
    <vt:lpwstr/>
  </property>
</Properties>
</file>