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95F61-C394-4912-B82D-2CA686F4F7C7}" v="3" dt="2026-01-05T12:29:35.297"/>
    <p1510:client id="{5BCE8AE0-F1F0-46BD-A5A8-728A12B6DD23}" v="3" dt="2026-01-05T12:06:45.9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10C1B-4751-46B5-A46F-BD42BB2891F1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CD91E-B696-4250-AC71-1E148DADA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690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CD91E-B696-4250-AC71-1E148DADA0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07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25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013"/>
            </a:lvl1pPr>
            <a:lvl2pPr marL="192881" indent="0" algn="ctr">
              <a:buNone/>
              <a:defRPr sz="844"/>
            </a:lvl2pPr>
            <a:lvl3pPr marL="385763" indent="0" algn="ctr">
              <a:buNone/>
              <a:defRPr sz="759"/>
            </a:lvl3pPr>
            <a:lvl4pPr marL="578644" indent="0" algn="ctr">
              <a:buNone/>
              <a:defRPr sz="675"/>
            </a:lvl4pPr>
            <a:lvl5pPr marL="771525" indent="0" algn="ctr">
              <a:buNone/>
              <a:defRPr sz="675"/>
            </a:lvl5pPr>
            <a:lvl6pPr marL="964406" indent="0" algn="ctr">
              <a:buNone/>
              <a:defRPr sz="675"/>
            </a:lvl6pPr>
            <a:lvl7pPr marL="1157288" indent="0" algn="ctr">
              <a:buNone/>
              <a:defRPr sz="675"/>
            </a:lvl7pPr>
            <a:lvl8pPr marL="1350169" indent="0" algn="ctr">
              <a:buNone/>
              <a:defRPr sz="675"/>
            </a:lvl8pPr>
            <a:lvl9pPr marL="1543050" indent="0" algn="ctr">
              <a:buNone/>
              <a:defRPr sz="67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282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9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66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567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0" cy="2852737"/>
          </a:xfrm>
        </p:spPr>
        <p:txBody>
          <a:bodyPr anchor="b"/>
          <a:lstStyle>
            <a:lvl1pPr>
              <a:defRPr sz="253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3" y="4589466"/>
            <a:ext cx="10515600" cy="1500187"/>
          </a:xfrm>
        </p:spPr>
        <p:txBody>
          <a:bodyPr/>
          <a:lstStyle>
            <a:lvl1pPr marL="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1pPr>
            <a:lvl2pPr marL="192881" indent="0">
              <a:buNone/>
              <a:defRPr sz="844">
                <a:solidFill>
                  <a:schemeClr val="tx1">
                    <a:tint val="82000"/>
                  </a:schemeClr>
                </a:solidFill>
              </a:defRPr>
            </a:lvl2pPr>
            <a:lvl3pPr marL="385763" indent="0">
              <a:buNone/>
              <a:defRPr sz="759">
                <a:solidFill>
                  <a:schemeClr val="tx1">
                    <a:tint val="82000"/>
                  </a:schemeClr>
                </a:solidFill>
              </a:defRPr>
            </a:lvl3pPr>
            <a:lvl4pPr marL="578644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4pPr>
            <a:lvl5pPr marL="771525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5pPr>
            <a:lvl6pPr marL="964406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6pPr>
            <a:lvl7pPr marL="1157288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7pPr>
            <a:lvl8pPr marL="1350169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8pPr>
            <a:lvl9pPr marL="1543050" indent="0">
              <a:buNone/>
              <a:defRPr sz="67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17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93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7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59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1013" b="1"/>
            </a:lvl1pPr>
            <a:lvl2pPr marL="192881" indent="0">
              <a:buNone/>
              <a:defRPr sz="844" b="1"/>
            </a:lvl2pPr>
            <a:lvl3pPr marL="385763" indent="0">
              <a:buNone/>
              <a:defRPr sz="759" b="1"/>
            </a:lvl3pPr>
            <a:lvl4pPr marL="578644" indent="0">
              <a:buNone/>
              <a:defRPr sz="675" b="1"/>
            </a:lvl4pPr>
            <a:lvl5pPr marL="771525" indent="0">
              <a:buNone/>
              <a:defRPr sz="675" b="1"/>
            </a:lvl5pPr>
            <a:lvl6pPr marL="964406" indent="0">
              <a:buNone/>
              <a:defRPr sz="675" b="1"/>
            </a:lvl6pPr>
            <a:lvl7pPr marL="1157288" indent="0">
              <a:buNone/>
              <a:defRPr sz="675" b="1"/>
            </a:lvl7pPr>
            <a:lvl8pPr marL="1350169" indent="0">
              <a:buNone/>
              <a:defRPr sz="675" b="1"/>
            </a:lvl8pPr>
            <a:lvl9pPr marL="1543050" indent="0">
              <a:buNone/>
              <a:defRPr sz="67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95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2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299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90" y="987428"/>
            <a:ext cx="6172201" cy="4873625"/>
          </a:xfrm>
        </p:spPr>
        <p:txBody>
          <a:bodyPr/>
          <a:lstStyle>
            <a:lvl1pPr>
              <a:defRPr sz="1350"/>
            </a:lvl1pPr>
            <a:lvl2pPr>
              <a:defRPr sz="1181"/>
            </a:lvl2pPr>
            <a:lvl3pPr>
              <a:defRPr sz="1013"/>
            </a:lvl3pPr>
            <a:lvl4pPr>
              <a:defRPr sz="844"/>
            </a:lvl4pPr>
            <a:lvl5pPr>
              <a:defRPr sz="844"/>
            </a:lvl5pPr>
            <a:lvl6pPr>
              <a:defRPr sz="844"/>
            </a:lvl6pPr>
            <a:lvl7pPr>
              <a:defRPr sz="844"/>
            </a:lvl7pPr>
            <a:lvl8pPr>
              <a:defRPr sz="844"/>
            </a:lvl8pPr>
            <a:lvl9pPr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59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13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90" y="987428"/>
            <a:ext cx="6172201" cy="4873625"/>
          </a:xfrm>
        </p:spPr>
        <p:txBody>
          <a:bodyPr anchor="t"/>
          <a:lstStyle>
            <a:lvl1pPr marL="0" indent="0">
              <a:buNone/>
              <a:defRPr sz="1350"/>
            </a:lvl1pPr>
            <a:lvl2pPr marL="192881" indent="0">
              <a:buNone/>
              <a:defRPr sz="1181"/>
            </a:lvl2pPr>
            <a:lvl3pPr marL="385763" indent="0">
              <a:buNone/>
              <a:defRPr sz="1013"/>
            </a:lvl3pPr>
            <a:lvl4pPr marL="578644" indent="0">
              <a:buNone/>
              <a:defRPr sz="844"/>
            </a:lvl4pPr>
            <a:lvl5pPr marL="771525" indent="0">
              <a:buNone/>
              <a:defRPr sz="844"/>
            </a:lvl5pPr>
            <a:lvl6pPr marL="964406" indent="0">
              <a:buNone/>
              <a:defRPr sz="844"/>
            </a:lvl6pPr>
            <a:lvl7pPr marL="1157288" indent="0">
              <a:buNone/>
              <a:defRPr sz="844"/>
            </a:lvl7pPr>
            <a:lvl8pPr marL="1350169" indent="0">
              <a:buNone/>
              <a:defRPr sz="844"/>
            </a:lvl8pPr>
            <a:lvl9pPr marL="1543050" indent="0">
              <a:buNone/>
              <a:defRPr sz="84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675"/>
            </a:lvl1pPr>
            <a:lvl2pPr marL="192881" indent="0">
              <a:buNone/>
              <a:defRPr sz="591"/>
            </a:lvl2pPr>
            <a:lvl3pPr marL="385763" indent="0">
              <a:buNone/>
              <a:defRPr sz="506"/>
            </a:lvl3pPr>
            <a:lvl4pPr marL="578644" indent="0">
              <a:buNone/>
              <a:defRPr sz="422"/>
            </a:lvl4pPr>
            <a:lvl5pPr marL="771525" indent="0">
              <a:buNone/>
              <a:defRPr sz="422"/>
            </a:lvl5pPr>
            <a:lvl6pPr marL="964406" indent="0">
              <a:buNone/>
              <a:defRPr sz="422"/>
            </a:lvl6pPr>
            <a:lvl7pPr marL="1157288" indent="0">
              <a:buNone/>
              <a:defRPr sz="422"/>
            </a:lvl7pPr>
            <a:lvl8pPr marL="1350169" indent="0">
              <a:buNone/>
              <a:defRPr sz="422"/>
            </a:lvl8pPr>
            <a:lvl9pPr marL="1543050" indent="0">
              <a:buNone/>
              <a:defRPr sz="42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2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4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EE0A0-9605-4E6F-952B-85368DBD83BB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4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A84A17-A0B2-4B74-9497-A1911BA2EA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44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5763" rtl="0" eaLnBrk="1" latinLnBrk="0" hangingPunct="1">
        <a:lnSpc>
          <a:spcPct val="90000"/>
        </a:lnSpc>
        <a:spcBef>
          <a:spcPct val="0"/>
        </a:spcBef>
        <a:buNone/>
        <a:defRPr sz="18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441" indent="-96441" algn="l" defTabSz="385763" rtl="0" eaLnBrk="1" latinLnBrk="0" hangingPunct="1">
        <a:lnSpc>
          <a:spcPct val="90000"/>
        </a:lnSpc>
        <a:spcBef>
          <a:spcPts val="422"/>
        </a:spcBef>
        <a:buFont typeface="Arial" panose="020B0604020202020204" pitchFamily="34" charset="0"/>
        <a:buChar char="•"/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289322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482203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75084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4pPr>
      <a:lvl5pPr marL="867966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5pPr>
      <a:lvl6pPr marL="1060847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6pPr>
      <a:lvl7pPr marL="1253728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7pPr>
      <a:lvl8pPr marL="1446609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8pPr>
      <a:lvl9pPr marL="1639491" indent="-96441" algn="l" defTabSz="385763" rtl="0" eaLnBrk="1" latinLnBrk="0" hangingPunct="1">
        <a:lnSpc>
          <a:spcPct val="90000"/>
        </a:lnSpc>
        <a:spcBef>
          <a:spcPts val="211"/>
        </a:spcBef>
        <a:buFont typeface="Arial" panose="020B0604020202020204" pitchFamily="34" charset="0"/>
        <a:buChar char="•"/>
        <a:defRPr sz="7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1pPr>
      <a:lvl2pPr marL="192881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2pPr>
      <a:lvl3pPr marL="385763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3pPr>
      <a:lvl4pPr marL="578644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5pPr>
      <a:lvl6pPr marL="964406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6pPr>
      <a:lvl7pPr marL="1157288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7pPr>
      <a:lvl8pPr marL="1350169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algn="l" defTabSz="385763" rtl="0" eaLnBrk="1" latinLnBrk="0" hangingPunct="1">
        <a:defRPr sz="7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hyperlink" Target="https://scottish.sharepoint.com/sites/GGCBloodTransfusioninformation2/Shared%20Documents/Forms/AllItems.aspx?id=/sites/GGCBloodTransfusioninformation2/Shared%20Documents/NTR_main_FINAL_watermark.pdf&amp;parent=/sites/GGCBloodTransfusioninformation2/Shared%20Documents" TargetMode="External"/><Relationship Id="rId7" Type="http://schemas.openxmlformats.org/officeDocument/2006/relationships/hyperlink" Target="mailto:ggc.bloodbank.southglasgow@nhs.sco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ggc.ggh.bloodbank@nhs.scot" TargetMode="External"/><Relationship Id="rId5" Type="http://schemas.openxmlformats.org/officeDocument/2006/relationships/hyperlink" Target="mailto:ggc.gri.bloodbank@nhs.scot" TargetMode="External"/><Relationship Id="rId4" Type="http://schemas.openxmlformats.org/officeDocument/2006/relationships/hyperlink" Target="mailto:ggc.clyde.bloodbank@nhs.sco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8">
            <a:extLst>
              <a:ext uri="{FF2B5EF4-FFF2-40B4-BE49-F238E27FC236}">
                <a16:creationId xmlns:a16="http://schemas.microsoft.com/office/drawing/2014/main" xmlns="" id="{2095A463-CF8A-868D-366A-ECA3F70FD4EF}"/>
              </a:ext>
            </a:extLst>
          </p:cNvPr>
          <p:cNvSpPr/>
          <p:nvPr/>
        </p:nvSpPr>
        <p:spPr>
          <a:xfrm>
            <a:off x="4651745" y="49280"/>
            <a:ext cx="2427210" cy="8689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Arial" panose="020B0604020202020204" pitchFamily="34" charset="0"/>
                <a:cs typeface="Arial" panose="020B0604020202020204" pitchFamily="34" charset="0"/>
              </a:rPr>
              <a:t>Start here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Suspected transfusion reaction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912248" y="988829"/>
            <a:ext cx="0" cy="2658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6">
            <a:extLst>
              <a:ext uri="{FF2B5EF4-FFF2-40B4-BE49-F238E27FC236}">
                <a16:creationId xmlns:a16="http://schemas.microsoft.com/office/drawing/2014/main" xmlns="" id="{09DA1C4E-D9D5-2B27-8D7D-ADA5D156301B}"/>
              </a:ext>
            </a:extLst>
          </p:cNvPr>
          <p:cNvSpPr/>
          <p:nvPr/>
        </p:nvSpPr>
        <p:spPr>
          <a:xfrm>
            <a:off x="4651745" y="1288966"/>
            <a:ext cx="2472070" cy="13853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Stop the transfusion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 on patient assessment and reaction category can be</a:t>
            </a: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 </a:t>
            </a:r>
            <a:r>
              <a:rPr lang="en-GB" sz="1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here</a:t>
            </a:r>
            <a:r>
              <a:rPr lang="en-GB" sz="1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the back page of the National Transfusion Record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4CB6EC1-08E7-1766-4BB6-E96D4D31C497}"/>
              </a:ext>
            </a:extLst>
          </p:cNvPr>
          <p:cNvSpPr txBox="1"/>
          <p:nvPr/>
        </p:nvSpPr>
        <p:spPr>
          <a:xfrm>
            <a:off x="4676213" y="2925657"/>
            <a:ext cx="27020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Moderate or severe reaction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E3B97BF-6F36-BD83-7786-363578E8BF58}"/>
              </a:ext>
            </a:extLst>
          </p:cNvPr>
          <p:cNvSpPr txBox="1"/>
          <p:nvPr/>
        </p:nvSpPr>
        <p:spPr>
          <a:xfrm>
            <a:off x="7197846" y="1417162"/>
            <a:ext cx="13082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Mild reaction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269358" y="1683528"/>
            <a:ext cx="1212112" cy="106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12248" y="3223174"/>
            <a:ext cx="0" cy="2658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3">
            <a:extLst>
              <a:ext uri="{FF2B5EF4-FFF2-40B4-BE49-F238E27FC236}">
                <a16:creationId xmlns:a16="http://schemas.microsoft.com/office/drawing/2014/main" xmlns="" id="{72EF5107-C4FE-7A03-B817-37512A5DB5B8}"/>
              </a:ext>
            </a:extLst>
          </p:cNvPr>
          <p:cNvSpPr/>
          <p:nvPr/>
        </p:nvSpPr>
        <p:spPr>
          <a:xfrm>
            <a:off x="8555501" y="429520"/>
            <a:ext cx="3089039" cy="187148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Do not complete the transfusion reaction form and do not report to Datix.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Inform medical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Document in patients clinical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Recommence transfusion and rate in line with medical direction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•   Increase frequency of monitoring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4">
            <a:extLst>
              <a:ext uri="{FF2B5EF4-FFF2-40B4-BE49-F238E27FC236}">
                <a16:creationId xmlns:a16="http://schemas.microsoft.com/office/drawing/2014/main" xmlns="" id="{78F6F48E-E234-436B-7D7E-28E3640F91E5}"/>
              </a:ext>
            </a:extLst>
          </p:cNvPr>
          <p:cNvSpPr/>
          <p:nvPr/>
        </p:nvSpPr>
        <p:spPr>
          <a:xfrm>
            <a:off x="4676213" y="3630188"/>
            <a:ext cx="2472070" cy="144886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medic</a:t>
            </a:r>
            <a:r>
              <a:rPr lang="en-GB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Access the transfusion reaction form </a:t>
            </a:r>
            <a:r>
              <a:rPr lang="en-GB" sz="12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  <a:r>
              <a:rPr lang="en-GB" sz="1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Complete Sections 1 and 2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Section 2 must be completed following discussion with a haematologist</a:t>
            </a:r>
            <a:r>
              <a:rPr lang="en-GB" sz="506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" name="Rectangle: Rounded Corners 30">
            <a:extLst>
              <a:ext uri="{FF2B5EF4-FFF2-40B4-BE49-F238E27FC236}">
                <a16:creationId xmlns:a16="http://schemas.microsoft.com/office/drawing/2014/main" xmlns="" id="{92D58C9C-B6B5-C790-9B13-DA438AAFB514}"/>
              </a:ext>
            </a:extLst>
          </p:cNvPr>
          <p:cNvSpPr/>
          <p:nvPr/>
        </p:nvSpPr>
        <p:spPr>
          <a:xfrm>
            <a:off x="4676213" y="5374226"/>
            <a:ext cx="2472070" cy="1289871"/>
          </a:xfrm>
          <a:prstGeom prst="roundRect">
            <a:avLst>
              <a:gd name="adj" fmla="val 7622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Haematologist: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with ward medic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Advise what samples/actions are required (document on section 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 discussion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/ actions on clinical portal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AF6E7BDF-DAD3-3BA8-443D-B16807D7259C}"/>
              </a:ext>
            </a:extLst>
          </p:cNvPr>
          <p:cNvSpPr txBox="1"/>
          <p:nvPr/>
        </p:nvSpPr>
        <p:spPr>
          <a:xfrm>
            <a:off x="3381938" y="3400840"/>
            <a:ext cx="13481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Medic must Communicate 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with blood bank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without delay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381938" y="4145378"/>
            <a:ext cx="10222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0BC5B3E8-29EF-C8CC-C17B-BBB3ADF84054}"/>
              </a:ext>
            </a:extLst>
          </p:cNvPr>
          <p:cNvSpPr txBox="1"/>
          <p:nvPr/>
        </p:nvSpPr>
        <p:spPr>
          <a:xfrm>
            <a:off x="-4962" y="5957755"/>
            <a:ext cx="4375305" cy="10618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Clyde -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ggc.clyde.bloodbank@nhs.scot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North -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ggc.gri.bloodbank@nhs.scot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GGH -  </a:t>
            </a:r>
            <a:r>
              <a:rPr lang="en-GB" sz="1050" dirty="0" err="1">
                <a:solidFill>
                  <a:srgbClr val="467886"/>
                </a:solidFill>
                <a:latin typeface="Arial" panose="020B0604020202020204" pitchFamily="34" charset="0"/>
                <a:cs typeface="Arial" panose="020B0604020202020204" pitchFamily="34" charset="0"/>
                <a:hlinkClick r:id="rId6" tooltip="mailto:ggc.ggh.bloodbank@nhs.sco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ggc.ggh.bloodbank@nhs.scot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   </a:t>
            </a:r>
            <a:r>
              <a:rPr lang="en-GB" sz="1050" dirty="0"/>
              <a:t>(Mon-Fri core hours)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South - </a:t>
            </a:r>
            <a:r>
              <a:rPr lang="en-GB" sz="1050" dirty="0" err="1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ggc.bloodbank.southglasgow@nhs.scot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: Rounded Corners 3">
            <a:extLst>
              <a:ext uri="{FF2B5EF4-FFF2-40B4-BE49-F238E27FC236}">
                <a16:creationId xmlns:a16="http://schemas.microsoft.com/office/drawing/2014/main" xmlns="" id="{B750BDEE-0C6D-E2BB-D2A6-AD4969185A02}"/>
              </a:ext>
            </a:extLst>
          </p:cNvPr>
          <p:cNvSpPr/>
          <p:nvPr/>
        </p:nvSpPr>
        <p:spPr>
          <a:xfrm>
            <a:off x="211353" y="3262021"/>
            <a:ext cx="3083756" cy="162962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medic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Return Section 1 and 2  by one of the below methods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Print form out and send it to blood bank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Scan a copy and email to appropriate generic blood bank email for hospital involved*</a:t>
            </a:r>
          </a:p>
        </p:txBody>
      </p:sp>
      <p:sp>
        <p:nvSpPr>
          <p:cNvPr id="24" name="Rectangle: Rounded Corners 37">
            <a:extLst>
              <a:ext uri="{FF2B5EF4-FFF2-40B4-BE49-F238E27FC236}">
                <a16:creationId xmlns:a16="http://schemas.microsoft.com/office/drawing/2014/main" xmlns="" id="{F751BFCE-6EAE-3080-6DFF-6588343274B5}"/>
              </a:ext>
            </a:extLst>
          </p:cNvPr>
          <p:cNvSpPr/>
          <p:nvPr/>
        </p:nvSpPr>
        <p:spPr>
          <a:xfrm>
            <a:off x="658032" y="1760369"/>
            <a:ext cx="2185247" cy="122308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medic: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Ensure post transfusions blood samples and any implicated components are returned to blood bank without delay </a:t>
            </a:r>
          </a:p>
        </p:txBody>
      </p:sp>
      <p:sp>
        <p:nvSpPr>
          <p:cNvPr id="25" name="Rectangle: Rounded Corners 23">
            <a:extLst>
              <a:ext uri="{FF2B5EF4-FFF2-40B4-BE49-F238E27FC236}">
                <a16:creationId xmlns:a16="http://schemas.microsoft.com/office/drawing/2014/main" xmlns="" id="{E45A6710-A684-CD4D-1445-74C35075FE97}"/>
              </a:ext>
            </a:extLst>
          </p:cNvPr>
          <p:cNvSpPr/>
          <p:nvPr/>
        </p:nvSpPr>
        <p:spPr>
          <a:xfrm>
            <a:off x="129191" y="703100"/>
            <a:ext cx="3362946" cy="75296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Document in patients written &amp; digital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Report to Datix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717380" y="1470086"/>
            <a:ext cx="0" cy="2445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744756" y="3013568"/>
            <a:ext cx="0" cy="1838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912248" y="5142088"/>
            <a:ext cx="0" cy="17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5916338" y="2815469"/>
            <a:ext cx="0" cy="1502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07397" y="-31517"/>
            <a:ext cx="3362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Process flow map for reporting a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suspected transfusion reaction</a:t>
            </a:r>
          </a:p>
        </p:txBody>
      </p:sp>
      <p:pic>
        <p:nvPicPr>
          <p:cNvPr id="1026" name="Picture 2" descr="NHS Greater Glasgow &amp; Clyde - Mhor Collectiv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62" y="1"/>
            <a:ext cx="962905" cy="643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9" name="Straight Arrow Connector 38"/>
          <p:cNvCxnSpPr/>
          <p:nvPr/>
        </p:nvCxnSpPr>
        <p:spPr>
          <a:xfrm>
            <a:off x="1755022" y="4980516"/>
            <a:ext cx="2" cy="1969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angle: Rounded Corners 18">
            <a:extLst>
              <a:ext uri="{FF2B5EF4-FFF2-40B4-BE49-F238E27FC236}">
                <a16:creationId xmlns:a16="http://schemas.microsoft.com/office/drawing/2014/main" xmlns="" id="{2095A463-CF8A-868D-366A-ECA3F70FD4EF}"/>
              </a:ext>
            </a:extLst>
          </p:cNvPr>
          <p:cNvSpPr/>
          <p:nvPr/>
        </p:nvSpPr>
        <p:spPr>
          <a:xfrm>
            <a:off x="153703" y="5222219"/>
            <a:ext cx="3199055" cy="59254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Action for Lab staff/BMS: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Complete section 3 &amp; 4 of form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take actions required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0181834" y="2785286"/>
            <a:ext cx="0" cy="2525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8916181" y="3070433"/>
            <a:ext cx="2728359" cy="38317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Stop transfusion and manage as </a:t>
            </a:r>
          </a:p>
          <a:p>
            <a:pPr algn="ctr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per a moderate or severe event</a:t>
            </a:r>
          </a:p>
        </p:txBody>
      </p:sp>
      <p:sp>
        <p:nvSpPr>
          <p:cNvPr id="10" name="Rectangle 9"/>
          <p:cNvSpPr/>
          <p:nvPr/>
        </p:nvSpPr>
        <p:spPr>
          <a:xfrm>
            <a:off x="9440096" y="2567096"/>
            <a:ext cx="15135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If symptoms worsen?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10181834" y="2392458"/>
            <a:ext cx="0" cy="1502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163778" y="5739980"/>
            <a:ext cx="171553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If TRALI or bacterial</a:t>
            </a: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contamination suspected </a:t>
            </a:r>
            <a:endParaRPr lang="en-GB" sz="1050" dirty="0"/>
          </a:p>
        </p:txBody>
      </p:sp>
      <p:sp>
        <p:nvSpPr>
          <p:cNvPr id="43" name="Rectangle: Rounded Corners 14">
            <a:extLst>
              <a:ext uri="{FF2B5EF4-FFF2-40B4-BE49-F238E27FC236}">
                <a16:creationId xmlns:a16="http://schemas.microsoft.com/office/drawing/2014/main" xmlns="" id="{78F6F48E-E234-436B-7D7E-28E3640F91E5}"/>
              </a:ext>
            </a:extLst>
          </p:cNvPr>
          <p:cNvSpPr/>
          <p:nvPr/>
        </p:nvSpPr>
        <p:spPr>
          <a:xfrm>
            <a:off x="8843141" y="5522616"/>
            <a:ext cx="1901787" cy="99308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Duty Haematologist MUST contact the Blood</a:t>
            </a:r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Bank and SNBTS duty medic</a:t>
            </a:r>
            <a:endParaRPr lang="en-GB" sz="506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7279990" y="6155478"/>
            <a:ext cx="148083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7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549F14C4B43042AC46A3D5E6A14F35" ma:contentTypeVersion="4" ma:contentTypeDescription="Create a new document." ma:contentTypeScope="" ma:versionID="ee8520f5bf99929bec0124a35ae83292">
  <xsd:schema xmlns:xsd="http://www.w3.org/2001/XMLSchema" xmlns:xs="http://www.w3.org/2001/XMLSchema" xmlns:p="http://schemas.microsoft.com/office/2006/metadata/properties" xmlns:ns2="41c54e13-7896-4067-b1b0-619b6e471e3e" targetNamespace="http://schemas.microsoft.com/office/2006/metadata/properties" ma:root="true" ma:fieldsID="a1ac007234aed699b8608d3bbfa33696" ns2:_="">
    <xsd:import namespace="41c54e13-7896-4067-b1b0-619b6e471e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c54e13-7896-4067-b1b0-619b6e471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F870D8-8954-44EB-956A-3560382DF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0264DE-44D9-4FF3-8DC7-1B467B5E92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c54e13-7896-4067-b1b0-619b6e471e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F120A4-4967-4FCC-9D69-7E91D5CCF5C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1c54e13-7896-4067-b1b0-619b6e471e3e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4199b9c-a89e-442f-9799-431511f14748}" enabled="1" method="Privileged" siteId="{10efe0bd-a030-4bca-809c-b5e6745e499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271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Office Theme</vt:lpstr>
      <vt:lpstr>PowerPoint Presentation</vt:lpstr>
    </vt:vector>
  </TitlesOfParts>
  <Company>NHSS National Services Scotland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Louisa Wood</dc:creator>
  <cp:lastModifiedBy>Marriott, Kevin</cp:lastModifiedBy>
  <cp:revision>25</cp:revision>
  <dcterms:created xsi:type="dcterms:W3CDTF">2025-12-18T10:38:55Z</dcterms:created>
  <dcterms:modified xsi:type="dcterms:W3CDTF">2026-03-02T12:47:37Z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0x01010096549F14C4B43042AC46A3D5E6A14F35</vt:lpwstr>
  </property>
</Properties>
</file>