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 id="2147483648" r:id="rId7"/>
    <p:sldMasterId id="2147483672" r:id="rId8"/>
    <p:sldMasterId id="2147483674" r:id="rId9"/>
  </p:sldMasterIdLst>
  <p:notesMasterIdLst>
    <p:notesMasterId r:id="rId33"/>
  </p:notesMasterIdLst>
  <p:sldIdLst>
    <p:sldId id="353" r:id="rId10"/>
    <p:sldId id="316" r:id="rId11"/>
    <p:sldId id="330" r:id="rId12"/>
    <p:sldId id="346" r:id="rId13"/>
    <p:sldId id="352" r:id="rId14"/>
    <p:sldId id="344" r:id="rId15"/>
    <p:sldId id="293" r:id="rId16"/>
    <p:sldId id="295" r:id="rId17"/>
    <p:sldId id="296" r:id="rId18"/>
    <p:sldId id="299" r:id="rId19"/>
    <p:sldId id="300" r:id="rId20"/>
    <p:sldId id="301" r:id="rId21"/>
    <p:sldId id="332" r:id="rId22"/>
    <p:sldId id="335" r:id="rId23"/>
    <p:sldId id="302" r:id="rId24"/>
    <p:sldId id="303" r:id="rId25"/>
    <p:sldId id="321" r:id="rId26"/>
    <p:sldId id="345" r:id="rId27"/>
    <p:sldId id="338" r:id="rId28"/>
    <p:sldId id="351" r:id="rId29"/>
    <p:sldId id="355" r:id="rId30"/>
    <p:sldId id="337" r:id="rId31"/>
    <p:sldId id="26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85965" autoAdjust="0"/>
  </p:normalViewPr>
  <p:slideViewPr>
    <p:cSldViewPr snapToGrid="0">
      <p:cViewPr varScale="1">
        <p:scale>
          <a:sx n="57" d="100"/>
          <a:sy n="57" d="100"/>
        </p:scale>
        <p:origin x="992" y="44"/>
      </p:cViewPr>
      <p:guideLst/>
    </p:cSldViewPr>
  </p:slideViewPr>
  <p:notesTextViewPr>
    <p:cViewPr>
      <p:scale>
        <a:sx n="1" d="1"/>
        <a:sy n="1" d="1"/>
      </p:scale>
      <p:origin x="0" y="0"/>
    </p:cViewPr>
  </p:notesTextViewPr>
  <p:notesViewPr>
    <p:cSldViewPr snapToGrid="0">
      <p:cViewPr varScale="1">
        <p:scale>
          <a:sx n="53" d="100"/>
          <a:sy n="53" d="100"/>
        </p:scale>
        <p:origin x="2648" y="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gan Johanna DWP Logan Johanna DWP Disability Services Advocacy Team" userId="41e0ccda-1d1a-438d-8fcc-13c8ed2169f9" providerId="ADAL" clId="{3EC32F79-E4E4-4FBE-9744-69332E61B52B}"/>
    <pc:docChg chg="custSel modSld">
      <pc:chgData name="Logan Johanna DWP Logan Johanna DWP Disability Services Advocacy Team" userId="41e0ccda-1d1a-438d-8fcc-13c8ed2169f9" providerId="ADAL" clId="{3EC32F79-E4E4-4FBE-9744-69332E61B52B}" dt="2024-08-29T11:56:49.954" v="96" actId="6549"/>
      <pc:docMkLst>
        <pc:docMk/>
      </pc:docMkLst>
      <pc:sldChg chg="modNotes">
        <pc:chgData name="Logan Johanna DWP Logan Johanna DWP Disability Services Advocacy Team" userId="41e0ccda-1d1a-438d-8fcc-13c8ed2169f9" providerId="ADAL" clId="{3EC32F79-E4E4-4FBE-9744-69332E61B52B}" dt="2024-08-29T11:56:49.954" v="96" actId="6549"/>
        <pc:sldMkLst>
          <pc:docMk/>
          <pc:sldMk cId="2717399283" sldId="260"/>
        </pc:sldMkLst>
      </pc:sldChg>
      <pc:sldChg chg="modNotes">
        <pc:chgData name="Logan Johanna DWP Logan Johanna DWP Disability Services Advocacy Team" userId="41e0ccda-1d1a-438d-8fcc-13c8ed2169f9" providerId="ADAL" clId="{3EC32F79-E4E4-4FBE-9744-69332E61B52B}" dt="2024-08-29T11:55:17.410" v="9" actId="478"/>
        <pc:sldMkLst>
          <pc:docMk/>
          <pc:sldMk cId="3721065749" sldId="293"/>
        </pc:sldMkLst>
      </pc:sldChg>
      <pc:sldChg chg="modNotes">
        <pc:chgData name="Logan Johanna DWP Logan Johanna DWP Disability Services Advocacy Team" userId="41e0ccda-1d1a-438d-8fcc-13c8ed2169f9" providerId="ADAL" clId="{3EC32F79-E4E4-4FBE-9744-69332E61B52B}" dt="2024-08-29T11:55:24.363" v="10" actId="478"/>
        <pc:sldMkLst>
          <pc:docMk/>
          <pc:sldMk cId="2970628378" sldId="295"/>
        </pc:sldMkLst>
      </pc:sldChg>
      <pc:sldChg chg="modNotes">
        <pc:chgData name="Logan Johanna DWP Logan Johanna DWP Disability Services Advocacy Team" userId="41e0ccda-1d1a-438d-8fcc-13c8ed2169f9" providerId="ADAL" clId="{3EC32F79-E4E4-4FBE-9744-69332E61B52B}" dt="2024-08-29T11:55:34.348" v="11" actId="478"/>
        <pc:sldMkLst>
          <pc:docMk/>
          <pc:sldMk cId="4052855032" sldId="296"/>
        </pc:sldMkLst>
      </pc:sldChg>
      <pc:sldChg chg="modNotes">
        <pc:chgData name="Logan Johanna DWP Logan Johanna DWP Disability Services Advocacy Team" userId="41e0ccda-1d1a-438d-8fcc-13c8ed2169f9" providerId="ADAL" clId="{3EC32F79-E4E4-4FBE-9744-69332E61B52B}" dt="2024-08-29T11:55:45.296" v="13" actId="6549"/>
        <pc:sldMkLst>
          <pc:docMk/>
          <pc:sldMk cId="890624258" sldId="299"/>
        </pc:sldMkLst>
      </pc:sldChg>
      <pc:sldChg chg="modNotes">
        <pc:chgData name="Logan Johanna DWP Logan Johanna DWP Disability Services Advocacy Team" userId="41e0ccda-1d1a-438d-8fcc-13c8ed2169f9" providerId="ADAL" clId="{3EC32F79-E4E4-4FBE-9744-69332E61B52B}" dt="2024-08-29T11:55:48.627" v="14" actId="478"/>
        <pc:sldMkLst>
          <pc:docMk/>
          <pc:sldMk cId="989573946" sldId="300"/>
        </pc:sldMkLst>
      </pc:sldChg>
      <pc:sldChg chg="modNotes">
        <pc:chgData name="Logan Johanna DWP Logan Johanna DWP Disability Services Advocacy Team" userId="41e0ccda-1d1a-438d-8fcc-13c8ed2169f9" providerId="ADAL" clId="{3EC32F79-E4E4-4FBE-9744-69332E61B52B}" dt="2024-08-29T11:55:51.714" v="15" actId="478"/>
        <pc:sldMkLst>
          <pc:docMk/>
          <pc:sldMk cId="167746606" sldId="301"/>
        </pc:sldMkLst>
      </pc:sldChg>
      <pc:sldChg chg="modNotes">
        <pc:chgData name="Logan Johanna DWP Logan Johanna DWP Disability Services Advocacy Team" userId="41e0ccda-1d1a-438d-8fcc-13c8ed2169f9" providerId="ADAL" clId="{3EC32F79-E4E4-4FBE-9744-69332E61B52B}" dt="2024-08-29T11:56:01.782" v="18" actId="478"/>
        <pc:sldMkLst>
          <pc:docMk/>
          <pc:sldMk cId="1099132314" sldId="302"/>
        </pc:sldMkLst>
      </pc:sldChg>
      <pc:sldChg chg="modNotes">
        <pc:chgData name="Logan Johanna DWP Logan Johanna DWP Disability Services Advocacy Team" userId="41e0ccda-1d1a-438d-8fcc-13c8ed2169f9" providerId="ADAL" clId="{3EC32F79-E4E4-4FBE-9744-69332E61B52B}" dt="2024-08-29T11:56:04.884" v="20" actId="478"/>
        <pc:sldMkLst>
          <pc:docMk/>
          <pc:sldMk cId="3011310403" sldId="303"/>
        </pc:sldMkLst>
      </pc:sldChg>
      <pc:sldChg chg="modNotes">
        <pc:chgData name="Logan Johanna DWP Logan Johanna DWP Disability Services Advocacy Team" userId="41e0ccda-1d1a-438d-8fcc-13c8ed2169f9" providerId="ADAL" clId="{3EC32F79-E4E4-4FBE-9744-69332E61B52B}" dt="2024-08-29T11:54:57.452" v="2" actId="478"/>
        <pc:sldMkLst>
          <pc:docMk/>
          <pc:sldMk cId="3652222862" sldId="316"/>
        </pc:sldMkLst>
      </pc:sldChg>
      <pc:sldChg chg="modNotes">
        <pc:chgData name="Logan Johanna DWP Logan Johanna DWP Disability Services Advocacy Team" userId="41e0ccda-1d1a-438d-8fcc-13c8ed2169f9" providerId="ADAL" clId="{3EC32F79-E4E4-4FBE-9744-69332E61B52B}" dt="2024-08-29T11:56:15.799" v="23" actId="6549"/>
        <pc:sldMkLst>
          <pc:docMk/>
          <pc:sldMk cId="3010639379" sldId="321"/>
        </pc:sldMkLst>
      </pc:sldChg>
      <pc:sldChg chg="modNotes">
        <pc:chgData name="Logan Johanna DWP Logan Johanna DWP Disability Services Advocacy Team" userId="41e0ccda-1d1a-438d-8fcc-13c8ed2169f9" providerId="ADAL" clId="{3EC32F79-E4E4-4FBE-9744-69332E61B52B}" dt="2024-08-29T11:55:02.033" v="4" actId="478"/>
        <pc:sldMkLst>
          <pc:docMk/>
          <pc:sldMk cId="815618212" sldId="330"/>
        </pc:sldMkLst>
      </pc:sldChg>
      <pc:sldChg chg="modNotes">
        <pc:chgData name="Logan Johanna DWP Logan Johanna DWP Disability Services Advocacy Team" userId="41e0ccda-1d1a-438d-8fcc-13c8ed2169f9" providerId="ADAL" clId="{3EC32F79-E4E4-4FBE-9744-69332E61B52B}" dt="2024-08-29T11:55:55.230" v="16" actId="478"/>
        <pc:sldMkLst>
          <pc:docMk/>
          <pc:sldMk cId="3838880413" sldId="332"/>
        </pc:sldMkLst>
      </pc:sldChg>
      <pc:sldChg chg="modNotes">
        <pc:chgData name="Logan Johanna DWP Logan Johanna DWP Disability Services Advocacy Team" userId="41e0ccda-1d1a-438d-8fcc-13c8ed2169f9" providerId="ADAL" clId="{3EC32F79-E4E4-4FBE-9744-69332E61B52B}" dt="2024-08-29T11:55:58.865" v="17" actId="478"/>
        <pc:sldMkLst>
          <pc:docMk/>
          <pc:sldMk cId="3867834472" sldId="335"/>
        </pc:sldMkLst>
      </pc:sldChg>
      <pc:sldChg chg="modNotes">
        <pc:chgData name="Logan Johanna DWP Logan Johanna DWP Disability Services Advocacy Team" userId="41e0ccda-1d1a-438d-8fcc-13c8ed2169f9" providerId="ADAL" clId="{3EC32F79-E4E4-4FBE-9744-69332E61B52B}" dt="2024-08-29T11:56:23.515" v="25" actId="478"/>
        <pc:sldMkLst>
          <pc:docMk/>
          <pc:sldMk cId="1304567762" sldId="338"/>
        </pc:sldMkLst>
      </pc:sldChg>
      <pc:sldChg chg="modNotes">
        <pc:chgData name="Logan Johanna DWP Logan Johanna DWP Disability Services Advocacy Team" userId="41e0ccda-1d1a-438d-8fcc-13c8ed2169f9" providerId="ADAL" clId="{3EC32F79-E4E4-4FBE-9744-69332E61B52B}" dt="2024-08-29T11:55:13.631" v="8" actId="478"/>
        <pc:sldMkLst>
          <pc:docMk/>
          <pc:sldMk cId="3648676999" sldId="344"/>
        </pc:sldMkLst>
      </pc:sldChg>
      <pc:sldChg chg="modNotes">
        <pc:chgData name="Logan Johanna DWP Logan Johanna DWP Disability Services Advocacy Team" userId="41e0ccda-1d1a-438d-8fcc-13c8ed2169f9" providerId="ADAL" clId="{3EC32F79-E4E4-4FBE-9744-69332E61B52B}" dt="2024-08-29T11:56:20.308" v="24" actId="478"/>
        <pc:sldMkLst>
          <pc:docMk/>
          <pc:sldMk cId="603490318" sldId="345"/>
        </pc:sldMkLst>
      </pc:sldChg>
      <pc:sldChg chg="modNotes">
        <pc:chgData name="Logan Johanna DWP Logan Johanna DWP Disability Services Advocacy Team" userId="41e0ccda-1d1a-438d-8fcc-13c8ed2169f9" providerId="ADAL" clId="{3EC32F79-E4E4-4FBE-9744-69332E61B52B}" dt="2024-08-29T11:55:06.042" v="5" actId="478"/>
        <pc:sldMkLst>
          <pc:docMk/>
          <pc:sldMk cId="1185564961" sldId="346"/>
        </pc:sldMkLst>
      </pc:sldChg>
      <pc:sldChg chg="modNotes">
        <pc:chgData name="Logan Johanna DWP Logan Johanna DWP Disability Services Advocacy Team" userId="41e0ccda-1d1a-438d-8fcc-13c8ed2169f9" providerId="ADAL" clId="{3EC32F79-E4E4-4FBE-9744-69332E61B52B}" dt="2024-08-29T11:56:26.916" v="26" actId="478"/>
        <pc:sldMkLst>
          <pc:docMk/>
          <pc:sldMk cId="123472856" sldId="351"/>
        </pc:sldMkLst>
      </pc:sldChg>
      <pc:sldChg chg="modNotes">
        <pc:chgData name="Logan Johanna DWP Logan Johanna DWP Disability Services Advocacy Team" userId="41e0ccda-1d1a-438d-8fcc-13c8ed2169f9" providerId="ADAL" clId="{3EC32F79-E4E4-4FBE-9744-69332E61B52B}" dt="2024-08-29T11:55:10.700" v="6" actId="478"/>
        <pc:sldMkLst>
          <pc:docMk/>
          <pc:sldMk cId="3213847470" sldId="352"/>
        </pc:sldMkLst>
      </pc:sldChg>
      <pc:sldChg chg="modNotes">
        <pc:chgData name="Logan Johanna DWP Logan Johanna DWP Disability Services Advocacy Team" userId="41e0ccda-1d1a-438d-8fcc-13c8ed2169f9" providerId="ADAL" clId="{3EC32F79-E4E4-4FBE-9744-69332E61B52B}" dt="2024-08-29T11:54:52.605" v="1" actId="6549"/>
        <pc:sldMkLst>
          <pc:docMk/>
          <pc:sldMk cId="1863219632" sldId="353"/>
        </pc:sldMkLst>
      </pc:sldChg>
      <pc:sldChg chg="modNotes">
        <pc:chgData name="Logan Johanna DWP Logan Johanna DWP Disability Services Advocacy Team" userId="41e0ccda-1d1a-438d-8fcc-13c8ed2169f9" providerId="ADAL" clId="{3EC32F79-E4E4-4FBE-9744-69332E61B52B}" dt="2024-08-29T11:56:40.168" v="95" actId="6549"/>
        <pc:sldMkLst>
          <pc:docMk/>
          <pc:sldMk cId="1677943860" sldId="3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9DB590-2CF1-4925-B289-C9ECAA814401}" type="datetimeFigureOut">
              <a:rPr lang="en-GB" smtClean="0"/>
              <a:t>23/10/2024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DFEFAB-D2B4-4157-BC52-E506A4D7EF5B}" type="slidenum">
              <a:rPr lang="en-GB" smtClean="0"/>
              <a:t>‹#›</a:t>
            </a:fld>
            <a:endParaRPr lang="en-GB"/>
          </a:p>
        </p:txBody>
      </p:sp>
    </p:spTree>
    <p:extLst>
      <p:ext uri="{BB962C8B-B14F-4D97-AF65-F5344CB8AC3E}">
        <p14:creationId xmlns:p14="http://schemas.microsoft.com/office/powerpoint/2010/main" val="3899931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1149492"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492"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25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1149492"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492"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69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1149492"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492"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1A277DFD-7BF0-27EA-2462-475A6F00A90F}"/>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841621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1149492"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492"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CEB78615-5155-0729-EE23-76603670BF7B}"/>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762971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1149492"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492"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EEF2D166-EE36-0709-EF21-85429E628C85}"/>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197788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1149492"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492"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4F08FF7E-FC66-EB00-E1DB-2A0F5CD51B53}"/>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206806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1149492"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492"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F9AB671D-8955-AE18-AF71-28E952CD1582}"/>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728942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1149492"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492"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08348FF0-9080-98B4-2108-8FC0C31EE4B1}"/>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430035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buFont typeface="Arial" panose="020B0604020202020204" pitchFamily="34" charset="0"/>
              <a:buNone/>
              <a:defRPr/>
            </a:pPr>
            <a:endParaRPr lang="en-GB" altLang="en-US" b="0" dirty="0"/>
          </a:p>
          <a:p>
            <a:pPr eaLnBrk="1" hangingPunct="1">
              <a:spcBef>
                <a:spcPct val="0"/>
              </a:spcBef>
              <a:defRPr/>
            </a:pPr>
            <a:endParaRPr lang="en-GB" altLang="en-US" b="0" dirty="0"/>
          </a:p>
          <a:p>
            <a:pPr eaLnBrk="1" hangingPunct="1">
              <a:spcBef>
                <a:spcPct val="0"/>
              </a:spcBef>
              <a:defRPr/>
            </a:pPr>
            <a:endParaRPr lang="en-GB" altLang="en-US" b="0" dirty="0"/>
          </a:p>
        </p:txBody>
      </p:sp>
      <p:sp>
        <p:nvSpPr>
          <p:cNvPr id="4" name="Slide Number Placeholder 3"/>
          <p:cNvSpPr>
            <a:spLocks noGrp="1"/>
          </p:cNvSpPr>
          <p:nvPr>
            <p:ph type="sldNum" sz="quarter" idx="10"/>
          </p:nvPr>
        </p:nvSpPr>
        <p:spPr/>
        <p:txBody>
          <a:bodyPr/>
          <a:lstStyle/>
          <a:p>
            <a:fld id="{831E0A0A-9385-4EBD-B6DF-A0632EE1ED96}" type="slidenum">
              <a:rPr lang="en-GB" smtClean="0"/>
              <a:t>17</a:t>
            </a:fld>
            <a:endParaRPr lang="en-GB"/>
          </a:p>
        </p:txBody>
      </p:sp>
    </p:spTree>
    <p:extLst>
      <p:ext uri="{BB962C8B-B14F-4D97-AF65-F5344CB8AC3E}">
        <p14:creationId xmlns:p14="http://schemas.microsoft.com/office/powerpoint/2010/main" val="2380368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1149492"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492"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8FE53AD2-27D9-7C30-C591-1AABA6A2DEBC}"/>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291603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31E0A0A-9385-4EBD-B6DF-A0632EE1ED96}" type="slidenum">
              <a:rPr lang="en-GB" smtClean="0"/>
              <a:t>19</a:t>
            </a:fld>
            <a:endParaRPr lang="en-GB"/>
          </a:p>
        </p:txBody>
      </p:sp>
      <p:sp>
        <p:nvSpPr>
          <p:cNvPr id="6" name="Notes Placeholder 5">
            <a:extLst>
              <a:ext uri="{FF2B5EF4-FFF2-40B4-BE49-F238E27FC236}">
                <a16:creationId xmlns:a16="http://schemas.microsoft.com/office/drawing/2014/main" xmlns="" id="{E000EAB0-9975-0CA6-EDCC-B1FC648E70FF}"/>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867124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1149492"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492"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9A0BFB94-1A65-5560-5F02-B6281BF24B3C}"/>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138434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31E0A0A-9385-4EBD-B6DF-A0632EE1ED96}" type="slidenum">
              <a:rPr lang="en-GB" smtClean="0"/>
              <a:t>20</a:t>
            </a:fld>
            <a:endParaRPr lang="en-GB"/>
          </a:p>
        </p:txBody>
      </p:sp>
      <p:sp>
        <p:nvSpPr>
          <p:cNvPr id="6" name="Notes Placeholder 5">
            <a:extLst>
              <a:ext uri="{FF2B5EF4-FFF2-40B4-BE49-F238E27FC236}">
                <a16:creationId xmlns:a16="http://schemas.microsoft.com/office/drawing/2014/main" xmlns="" id="{CED30D12-D1A8-2FC7-D750-917B2AC1FC50}"/>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02540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440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a:p>
        </p:txBody>
      </p:sp>
      <p:sp>
        <p:nvSpPr>
          <p:cNvPr id="4" name="Slide Number Placeholder 3"/>
          <p:cNvSpPr>
            <a:spLocks noGrp="1"/>
          </p:cNvSpPr>
          <p:nvPr>
            <p:ph type="sldNum" sz="quarter" idx="10"/>
          </p:nvPr>
        </p:nvSpPr>
        <p:spPr/>
        <p:txBody>
          <a:bodyPr/>
          <a:lstStyle/>
          <a:p>
            <a:fld id="{831E0A0A-9385-4EBD-B6DF-A0632EE1ED96}" type="slidenum">
              <a:rPr lang="en-GB" smtClean="0"/>
              <a:t>22</a:t>
            </a:fld>
            <a:endParaRPr lang="en-GB"/>
          </a:p>
        </p:txBody>
      </p:sp>
    </p:spTree>
    <p:extLst>
      <p:ext uri="{BB962C8B-B14F-4D97-AF65-F5344CB8AC3E}">
        <p14:creationId xmlns:p14="http://schemas.microsoft.com/office/powerpoint/2010/main" val="3809058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149492"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492"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222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31E0A0A-9385-4EBD-B6DF-A0632EE1ED96}" type="slidenum">
              <a:rPr lang="en-GB" smtClean="0"/>
              <a:t>3</a:t>
            </a:fld>
            <a:endParaRPr lang="en-GB"/>
          </a:p>
        </p:txBody>
      </p:sp>
      <p:sp>
        <p:nvSpPr>
          <p:cNvPr id="6" name="Notes Placeholder 5">
            <a:extLst>
              <a:ext uri="{FF2B5EF4-FFF2-40B4-BE49-F238E27FC236}">
                <a16:creationId xmlns:a16="http://schemas.microsoft.com/office/drawing/2014/main" xmlns="" id="{F7053BDD-D2FB-F304-9205-B3FA229941BE}"/>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088358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1149492"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492"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5246BA6B-9E63-AB35-68B1-9061BD1AE527}"/>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8442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1149492"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492"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18A337FC-DCF8-A3D8-CDFC-7E7445AC8C24}"/>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905049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1149492"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492"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97B03FBC-E1A6-8733-1DE7-64C23F840FCD}"/>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68451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1149492"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492"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3F63446E-F32B-A5BB-4B9E-D9389781D195}"/>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746275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1149492"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492"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E0DDF8F9-4798-83F2-3835-A312D70006CD}"/>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058446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1149492" rtl="0" eaLnBrk="1" fontAlgn="auto" latinLnBrk="0" hangingPunct="1">
              <a:lnSpc>
                <a:spcPct val="100000"/>
              </a:lnSpc>
              <a:spcBef>
                <a:spcPts val="0"/>
              </a:spcBef>
              <a:spcAft>
                <a:spcPts val="0"/>
              </a:spcAft>
              <a:buClrTx/>
              <a:buSzTx/>
              <a:buFontTx/>
              <a:buNone/>
              <a:tabLst/>
              <a:defRPr/>
            </a:pPr>
            <a:fld id="{831E0A0A-9385-4EBD-B6DF-A0632EE1E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492"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xmlns="" id="{65FCE89E-651C-34B9-655A-F576FC44CC35}"/>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406556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07974" indent="0" algn="ctr">
              <a:buNone/>
              <a:defRPr>
                <a:solidFill>
                  <a:schemeClr val="tx1">
                    <a:tint val="75000"/>
                  </a:schemeClr>
                </a:solidFill>
              </a:defRPr>
            </a:lvl2pPr>
            <a:lvl3pPr marL="1015950" indent="0" algn="ctr">
              <a:buNone/>
              <a:defRPr>
                <a:solidFill>
                  <a:schemeClr val="tx1">
                    <a:tint val="75000"/>
                  </a:schemeClr>
                </a:solidFill>
              </a:defRPr>
            </a:lvl3pPr>
            <a:lvl4pPr marL="1523923" indent="0" algn="ctr">
              <a:buNone/>
              <a:defRPr>
                <a:solidFill>
                  <a:schemeClr val="tx1">
                    <a:tint val="75000"/>
                  </a:schemeClr>
                </a:solidFill>
              </a:defRPr>
            </a:lvl4pPr>
            <a:lvl5pPr marL="2031899" indent="0" algn="ctr">
              <a:buNone/>
              <a:defRPr>
                <a:solidFill>
                  <a:schemeClr val="tx1">
                    <a:tint val="75000"/>
                  </a:schemeClr>
                </a:solidFill>
              </a:defRPr>
            </a:lvl5pPr>
            <a:lvl6pPr marL="2539873" indent="0" algn="ctr">
              <a:buNone/>
              <a:defRPr>
                <a:solidFill>
                  <a:schemeClr val="tx1">
                    <a:tint val="75000"/>
                  </a:schemeClr>
                </a:solidFill>
              </a:defRPr>
            </a:lvl6pPr>
            <a:lvl7pPr marL="3047848" indent="0" algn="ctr">
              <a:buNone/>
              <a:defRPr>
                <a:solidFill>
                  <a:schemeClr val="tx1">
                    <a:tint val="75000"/>
                  </a:schemeClr>
                </a:solidFill>
              </a:defRPr>
            </a:lvl7pPr>
            <a:lvl8pPr marL="3555822" indent="0" algn="ctr">
              <a:buNone/>
              <a:defRPr>
                <a:solidFill>
                  <a:schemeClr val="tx1">
                    <a:tint val="75000"/>
                  </a:schemeClr>
                </a:solidFill>
              </a:defRPr>
            </a:lvl8pPr>
            <a:lvl9pPr marL="4063796"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5B9A8E7-C018-485C-80F3-20A2B072AD0A}" type="datetime1">
              <a:rPr lang="en-GB" smtClean="0"/>
              <a:t>23/10/2024</a:t>
            </a:fld>
            <a:endParaRPr lang="en-GB"/>
          </a:p>
        </p:txBody>
      </p:sp>
      <p:sp>
        <p:nvSpPr>
          <p:cNvPr id="5" name="Footer Placeholder 4"/>
          <p:cNvSpPr>
            <a:spLocks noGrp="1"/>
          </p:cNvSpPr>
          <p:nvPr>
            <p:ph type="ftr" sz="quarter" idx="11"/>
          </p:nvPr>
        </p:nvSpPr>
        <p:spPr/>
        <p:txBody>
          <a:bodyPr/>
          <a:lstStyle/>
          <a:p>
            <a:r>
              <a:rPr lang="en-GB"/>
              <a:t>Correct as of 25/01/2024</a:t>
            </a:r>
          </a:p>
        </p:txBody>
      </p:sp>
      <p:sp>
        <p:nvSpPr>
          <p:cNvPr id="6" name="Slide Number Placeholder 5"/>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2372975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7F67BD-9707-4839-8F8A-5C0D3384EA55}" type="datetime1">
              <a:rPr lang="en-GB" smtClean="0"/>
              <a:t>23/10/2024</a:t>
            </a:fld>
            <a:endParaRPr lang="en-GB"/>
          </a:p>
        </p:txBody>
      </p:sp>
      <p:sp>
        <p:nvSpPr>
          <p:cNvPr id="5" name="Footer Placeholder 4"/>
          <p:cNvSpPr>
            <a:spLocks noGrp="1"/>
          </p:cNvSpPr>
          <p:nvPr>
            <p:ph type="ftr" sz="quarter" idx="11"/>
          </p:nvPr>
        </p:nvSpPr>
        <p:spPr/>
        <p:txBody>
          <a:bodyPr/>
          <a:lstStyle/>
          <a:p>
            <a:r>
              <a:rPr lang="en-GB"/>
              <a:t>Correct as of 25/01/2024</a:t>
            </a:r>
          </a:p>
        </p:txBody>
      </p:sp>
      <p:sp>
        <p:nvSpPr>
          <p:cNvPr id="6" name="Slide Number Placeholder 5"/>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70062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1" y="274642"/>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8CCD3C-4729-4C14-8D68-125F58AEB177}" type="datetime1">
              <a:rPr lang="en-GB" smtClean="0"/>
              <a:t>23/10/2024</a:t>
            </a:fld>
            <a:endParaRPr lang="en-GB"/>
          </a:p>
        </p:txBody>
      </p:sp>
      <p:sp>
        <p:nvSpPr>
          <p:cNvPr id="5" name="Footer Placeholder 4"/>
          <p:cNvSpPr>
            <a:spLocks noGrp="1"/>
          </p:cNvSpPr>
          <p:nvPr>
            <p:ph type="ftr" sz="quarter" idx="11"/>
          </p:nvPr>
        </p:nvSpPr>
        <p:spPr/>
        <p:txBody>
          <a:bodyPr/>
          <a:lstStyle/>
          <a:p>
            <a:r>
              <a:rPr lang="en-GB"/>
              <a:t>Correct as of 25/01/2024</a:t>
            </a:r>
          </a:p>
        </p:txBody>
      </p:sp>
      <p:sp>
        <p:nvSpPr>
          <p:cNvPr id="6" name="Slide Number Placeholder 5"/>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1090202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07974" indent="0" algn="ctr">
              <a:buNone/>
              <a:defRPr>
                <a:solidFill>
                  <a:schemeClr val="tx1">
                    <a:tint val="75000"/>
                  </a:schemeClr>
                </a:solidFill>
              </a:defRPr>
            </a:lvl2pPr>
            <a:lvl3pPr marL="1015950" indent="0" algn="ctr">
              <a:buNone/>
              <a:defRPr>
                <a:solidFill>
                  <a:schemeClr val="tx1">
                    <a:tint val="75000"/>
                  </a:schemeClr>
                </a:solidFill>
              </a:defRPr>
            </a:lvl3pPr>
            <a:lvl4pPr marL="1523923" indent="0" algn="ctr">
              <a:buNone/>
              <a:defRPr>
                <a:solidFill>
                  <a:schemeClr val="tx1">
                    <a:tint val="75000"/>
                  </a:schemeClr>
                </a:solidFill>
              </a:defRPr>
            </a:lvl4pPr>
            <a:lvl5pPr marL="2031899" indent="0" algn="ctr">
              <a:buNone/>
              <a:defRPr>
                <a:solidFill>
                  <a:schemeClr val="tx1">
                    <a:tint val="75000"/>
                  </a:schemeClr>
                </a:solidFill>
              </a:defRPr>
            </a:lvl5pPr>
            <a:lvl6pPr marL="2539873" indent="0" algn="ctr">
              <a:buNone/>
              <a:defRPr>
                <a:solidFill>
                  <a:schemeClr val="tx1">
                    <a:tint val="75000"/>
                  </a:schemeClr>
                </a:solidFill>
              </a:defRPr>
            </a:lvl6pPr>
            <a:lvl7pPr marL="3047848" indent="0" algn="ctr">
              <a:buNone/>
              <a:defRPr>
                <a:solidFill>
                  <a:schemeClr val="tx1">
                    <a:tint val="75000"/>
                  </a:schemeClr>
                </a:solidFill>
              </a:defRPr>
            </a:lvl7pPr>
            <a:lvl8pPr marL="3555822" indent="0" algn="ctr">
              <a:buNone/>
              <a:defRPr>
                <a:solidFill>
                  <a:schemeClr val="tx1">
                    <a:tint val="75000"/>
                  </a:schemeClr>
                </a:solidFill>
              </a:defRPr>
            </a:lvl8pPr>
            <a:lvl9pPr marL="4063796"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CDEAF8B-DF1F-470D-BBCD-03487F8C2FCE}" type="datetime1">
              <a:rPr lang="en-GB" smtClean="0"/>
              <a:t>23/10/2024</a:t>
            </a:fld>
            <a:endParaRPr lang="en-GB"/>
          </a:p>
        </p:txBody>
      </p:sp>
      <p:sp>
        <p:nvSpPr>
          <p:cNvPr id="5" name="Footer Placeholder 4"/>
          <p:cNvSpPr>
            <a:spLocks noGrp="1"/>
          </p:cNvSpPr>
          <p:nvPr>
            <p:ph type="ftr" sz="quarter" idx="11"/>
          </p:nvPr>
        </p:nvSpPr>
        <p:spPr/>
        <p:txBody>
          <a:bodyPr/>
          <a:lstStyle/>
          <a:p>
            <a:r>
              <a:rPr lang="en-GB"/>
              <a:t>Correct as of 25/01/2024</a:t>
            </a:r>
          </a:p>
        </p:txBody>
      </p:sp>
      <p:sp>
        <p:nvSpPr>
          <p:cNvPr id="6" name="Slide Number Placeholder 5"/>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1477029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150645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07974" indent="0" algn="ctr">
              <a:buNone/>
              <a:defRPr>
                <a:solidFill>
                  <a:schemeClr val="tx1">
                    <a:tint val="75000"/>
                  </a:schemeClr>
                </a:solidFill>
              </a:defRPr>
            </a:lvl2pPr>
            <a:lvl3pPr marL="1015950" indent="0" algn="ctr">
              <a:buNone/>
              <a:defRPr>
                <a:solidFill>
                  <a:schemeClr val="tx1">
                    <a:tint val="75000"/>
                  </a:schemeClr>
                </a:solidFill>
              </a:defRPr>
            </a:lvl3pPr>
            <a:lvl4pPr marL="1523923" indent="0" algn="ctr">
              <a:buNone/>
              <a:defRPr>
                <a:solidFill>
                  <a:schemeClr val="tx1">
                    <a:tint val="75000"/>
                  </a:schemeClr>
                </a:solidFill>
              </a:defRPr>
            </a:lvl4pPr>
            <a:lvl5pPr marL="2031899" indent="0" algn="ctr">
              <a:buNone/>
              <a:defRPr>
                <a:solidFill>
                  <a:schemeClr val="tx1">
                    <a:tint val="75000"/>
                  </a:schemeClr>
                </a:solidFill>
              </a:defRPr>
            </a:lvl5pPr>
            <a:lvl6pPr marL="2539873" indent="0" algn="ctr">
              <a:buNone/>
              <a:defRPr>
                <a:solidFill>
                  <a:schemeClr val="tx1">
                    <a:tint val="75000"/>
                  </a:schemeClr>
                </a:solidFill>
              </a:defRPr>
            </a:lvl6pPr>
            <a:lvl7pPr marL="3047848" indent="0" algn="ctr">
              <a:buNone/>
              <a:defRPr>
                <a:solidFill>
                  <a:schemeClr val="tx1">
                    <a:tint val="75000"/>
                  </a:schemeClr>
                </a:solidFill>
              </a:defRPr>
            </a:lvl7pPr>
            <a:lvl8pPr marL="3555822" indent="0" algn="ctr">
              <a:buNone/>
              <a:defRPr>
                <a:solidFill>
                  <a:schemeClr val="tx1">
                    <a:tint val="75000"/>
                  </a:schemeClr>
                </a:solidFill>
              </a:defRPr>
            </a:lvl8pPr>
            <a:lvl9pPr marL="4063796"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73EA34-F98A-4656-81CE-D8ED9D5E7B56}" type="datetime1">
              <a:rPr lang="en-GB" smtClean="0"/>
              <a:t>23/10/2024</a:t>
            </a:fld>
            <a:endParaRPr lang="en-GB"/>
          </a:p>
        </p:txBody>
      </p:sp>
      <p:sp>
        <p:nvSpPr>
          <p:cNvPr id="5" name="Footer Placeholder 4"/>
          <p:cNvSpPr>
            <a:spLocks noGrp="1"/>
          </p:cNvSpPr>
          <p:nvPr>
            <p:ph type="ftr" sz="quarter" idx="11"/>
          </p:nvPr>
        </p:nvSpPr>
        <p:spPr/>
        <p:txBody>
          <a:bodyPr/>
          <a:lstStyle/>
          <a:p>
            <a:r>
              <a:rPr lang="en-GB"/>
              <a:t>Correct as of April 2024</a:t>
            </a:r>
          </a:p>
        </p:txBody>
      </p:sp>
      <p:sp>
        <p:nvSpPr>
          <p:cNvPr id="6" name="Slide Number Placeholder 5"/>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120951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CD31FC0-E390-4350-8B8F-C18881CBC5B0}" type="datetime1">
              <a:rPr lang="en-GB" smtClean="0"/>
              <a:t>23/10/2024</a:t>
            </a:fld>
            <a:endParaRPr lang="en-GB"/>
          </a:p>
        </p:txBody>
      </p:sp>
      <p:sp>
        <p:nvSpPr>
          <p:cNvPr id="5" name="Footer Placeholder 4"/>
          <p:cNvSpPr>
            <a:spLocks noGrp="1"/>
          </p:cNvSpPr>
          <p:nvPr>
            <p:ph type="ftr" sz="quarter" idx="11"/>
          </p:nvPr>
        </p:nvSpPr>
        <p:spPr/>
        <p:txBody>
          <a:bodyPr/>
          <a:lstStyle/>
          <a:p>
            <a:r>
              <a:rPr lang="en-GB"/>
              <a:t>Correct as of April 2024</a:t>
            </a:r>
          </a:p>
        </p:txBody>
      </p:sp>
      <p:sp>
        <p:nvSpPr>
          <p:cNvPr id="6" name="Slide Number Placeholder 5"/>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977525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p:spPr>
        <p:txBody>
          <a:bodyPr anchor="t"/>
          <a:lstStyle>
            <a:lvl1pPr algn="l">
              <a:defRPr sz="4444"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222">
                <a:solidFill>
                  <a:schemeClr val="tx1">
                    <a:tint val="75000"/>
                  </a:schemeClr>
                </a:solidFill>
              </a:defRPr>
            </a:lvl1pPr>
            <a:lvl2pPr marL="507974" indent="0">
              <a:buNone/>
              <a:defRPr sz="2000">
                <a:solidFill>
                  <a:schemeClr val="tx1">
                    <a:tint val="75000"/>
                  </a:schemeClr>
                </a:solidFill>
              </a:defRPr>
            </a:lvl2pPr>
            <a:lvl3pPr marL="1015950" indent="0">
              <a:buNone/>
              <a:defRPr sz="1777">
                <a:solidFill>
                  <a:schemeClr val="tx1">
                    <a:tint val="75000"/>
                  </a:schemeClr>
                </a:solidFill>
              </a:defRPr>
            </a:lvl3pPr>
            <a:lvl4pPr marL="1523923" indent="0">
              <a:buNone/>
              <a:defRPr sz="1556">
                <a:solidFill>
                  <a:schemeClr val="tx1">
                    <a:tint val="75000"/>
                  </a:schemeClr>
                </a:solidFill>
              </a:defRPr>
            </a:lvl4pPr>
            <a:lvl5pPr marL="2031899" indent="0">
              <a:buNone/>
              <a:defRPr sz="1556">
                <a:solidFill>
                  <a:schemeClr val="tx1">
                    <a:tint val="75000"/>
                  </a:schemeClr>
                </a:solidFill>
              </a:defRPr>
            </a:lvl5pPr>
            <a:lvl6pPr marL="2539873" indent="0">
              <a:buNone/>
              <a:defRPr sz="1556">
                <a:solidFill>
                  <a:schemeClr val="tx1">
                    <a:tint val="75000"/>
                  </a:schemeClr>
                </a:solidFill>
              </a:defRPr>
            </a:lvl6pPr>
            <a:lvl7pPr marL="3047848" indent="0">
              <a:buNone/>
              <a:defRPr sz="1556">
                <a:solidFill>
                  <a:schemeClr val="tx1">
                    <a:tint val="75000"/>
                  </a:schemeClr>
                </a:solidFill>
              </a:defRPr>
            </a:lvl7pPr>
            <a:lvl8pPr marL="3555822" indent="0">
              <a:buNone/>
              <a:defRPr sz="1556">
                <a:solidFill>
                  <a:schemeClr val="tx1">
                    <a:tint val="75000"/>
                  </a:schemeClr>
                </a:solidFill>
              </a:defRPr>
            </a:lvl8pPr>
            <a:lvl9pPr marL="4063796" indent="0">
              <a:buNone/>
              <a:defRPr sz="155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6F6A18-09DE-48D6-9D2F-54E9580F3974}" type="datetime1">
              <a:rPr lang="en-GB" smtClean="0"/>
              <a:t>23/10/2024</a:t>
            </a:fld>
            <a:endParaRPr lang="en-GB"/>
          </a:p>
        </p:txBody>
      </p:sp>
      <p:sp>
        <p:nvSpPr>
          <p:cNvPr id="5" name="Footer Placeholder 4"/>
          <p:cNvSpPr>
            <a:spLocks noGrp="1"/>
          </p:cNvSpPr>
          <p:nvPr>
            <p:ph type="ftr" sz="quarter" idx="11"/>
          </p:nvPr>
        </p:nvSpPr>
        <p:spPr/>
        <p:txBody>
          <a:bodyPr/>
          <a:lstStyle/>
          <a:p>
            <a:r>
              <a:rPr lang="en-GB"/>
              <a:t>Correct as of April 2024</a:t>
            </a:r>
          </a:p>
        </p:txBody>
      </p:sp>
      <p:sp>
        <p:nvSpPr>
          <p:cNvPr id="6" name="Slide Number Placeholder 5"/>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3028281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3110"/>
            </a:lvl1pPr>
            <a:lvl2pPr>
              <a:defRPr sz="2666"/>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1" y="1600201"/>
            <a:ext cx="5384800" cy="4525963"/>
          </a:xfrm>
        </p:spPr>
        <p:txBody>
          <a:bodyPr/>
          <a:lstStyle>
            <a:lvl1pPr>
              <a:defRPr sz="3110"/>
            </a:lvl1pPr>
            <a:lvl2pPr>
              <a:defRPr sz="2666"/>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66C07DB-E3A8-4FE3-B370-0104D9551083}" type="datetime1">
              <a:rPr lang="en-GB" smtClean="0"/>
              <a:t>23/10/2024</a:t>
            </a:fld>
            <a:endParaRPr lang="en-GB"/>
          </a:p>
        </p:txBody>
      </p:sp>
      <p:sp>
        <p:nvSpPr>
          <p:cNvPr id="6" name="Footer Placeholder 5"/>
          <p:cNvSpPr>
            <a:spLocks noGrp="1"/>
          </p:cNvSpPr>
          <p:nvPr>
            <p:ph type="ftr" sz="quarter" idx="11"/>
          </p:nvPr>
        </p:nvSpPr>
        <p:spPr/>
        <p:txBody>
          <a:bodyPr/>
          <a:lstStyle/>
          <a:p>
            <a:r>
              <a:rPr lang="en-GB"/>
              <a:t>Correct as of April 2024</a:t>
            </a:r>
          </a:p>
        </p:txBody>
      </p:sp>
      <p:sp>
        <p:nvSpPr>
          <p:cNvPr id="7" name="Slide Number Placeholder 6"/>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32119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1" y="1535116"/>
            <a:ext cx="5386918" cy="639762"/>
          </a:xfrm>
        </p:spPr>
        <p:txBody>
          <a:bodyPr anchor="b"/>
          <a:lstStyle>
            <a:lvl1pPr marL="0" indent="0">
              <a:buNone/>
              <a:defRPr sz="2666" b="1"/>
            </a:lvl1pPr>
            <a:lvl2pPr marL="507974" indent="0">
              <a:buNone/>
              <a:defRPr sz="2222" b="1"/>
            </a:lvl2pPr>
            <a:lvl3pPr marL="1015950" indent="0">
              <a:buNone/>
              <a:defRPr sz="2000" b="1"/>
            </a:lvl3pPr>
            <a:lvl4pPr marL="1523923" indent="0">
              <a:buNone/>
              <a:defRPr sz="1777" b="1"/>
            </a:lvl4pPr>
            <a:lvl5pPr marL="2031899" indent="0">
              <a:buNone/>
              <a:defRPr sz="1777" b="1"/>
            </a:lvl5pPr>
            <a:lvl6pPr marL="2539873" indent="0">
              <a:buNone/>
              <a:defRPr sz="1777" b="1"/>
            </a:lvl6pPr>
            <a:lvl7pPr marL="3047848" indent="0">
              <a:buNone/>
              <a:defRPr sz="1777" b="1"/>
            </a:lvl7pPr>
            <a:lvl8pPr marL="3555822" indent="0">
              <a:buNone/>
              <a:defRPr sz="1777" b="1"/>
            </a:lvl8pPr>
            <a:lvl9pPr marL="4063796" indent="0">
              <a:buNone/>
              <a:defRPr sz="1777" b="1"/>
            </a:lvl9pPr>
          </a:lstStyle>
          <a:p>
            <a:pPr lvl="0"/>
            <a:r>
              <a:rPr lang="en-US"/>
              <a:t>Edit Master text styles</a:t>
            </a:r>
          </a:p>
        </p:txBody>
      </p:sp>
      <p:sp>
        <p:nvSpPr>
          <p:cNvPr id="4" name="Content Placeholder 3"/>
          <p:cNvSpPr>
            <a:spLocks noGrp="1"/>
          </p:cNvSpPr>
          <p:nvPr>
            <p:ph sz="half" idx="2"/>
          </p:nvPr>
        </p:nvSpPr>
        <p:spPr>
          <a:xfrm>
            <a:off x="609601" y="2174875"/>
            <a:ext cx="5386918" cy="3951288"/>
          </a:xfrm>
        </p:spPr>
        <p:txBody>
          <a:bodyPr/>
          <a:lstStyle>
            <a:lvl1pPr>
              <a:defRPr sz="2666"/>
            </a:lvl1pPr>
            <a:lvl2pPr>
              <a:defRPr sz="2222"/>
            </a:lvl2pPr>
            <a:lvl3pPr>
              <a:defRPr sz="2000"/>
            </a:lvl3pPr>
            <a:lvl4pPr>
              <a:defRPr sz="1777"/>
            </a:lvl4pPr>
            <a:lvl5pPr>
              <a:defRPr sz="1777"/>
            </a:lvl5pPr>
            <a:lvl6pPr>
              <a:defRPr sz="1777"/>
            </a:lvl6pPr>
            <a:lvl7pPr>
              <a:defRPr sz="1777"/>
            </a:lvl7pPr>
            <a:lvl8pPr>
              <a:defRPr sz="1777"/>
            </a:lvl8pPr>
            <a:lvl9pPr>
              <a:defRPr sz="177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6"/>
            <a:ext cx="5389034" cy="639762"/>
          </a:xfrm>
        </p:spPr>
        <p:txBody>
          <a:bodyPr anchor="b"/>
          <a:lstStyle>
            <a:lvl1pPr marL="0" indent="0">
              <a:buNone/>
              <a:defRPr sz="2666" b="1"/>
            </a:lvl1pPr>
            <a:lvl2pPr marL="507974" indent="0">
              <a:buNone/>
              <a:defRPr sz="2222" b="1"/>
            </a:lvl2pPr>
            <a:lvl3pPr marL="1015950" indent="0">
              <a:buNone/>
              <a:defRPr sz="2000" b="1"/>
            </a:lvl3pPr>
            <a:lvl4pPr marL="1523923" indent="0">
              <a:buNone/>
              <a:defRPr sz="1777" b="1"/>
            </a:lvl4pPr>
            <a:lvl5pPr marL="2031899" indent="0">
              <a:buNone/>
              <a:defRPr sz="1777" b="1"/>
            </a:lvl5pPr>
            <a:lvl6pPr marL="2539873" indent="0">
              <a:buNone/>
              <a:defRPr sz="1777" b="1"/>
            </a:lvl6pPr>
            <a:lvl7pPr marL="3047848" indent="0">
              <a:buNone/>
              <a:defRPr sz="1777" b="1"/>
            </a:lvl7pPr>
            <a:lvl8pPr marL="3555822" indent="0">
              <a:buNone/>
              <a:defRPr sz="1777" b="1"/>
            </a:lvl8pPr>
            <a:lvl9pPr marL="4063796" indent="0">
              <a:buNone/>
              <a:defRPr sz="1777" b="1"/>
            </a:lvl9pPr>
          </a:lstStyle>
          <a:p>
            <a:pPr lvl="0"/>
            <a:r>
              <a:rPr lang="en-US"/>
              <a:t>Edit Master text styles</a:t>
            </a:r>
          </a:p>
        </p:txBody>
      </p:sp>
      <p:sp>
        <p:nvSpPr>
          <p:cNvPr id="6" name="Content Placeholder 5"/>
          <p:cNvSpPr>
            <a:spLocks noGrp="1"/>
          </p:cNvSpPr>
          <p:nvPr>
            <p:ph sz="quarter" idx="4"/>
          </p:nvPr>
        </p:nvSpPr>
        <p:spPr>
          <a:xfrm>
            <a:off x="6193370" y="2174875"/>
            <a:ext cx="5389034" cy="3951288"/>
          </a:xfrm>
        </p:spPr>
        <p:txBody>
          <a:bodyPr/>
          <a:lstStyle>
            <a:lvl1pPr>
              <a:defRPr sz="2666"/>
            </a:lvl1pPr>
            <a:lvl2pPr>
              <a:defRPr sz="2222"/>
            </a:lvl2pPr>
            <a:lvl3pPr>
              <a:defRPr sz="2000"/>
            </a:lvl3pPr>
            <a:lvl4pPr>
              <a:defRPr sz="1777"/>
            </a:lvl4pPr>
            <a:lvl5pPr>
              <a:defRPr sz="1777"/>
            </a:lvl5pPr>
            <a:lvl6pPr>
              <a:defRPr sz="1777"/>
            </a:lvl6pPr>
            <a:lvl7pPr>
              <a:defRPr sz="1777"/>
            </a:lvl7pPr>
            <a:lvl8pPr>
              <a:defRPr sz="1777"/>
            </a:lvl8pPr>
            <a:lvl9pPr>
              <a:defRPr sz="177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CD217A7-6314-4693-A7CE-C5990D384235}" type="datetime1">
              <a:rPr lang="en-GB" smtClean="0"/>
              <a:t>23/10/2024</a:t>
            </a:fld>
            <a:endParaRPr lang="en-GB"/>
          </a:p>
        </p:txBody>
      </p:sp>
      <p:sp>
        <p:nvSpPr>
          <p:cNvPr id="8" name="Footer Placeholder 7"/>
          <p:cNvSpPr>
            <a:spLocks noGrp="1"/>
          </p:cNvSpPr>
          <p:nvPr>
            <p:ph type="ftr" sz="quarter" idx="11"/>
          </p:nvPr>
        </p:nvSpPr>
        <p:spPr/>
        <p:txBody>
          <a:bodyPr/>
          <a:lstStyle/>
          <a:p>
            <a:r>
              <a:rPr lang="en-GB"/>
              <a:t>Correct as of April 2024</a:t>
            </a:r>
          </a:p>
        </p:txBody>
      </p:sp>
      <p:sp>
        <p:nvSpPr>
          <p:cNvPr id="9" name="Slide Number Placeholder 8"/>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3776575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7E4A251-B42E-4052-89B6-9ACD5C6B8407}" type="datetime1">
              <a:rPr lang="en-GB" smtClean="0"/>
              <a:t>23/10/2024</a:t>
            </a:fld>
            <a:endParaRPr lang="en-GB"/>
          </a:p>
        </p:txBody>
      </p:sp>
      <p:sp>
        <p:nvSpPr>
          <p:cNvPr id="4" name="Footer Placeholder 3"/>
          <p:cNvSpPr>
            <a:spLocks noGrp="1"/>
          </p:cNvSpPr>
          <p:nvPr>
            <p:ph type="ftr" sz="quarter" idx="11"/>
          </p:nvPr>
        </p:nvSpPr>
        <p:spPr/>
        <p:txBody>
          <a:bodyPr/>
          <a:lstStyle/>
          <a:p>
            <a:r>
              <a:rPr lang="en-GB"/>
              <a:t>Correct as of April 2024</a:t>
            </a:r>
          </a:p>
        </p:txBody>
      </p:sp>
      <p:sp>
        <p:nvSpPr>
          <p:cNvPr id="5" name="Slide Number Placeholder 4"/>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338269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79F413-56AE-40B8-A69E-5C4EC127CF1C}" type="datetime1">
              <a:rPr lang="en-GB" smtClean="0"/>
              <a:t>23/10/2024</a:t>
            </a:fld>
            <a:endParaRPr lang="en-GB"/>
          </a:p>
        </p:txBody>
      </p:sp>
      <p:sp>
        <p:nvSpPr>
          <p:cNvPr id="5" name="Footer Placeholder 4"/>
          <p:cNvSpPr>
            <a:spLocks noGrp="1"/>
          </p:cNvSpPr>
          <p:nvPr>
            <p:ph type="ftr" sz="quarter" idx="11"/>
          </p:nvPr>
        </p:nvSpPr>
        <p:spPr/>
        <p:txBody>
          <a:bodyPr/>
          <a:lstStyle/>
          <a:p>
            <a:r>
              <a:rPr lang="en-GB"/>
              <a:t>Correct as of 25/01/2024</a:t>
            </a:r>
          </a:p>
        </p:txBody>
      </p:sp>
      <p:sp>
        <p:nvSpPr>
          <p:cNvPr id="6" name="Slide Number Placeholder 5"/>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1042750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5DB3B8-6C34-44FB-A8E5-48D9E2BB6FBB}" type="datetime1">
              <a:rPr lang="en-GB" smtClean="0"/>
              <a:t>23/10/2024</a:t>
            </a:fld>
            <a:endParaRPr lang="en-GB"/>
          </a:p>
        </p:txBody>
      </p:sp>
      <p:sp>
        <p:nvSpPr>
          <p:cNvPr id="3" name="Footer Placeholder 2"/>
          <p:cNvSpPr>
            <a:spLocks noGrp="1"/>
          </p:cNvSpPr>
          <p:nvPr>
            <p:ph type="ftr" sz="quarter" idx="11"/>
          </p:nvPr>
        </p:nvSpPr>
        <p:spPr/>
        <p:txBody>
          <a:bodyPr/>
          <a:lstStyle/>
          <a:p>
            <a:r>
              <a:rPr lang="en-GB"/>
              <a:t>Correct as of April 2024</a:t>
            </a:r>
          </a:p>
        </p:txBody>
      </p:sp>
      <p:sp>
        <p:nvSpPr>
          <p:cNvPr id="4" name="Slide Number Placeholder 3"/>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1826072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0"/>
          </a:xfrm>
        </p:spPr>
        <p:txBody>
          <a:bodyPr anchor="b"/>
          <a:lstStyle>
            <a:lvl1pPr algn="l">
              <a:defRPr sz="2222" b="1"/>
            </a:lvl1pPr>
          </a:lstStyle>
          <a:p>
            <a:r>
              <a:rPr lang="en-US"/>
              <a:t>Click to edit Master title style</a:t>
            </a:r>
            <a:endParaRPr lang="en-GB"/>
          </a:p>
        </p:txBody>
      </p:sp>
      <p:sp>
        <p:nvSpPr>
          <p:cNvPr id="3" name="Content Placeholder 2"/>
          <p:cNvSpPr>
            <a:spLocks noGrp="1"/>
          </p:cNvSpPr>
          <p:nvPr>
            <p:ph idx="1"/>
          </p:nvPr>
        </p:nvSpPr>
        <p:spPr>
          <a:xfrm>
            <a:off x="4766732" y="273051"/>
            <a:ext cx="6815668" cy="5853113"/>
          </a:xfrm>
        </p:spPr>
        <p:txBody>
          <a:bodyPr/>
          <a:lstStyle>
            <a:lvl1pPr>
              <a:defRPr sz="3556"/>
            </a:lvl1pPr>
            <a:lvl2pPr>
              <a:defRPr sz="3110"/>
            </a:lvl2pPr>
            <a:lvl3pPr>
              <a:defRPr sz="2666"/>
            </a:lvl3pPr>
            <a:lvl4pPr>
              <a:defRPr sz="2222"/>
            </a:lvl4pPr>
            <a:lvl5pPr>
              <a:defRPr sz="2222"/>
            </a:lvl5pPr>
            <a:lvl6pPr>
              <a:defRPr sz="2222"/>
            </a:lvl6pPr>
            <a:lvl7pPr>
              <a:defRPr sz="2222"/>
            </a:lvl7pPr>
            <a:lvl8pPr>
              <a:defRPr sz="2222"/>
            </a:lvl8pPr>
            <a:lvl9pPr>
              <a:defRPr sz="222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556"/>
            </a:lvl1pPr>
            <a:lvl2pPr marL="507974" indent="0">
              <a:buNone/>
              <a:defRPr sz="1333"/>
            </a:lvl2pPr>
            <a:lvl3pPr marL="1015950" indent="0">
              <a:buNone/>
              <a:defRPr sz="1111"/>
            </a:lvl3pPr>
            <a:lvl4pPr marL="1523923" indent="0">
              <a:buNone/>
              <a:defRPr sz="1000"/>
            </a:lvl4pPr>
            <a:lvl5pPr marL="2031899" indent="0">
              <a:buNone/>
              <a:defRPr sz="1000"/>
            </a:lvl5pPr>
            <a:lvl6pPr marL="2539873" indent="0">
              <a:buNone/>
              <a:defRPr sz="1000"/>
            </a:lvl6pPr>
            <a:lvl7pPr marL="3047848" indent="0">
              <a:buNone/>
              <a:defRPr sz="1000"/>
            </a:lvl7pPr>
            <a:lvl8pPr marL="3555822" indent="0">
              <a:buNone/>
              <a:defRPr sz="1000"/>
            </a:lvl8pPr>
            <a:lvl9pPr marL="406379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2F0769-C9A4-4DF9-838B-177413831BE5}" type="datetime1">
              <a:rPr lang="en-GB" smtClean="0"/>
              <a:t>23/10/2024</a:t>
            </a:fld>
            <a:endParaRPr lang="en-GB"/>
          </a:p>
        </p:txBody>
      </p:sp>
      <p:sp>
        <p:nvSpPr>
          <p:cNvPr id="6" name="Footer Placeholder 5"/>
          <p:cNvSpPr>
            <a:spLocks noGrp="1"/>
          </p:cNvSpPr>
          <p:nvPr>
            <p:ph type="ftr" sz="quarter" idx="11"/>
          </p:nvPr>
        </p:nvSpPr>
        <p:spPr/>
        <p:txBody>
          <a:bodyPr/>
          <a:lstStyle/>
          <a:p>
            <a:r>
              <a:rPr lang="en-GB"/>
              <a:t>Correct as of April 2024</a:t>
            </a:r>
          </a:p>
        </p:txBody>
      </p:sp>
      <p:sp>
        <p:nvSpPr>
          <p:cNvPr id="7" name="Slide Number Placeholder 6"/>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3802852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222"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556"/>
            </a:lvl1pPr>
            <a:lvl2pPr marL="507974" indent="0">
              <a:buNone/>
              <a:defRPr sz="3110"/>
            </a:lvl2pPr>
            <a:lvl3pPr marL="1015950" indent="0">
              <a:buNone/>
              <a:defRPr sz="2666"/>
            </a:lvl3pPr>
            <a:lvl4pPr marL="1523923" indent="0">
              <a:buNone/>
              <a:defRPr sz="2222"/>
            </a:lvl4pPr>
            <a:lvl5pPr marL="2031899" indent="0">
              <a:buNone/>
              <a:defRPr sz="2222"/>
            </a:lvl5pPr>
            <a:lvl6pPr marL="2539873" indent="0">
              <a:buNone/>
              <a:defRPr sz="2222"/>
            </a:lvl6pPr>
            <a:lvl7pPr marL="3047848" indent="0">
              <a:buNone/>
              <a:defRPr sz="2222"/>
            </a:lvl7pPr>
            <a:lvl8pPr marL="3555822" indent="0">
              <a:buNone/>
              <a:defRPr sz="2222"/>
            </a:lvl8pPr>
            <a:lvl9pPr marL="4063796" indent="0">
              <a:buNone/>
              <a:defRPr sz="2222"/>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556"/>
            </a:lvl1pPr>
            <a:lvl2pPr marL="507974" indent="0">
              <a:buNone/>
              <a:defRPr sz="1333"/>
            </a:lvl2pPr>
            <a:lvl3pPr marL="1015950" indent="0">
              <a:buNone/>
              <a:defRPr sz="1111"/>
            </a:lvl3pPr>
            <a:lvl4pPr marL="1523923" indent="0">
              <a:buNone/>
              <a:defRPr sz="1000"/>
            </a:lvl4pPr>
            <a:lvl5pPr marL="2031899" indent="0">
              <a:buNone/>
              <a:defRPr sz="1000"/>
            </a:lvl5pPr>
            <a:lvl6pPr marL="2539873" indent="0">
              <a:buNone/>
              <a:defRPr sz="1000"/>
            </a:lvl6pPr>
            <a:lvl7pPr marL="3047848" indent="0">
              <a:buNone/>
              <a:defRPr sz="1000"/>
            </a:lvl7pPr>
            <a:lvl8pPr marL="3555822" indent="0">
              <a:buNone/>
              <a:defRPr sz="1000"/>
            </a:lvl8pPr>
            <a:lvl9pPr marL="406379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817188-95B4-4E81-8281-69352600F92A}" type="datetime1">
              <a:rPr lang="en-GB" smtClean="0"/>
              <a:t>23/10/2024</a:t>
            </a:fld>
            <a:endParaRPr lang="en-GB"/>
          </a:p>
        </p:txBody>
      </p:sp>
      <p:sp>
        <p:nvSpPr>
          <p:cNvPr id="6" name="Footer Placeholder 5"/>
          <p:cNvSpPr>
            <a:spLocks noGrp="1"/>
          </p:cNvSpPr>
          <p:nvPr>
            <p:ph type="ftr" sz="quarter" idx="11"/>
          </p:nvPr>
        </p:nvSpPr>
        <p:spPr/>
        <p:txBody>
          <a:bodyPr/>
          <a:lstStyle/>
          <a:p>
            <a:r>
              <a:rPr lang="en-GB"/>
              <a:t>Correct as of April 2024</a:t>
            </a:r>
          </a:p>
        </p:txBody>
      </p:sp>
      <p:sp>
        <p:nvSpPr>
          <p:cNvPr id="7" name="Slide Number Placeholder 6"/>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2553895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2EA655-2AB7-4A23-AA4E-397ED28310F8}" type="datetime1">
              <a:rPr lang="en-GB" smtClean="0"/>
              <a:t>23/10/2024</a:t>
            </a:fld>
            <a:endParaRPr lang="en-GB"/>
          </a:p>
        </p:txBody>
      </p:sp>
      <p:sp>
        <p:nvSpPr>
          <p:cNvPr id="5" name="Footer Placeholder 4"/>
          <p:cNvSpPr>
            <a:spLocks noGrp="1"/>
          </p:cNvSpPr>
          <p:nvPr>
            <p:ph type="ftr" sz="quarter" idx="11"/>
          </p:nvPr>
        </p:nvSpPr>
        <p:spPr/>
        <p:txBody>
          <a:bodyPr/>
          <a:lstStyle/>
          <a:p>
            <a:r>
              <a:rPr lang="en-GB"/>
              <a:t>Correct as of April 2024</a:t>
            </a:r>
          </a:p>
        </p:txBody>
      </p:sp>
      <p:sp>
        <p:nvSpPr>
          <p:cNvPr id="6" name="Slide Number Placeholder 5"/>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1169116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1" y="274642"/>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807E59-2E8D-4CCC-B757-1264D5849542}" type="datetime1">
              <a:rPr lang="en-GB" smtClean="0"/>
              <a:t>23/10/2024</a:t>
            </a:fld>
            <a:endParaRPr lang="en-GB"/>
          </a:p>
        </p:txBody>
      </p:sp>
      <p:sp>
        <p:nvSpPr>
          <p:cNvPr id="5" name="Footer Placeholder 4"/>
          <p:cNvSpPr>
            <a:spLocks noGrp="1"/>
          </p:cNvSpPr>
          <p:nvPr>
            <p:ph type="ftr" sz="quarter" idx="11"/>
          </p:nvPr>
        </p:nvSpPr>
        <p:spPr/>
        <p:txBody>
          <a:bodyPr/>
          <a:lstStyle/>
          <a:p>
            <a:r>
              <a:rPr lang="en-GB"/>
              <a:t>Correct as of April 2024</a:t>
            </a:r>
          </a:p>
        </p:txBody>
      </p:sp>
      <p:sp>
        <p:nvSpPr>
          <p:cNvPr id="6" name="Slide Number Placeholder 5"/>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23561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p:spPr>
        <p:txBody>
          <a:bodyPr anchor="t"/>
          <a:lstStyle>
            <a:lvl1pPr algn="l">
              <a:defRPr sz="4444"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222">
                <a:solidFill>
                  <a:schemeClr val="tx1">
                    <a:tint val="75000"/>
                  </a:schemeClr>
                </a:solidFill>
              </a:defRPr>
            </a:lvl1pPr>
            <a:lvl2pPr marL="507974" indent="0">
              <a:buNone/>
              <a:defRPr sz="2000">
                <a:solidFill>
                  <a:schemeClr val="tx1">
                    <a:tint val="75000"/>
                  </a:schemeClr>
                </a:solidFill>
              </a:defRPr>
            </a:lvl2pPr>
            <a:lvl3pPr marL="1015950" indent="0">
              <a:buNone/>
              <a:defRPr sz="1777">
                <a:solidFill>
                  <a:schemeClr val="tx1">
                    <a:tint val="75000"/>
                  </a:schemeClr>
                </a:solidFill>
              </a:defRPr>
            </a:lvl3pPr>
            <a:lvl4pPr marL="1523923" indent="0">
              <a:buNone/>
              <a:defRPr sz="1556">
                <a:solidFill>
                  <a:schemeClr val="tx1">
                    <a:tint val="75000"/>
                  </a:schemeClr>
                </a:solidFill>
              </a:defRPr>
            </a:lvl4pPr>
            <a:lvl5pPr marL="2031899" indent="0">
              <a:buNone/>
              <a:defRPr sz="1556">
                <a:solidFill>
                  <a:schemeClr val="tx1">
                    <a:tint val="75000"/>
                  </a:schemeClr>
                </a:solidFill>
              </a:defRPr>
            </a:lvl5pPr>
            <a:lvl6pPr marL="2539873" indent="0">
              <a:buNone/>
              <a:defRPr sz="1556">
                <a:solidFill>
                  <a:schemeClr val="tx1">
                    <a:tint val="75000"/>
                  </a:schemeClr>
                </a:solidFill>
              </a:defRPr>
            </a:lvl6pPr>
            <a:lvl7pPr marL="3047848" indent="0">
              <a:buNone/>
              <a:defRPr sz="1556">
                <a:solidFill>
                  <a:schemeClr val="tx1">
                    <a:tint val="75000"/>
                  </a:schemeClr>
                </a:solidFill>
              </a:defRPr>
            </a:lvl7pPr>
            <a:lvl8pPr marL="3555822" indent="0">
              <a:buNone/>
              <a:defRPr sz="1556">
                <a:solidFill>
                  <a:schemeClr val="tx1">
                    <a:tint val="75000"/>
                  </a:schemeClr>
                </a:solidFill>
              </a:defRPr>
            </a:lvl8pPr>
            <a:lvl9pPr marL="4063796" indent="0">
              <a:buNone/>
              <a:defRPr sz="155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AF00E8-3967-47DE-91B6-5228994113CB}" type="datetime1">
              <a:rPr lang="en-GB" smtClean="0"/>
              <a:t>23/10/2024</a:t>
            </a:fld>
            <a:endParaRPr lang="en-GB"/>
          </a:p>
        </p:txBody>
      </p:sp>
      <p:sp>
        <p:nvSpPr>
          <p:cNvPr id="5" name="Footer Placeholder 4"/>
          <p:cNvSpPr>
            <a:spLocks noGrp="1"/>
          </p:cNvSpPr>
          <p:nvPr>
            <p:ph type="ftr" sz="quarter" idx="11"/>
          </p:nvPr>
        </p:nvSpPr>
        <p:spPr/>
        <p:txBody>
          <a:bodyPr/>
          <a:lstStyle/>
          <a:p>
            <a:r>
              <a:rPr lang="en-GB"/>
              <a:t>Correct as of 25/01/2024</a:t>
            </a:r>
          </a:p>
        </p:txBody>
      </p:sp>
      <p:sp>
        <p:nvSpPr>
          <p:cNvPr id="6" name="Slide Number Placeholder 5"/>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640820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3110"/>
            </a:lvl1pPr>
            <a:lvl2pPr>
              <a:defRPr sz="2666"/>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1" y="1600201"/>
            <a:ext cx="5384800" cy="4525963"/>
          </a:xfrm>
        </p:spPr>
        <p:txBody>
          <a:bodyPr/>
          <a:lstStyle>
            <a:lvl1pPr>
              <a:defRPr sz="3110"/>
            </a:lvl1pPr>
            <a:lvl2pPr>
              <a:defRPr sz="2666"/>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ED3DF51-73AE-47EB-825A-9868C3F8B7D5}" type="datetime1">
              <a:rPr lang="en-GB" smtClean="0"/>
              <a:t>23/10/2024</a:t>
            </a:fld>
            <a:endParaRPr lang="en-GB"/>
          </a:p>
        </p:txBody>
      </p:sp>
      <p:sp>
        <p:nvSpPr>
          <p:cNvPr id="6" name="Footer Placeholder 5"/>
          <p:cNvSpPr>
            <a:spLocks noGrp="1"/>
          </p:cNvSpPr>
          <p:nvPr>
            <p:ph type="ftr" sz="quarter" idx="11"/>
          </p:nvPr>
        </p:nvSpPr>
        <p:spPr/>
        <p:txBody>
          <a:bodyPr/>
          <a:lstStyle/>
          <a:p>
            <a:r>
              <a:rPr lang="en-GB"/>
              <a:t>Correct as of 25/01/2024</a:t>
            </a:r>
          </a:p>
        </p:txBody>
      </p:sp>
      <p:sp>
        <p:nvSpPr>
          <p:cNvPr id="7" name="Slide Number Placeholder 6"/>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4039271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1" y="1535116"/>
            <a:ext cx="5386918" cy="639762"/>
          </a:xfrm>
        </p:spPr>
        <p:txBody>
          <a:bodyPr anchor="b"/>
          <a:lstStyle>
            <a:lvl1pPr marL="0" indent="0">
              <a:buNone/>
              <a:defRPr sz="2666" b="1"/>
            </a:lvl1pPr>
            <a:lvl2pPr marL="507974" indent="0">
              <a:buNone/>
              <a:defRPr sz="2222" b="1"/>
            </a:lvl2pPr>
            <a:lvl3pPr marL="1015950" indent="0">
              <a:buNone/>
              <a:defRPr sz="2000" b="1"/>
            </a:lvl3pPr>
            <a:lvl4pPr marL="1523923" indent="0">
              <a:buNone/>
              <a:defRPr sz="1777" b="1"/>
            </a:lvl4pPr>
            <a:lvl5pPr marL="2031899" indent="0">
              <a:buNone/>
              <a:defRPr sz="1777" b="1"/>
            </a:lvl5pPr>
            <a:lvl6pPr marL="2539873" indent="0">
              <a:buNone/>
              <a:defRPr sz="1777" b="1"/>
            </a:lvl6pPr>
            <a:lvl7pPr marL="3047848" indent="0">
              <a:buNone/>
              <a:defRPr sz="1777" b="1"/>
            </a:lvl7pPr>
            <a:lvl8pPr marL="3555822" indent="0">
              <a:buNone/>
              <a:defRPr sz="1777" b="1"/>
            </a:lvl8pPr>
            <a:lvl9pPr marL="4063796" indent="0">
              <a:buNone/>
              <a:defRPr sz="1777" b="1"/>
            </a:lvl9pPr>
          </a:lstStyle>
          <a:p>
            <a:pPr lvl="0"/>
            <a:r>
              <a:rPr lang="en-US"/>
              <a:t>Edit Master text styles</a:t>
            </a:r>
          </a:p>
        </p:txBody>
      </p:sp>
      <p:sp>
        <p:nvSpPr>
          <p:cNvPr id="4" name="Content Placeholder 3"/>
          <p:cNvSpPr>
            <a:spLocks noGrp="1"/>
          </p:cNvSpPr>
          <p:nvPr>
            <p:ph sz="half" idx="2"/>
          </p:nvPr>
        </p:nvSpPr>
        <p:spPr>
          <a:xfrm>
            <a:off x="609601" y="2174875"/>
            <a:ext cx="5386918" cy="3951288"/>
          </a:xfrm>
        </p:spPr>
        <p:txBody>
          <a:bodyPr/>
          <a:lstStyle>
            <a:lvl1pPr>
              <a:defRPr sz="2666"/>
            </a:lvl1pPr>
            <a:lvl2pPr>
              <a:defRPr sz="2222"/>
            </a:lvl2pPr>
            <a:lvl3pPr>
              <a:defRPr sz="2000"/>
            </a:lvl3pPr>
            <a:lvl4pPr>
              <a:defRPr sz="1777"/>
            </a:lvl4pPr>
            <a:lvl5pPr>
              <a:defRPr sz="1777"/>
            </a:lvl5pPr>
            <a:lvl6pPr>
              <a:defRPr sz="1777"/>
            </a:lvl6pPr>
            <a:lvl7pPr>
              <a:defRPr sz="1777"/>
            </a:lvl7pPr>
            <a:lvl8pPr>
              <a:defRPr sz="1777"/>
            </a:lvl8pPr>
            <a:lvl9pPr>
              <a:defRPr sz="177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6"/>
            <a:ext cx="5389034" cy="639762"/>
          </a:xfrm>
        </p:spPr>
        <p:txBody>
          <a:bodyPr anchor="b"/>
          <a:lstStyle>
            <a:lvl1pPr marL="0" indent="0">
              <a:buNone/>
              <a:defRPr sz="2666" b="1"/>
            </a:lvl1pPr>
            <a:lvl2pPr marL="507974" indent="0">
              <a:buNone/>
              <a:defRPr sz="2222" b="1"/>
            </a:lvl2pPr>
            <a:lvl3pPr marL="1015950" indent="0">
              <a:buNone/>
              <a:defRPr sz="2000" b="1"/>
            </a:lvl3pPr>
            <a:lvl4pPr marL="1523923" indent="0">
              <a:buNone/>
              <a:defRPr sz="1777" b="1"/>
            </a:lvl4pPr>
            <a:lvl5pPr marL="2031899" indent="0">
              <a:buNone/>
              <a:defRPr sz="1777" b="1"/>
            </a:lvl5pPr>
            <a:lvl6pPr marL="2539873" indent="0">
              <a:buNone/>
              <a:defRPr sz="1777" b="1"/>
            </a:lvl6pPr>
            <a:lvl7pPr marL="3047848" indent="0">
              <a:buNone/>
              <a:defRPr sz="1777" b="1"/>
            </a:lvl7pPr>
            <a:lvl8pPr marL="3555822" indent="0">
              <a:buNone/>
              <a:defRPr sz="1777" b="1"/>
            </a:lvl8pPr>
            <a:lvl9pPr marL="4063796" indent="0">
              <a:buNone/>
              <a:defRPr sz="1777" b="1"/>
            </a:lvl9pPr>
          </a:lstStyle>
          <a:p>
            <a:pPr lvl="0"/>
            <a:r>
              <a:rPr lang="en-US"/>
              <a:t>Edit Master text styles</a:t>
            </a:r>
          </a:p>
        </p:txBody>
      </p:sp>
      <p:sp>
        <p:nvSpPr>
          <p:cNvPr id="6" name="Content Placeholder 5"/>
          <p:cNvSpPr>
            <a:spLocks noGrp="1"/>
          </p:cNvSpPr>
          <p:nvPr>
            <p:ph sz="quarter" idx="4"/>
          </p:nvPr>
        </p:nvSpPr>
        <p:spPr>
          <a:xfrm>
            <a:off x="6193370" y="2174875"/>
            <a:ext cx="5389034" cy="3951288"/>
          </a:xfrm>
        </p:spPr>
        <p:txBody>
          <a:bodyPr/>
          <a:lstStyle>
            <a:lvl1pPr>
              <a:defRPr sz="2666"/>
            </a:lvl1pPr>
            <a:lvl2pPr>
              <a:defRPr sz="2222"/>
            </a:lvl2pPr>
            <a:lvl3pPr>
              <a:defRPr sz="2000"/>
            </a:lvl3pPr>
            <a:lvl4pPr>
              <a:defRPr sz="1777"/>
            </a:lvl4pPr>
            <a:lvl5pPr>
              <a:defRPr sz="1777"/>
            </a:lvl5pPr>
            <a:lvl6pPr>
              <a:defRPr sz="1777"/>
            </a:lvl6pPr>
            <a:lvl7pPr>
              <a:defRPr sz="1777"/>
            </a:lvl7pPr>
            <a:lvl8pPr>
              <a:defRPr sz="1777"/>
            </a:lvl8pPr>
            <a:lvl9pPr>
              <a:defRPr sz="177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6CDD5D1-B89A-4D87-B8DC-EC76F9A7D9D4}" type="datetime1">
              <a:rPr lang="en-GB" smtClean="0"/>
              <a:t>23/10/2024</a:t>
            </a:fld>
            <a:endParaRPr lang="en-GB"/>
          </a:p>
        </p:txBody>
      </p:sp>
      <p:sp>
        <p:nvSpPr>
          <p:cNvPr id="8" name="Footer Placeholder 7"/>
          <p:cNvSpPr>
            <a:spLocks noGrp="1"/>
          </p:cNvSpPr>
          <p:nvPr>
            <p:ph type="ftr" sz="quarter" idx="11"/>
          </p:nvPr>
        </p:nvSpPr>
        <p:spPr/>
        <p:txBody>
          <a:bodyPr/>
          <a:lstStyle/>
          <a:p>
            <a:r>
              <a:rPr lang="en-GB"/>
              <a:t>Correct as of 25/01/2024</a:t>
            </a:r>
          </a:p>
        </p:txBody>
      </p:sp>
      <p:sp>
        <p:nvSpPr>
          <p:cNvPr id="9" name="Slide Number Placeholder 8"/>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263884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C95661D-EAE9-4CBA-9E4E-7FD5B51BA5C0}" type="datetime1">
              <a:rPr lang="en-GB" smtClean="0"/>
              <a:t>23/10/2024</a:t>
            </a:fld>
            <a:endParaRPr lang="en-GB"/>
          </a:p>
        </p:txBody>
      </p:sp>
      <p:sp>
        <p:nvSpPr>
          <p:cNvPr id="4" name="Footer Placeholder 3"/>
          <p:cNvSpPr>
            <a:spLocks noGrp="1"/>
          </p:cNvSpPr>
          <p:nvPr>
            <p:ph type="ftr" sz="quarter" idx="11"/>
          </p:nvPr>
        </p:nvSpPr>
        <p:spPr/>
        <p:txBody>
          <a:bodyPr/>
          <a:lstStyle/>
          <a:p>
            <a:r>
              <a:rPr lang="en-GB"/>
              <a:t>Correct as of 25/01/2024</a:t>
            </a:r>
          </a:p>
        </p:txBody>
      </p:sp>
      <p:sp>
        <p:nvSpPr>
          <p:cNvPr id="5" name="Slide Number Placeholder 4"/>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4267444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466E39-6FA9-43EC-8EE7-547E263CA364}" type="datetime1">
              <a:rPr lang="en-GB" smtClean="0"/>
              <a:t>23/10/2024</a:t>
            </a:fld>
            <a:endParaRPr lang="en-GB"/>
          </a:p>
        </p:txBody>
      </p:sp>
      <p:sp>
        <p:nvSpPr>
          <p:cNvPr id="3" name="Footer Placeholder 2"/>
          <p:cNvSpPr>
            <a:spLocks noGrp="1"/>
          </p:cNvSpPr>
          <p:nvPr>
            <p:ph type="ftr" sz="quarter" idx="11"/>
          </p:nvPr>
        </p:nvSpPr>
        <p:spPr/>
        <p:txBody>
          <a:bodyPr/>
          <a:lstStyle/>
          <a:p>
            <a:r>
              <a:rPr lang="en-GB"/>
              <a:t>Correct as of 25/01/2024</a:t>
            </a:r>
          </a:p>
        </p:txBody>
      </p:sp>
      <p:sp>
        <p:nvSpPr>
          <p:cNvPr id="4" name="Slide Number Placeholder 3"/>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331267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0"/>
          </a:xfrm>
        </p:spPr>
        <p:txBody>
          <a:bodyPr anchor="b"/>
          <a:lstStyle>
            <a:lvl1pPr algn="l">
              <a:defRPr sz="2222" b="1"/>
            </a:lvl1pPr>
          </a:lstStyle>
          <a:p>
            <a:r>
              <a:rPr lang="en-US"/>
              <a:t>Click to edit Master title style</a:t>
            </a:r>
            <a:endParaRPr lang="en-GB"/>
          </a:p>
        </p:txBody>
      </p:sp>
      <p:sp>
        <p:nvSpPr>
          <p:cNvPr id="3" name="Content Placeholder 2"/>
          <p:cNvSpPr>
            <a:spLocks noGrp="1"/>
          </p:cNvSpPr>
          <p:nvPr>
            <p:ph idx="1"/>
          </p:nvPr>
        </p:nvSpPr>
        <p:spPr>
          <a:xfrm>
            <a:off x="4766732" y="273051"/>
            <a:ext cx="6815668" cy="5853113"/>
          </a:xfrm>
        </p:spPr>
        <p:txBody>
          <a:bodyPr/>
          <a:lstStyle>
            <a:lvl1pPr>
              <a:defRPr sz="3556"/>
            </a:lvl1pPr>
            <a:lvl2pPr>
              <a:defRPr sz="3110"/>
            </a:lvl2pPr>
            <a:lvl3pPr>
              <a:defRPr sz="2666"/>
            </a:lvl3pPr>
            <a:lvl4pPr>
              <a:defRPr sz="2222"/>
            </a:lvl4pPr>
            <a:lvl5pPr>
              <a:defRPr sz="2222"/>
            </a:lvl5pPr>
            <a:lvl6pPr>
              <a:defRPr sz="2222"/>
            </a:lvl6pPr>
            <a:lvl7pPr>
              <a:defRPr sz="2222"/>
            </a:lvl7pPr>
            <a:lvl8pPr>
              <a:defRPr sz="2222"/>
            </a:lvl8pPr>
            <a:lvl9pPr>
              <a:defRPr sz="222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556"/>
            </a:lvl1pPr>
            <a:lvl2pPr marL="507974" indent="0">
              <a:buNone/>
              <a:defRPr sz="1333"/>
            </a:lvl2pPr>
            <a:lvl3pPr marL="1015950" indent="0">
              <a:buNone/>
              <a:defRPr sz="1111"/>
            </a:lvl3pPr>
            <a:lvl4pPr marL="1523923" indent="0">
              <a:buNone/>
              <a:defRPr sz="1000"/>
            </a:lvl4pPr>
            <a:lvl5pPr marL="2031899" indent="0">
              <a:buNone/>
              <a:defRPr sz="1000"/>
            </a:lvl5pPr>
            <a:lvl6pPr marL="2539873" indent="0">
              <a:buNone/>
              <a:defRPr sz="1000"/>
            </a:lvl6pPr>
            <a:lvl7pPr marL="3047848" indent="0">
              <a:buNone/>
              <a:defRPr sz="1000"/>
            </a:lvl7pPr>
            <a:lvl8pPr marL="3555822" indent="0">
              <a:buNone/>
              <a:defRPr sz="1000"/>
            </a:lvl8pPr>
            <a:lvl9pPr marL="406379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82E7663-5FA8-448F-8AE1-0A4EB4F17298}" type="datetime1">
              <a:rPr lang="en-GB" smtClean="0"/>
              <a:t>23/10/2024</a:t>
            </a:fld>
            <a:endParaRPr lang="en-GB"/>
          </a:p>
        </p:txBody>
      </p:sp>
      <p:sp>
        <p:nvSpPr>
          <p:cNvPr id="6" name="Footer Placeholder 5"/>
          <p:cNvSpPr>
            <a:spLocks noGrp="1"/>
          </p:cNvSpPr>
          <p:nvPr>
            <p:ph type="ftr" sz="quarter" idx="11"/>
          </p:nvPr>
        </p:nvSpPr>
        <p:spPr/>
        <p:txBody>
          <a:bodyPr/>
          <a:lstStyle/>
          <a:p>
            <a:r>
              <a:rPr lang="en-GB"/>
              <a:t>Correct as of 25/01/2024</a:t>
            </a:r>
          </a:p>
        </p:txBody>
      </p:sp>
      <p:sp>
        <p:nvSpPr>
          <p:cNvPr id="7" name="Slide Number Placeholder 6"/>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424315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222"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556"/>
            </a:lvl1pPr>
            <a:lvl2pPr marL="507974" indent="0">
              <a:buNone/>
              <a:defRPr sz="3110"/>
            </a:lvl2pPr>
            <a:lvl3pPr marL="1015950" indent="0">
              <a:buNone/>
              <a:defRPr sz="2666"/>
            </a:lvl3pPr>
            <a:lvl4pPr marL="1523923" indent="0">
              <a:buNone/>
              <a:defRPr sz="2222"/>
            </a:lvl4pPr>
            <a:lvl5pPr marL="2031899" indent="0">
              <a:buNone/>
              <a:defRPr sz="2222"/>
            </a:lvl5pPr>
            <a:lvl6pPr marL="2539873" indent="0">
              <a:buNone/>
              <a:defRPr sz="2222"/>
            </a:lvl6pPr>
            <a:lvl7pPr marL="3047848" indent="0">
              <a:buNone/>
              <a:defRPr sz="2222"/>
            </a:lvl7pPr>
            <a:lvl8pPr marL="3555822" indent="0">
              <a:buNone/>
              <a:defRPr sz="2222"/>
            </a:lvl8pPr>
            <a:lvl9pPr marL="4063796" indent="0">
              <a:buNone/>
              <a:defRPr sz="2222"/>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556"/>
            </a:lvl1pPr>
            <a:lvl2pPr marL="507974" indent="0">
              <a:buNone/>
              <a:defRPr sz="1333"/>
            </a:lvl2pPr>
            <a:lvl3pPr marL="1015950" indent="0">
              <a:buNone/>
              <a:defRPr sz="1111"/>
            </a:lvl3pPr>
            <a:lvl4pPr marL="1523923" indent="0">
              <a:buNone/>
              <a:defRPr sz="1000"/>
            </a:lvl4pPr>
            <a:lvl5pPr marL="2031899" indent="0">
              <a:buNone/>
              <a:defRPr sz="1000"/>
            </a:lvl5pPr>
            <a:lvl6pPr marL="2539873" indent="0">
              <a:buNone/>
              <a:defRPr sz="1000"/>
            </a:lvl6pPr>
            <a:lvl7pPr marL="3047848" indent="0">
              <a:buNone/>
              <a:defRPr sz="1000"/>
            </a:lvl7pPr>
            <a:lvl8pPr marL="3555822" indent="0">
              <a:buNone/>
              <a:defRPr sz="1000"/>
            </a:lvl8pPr>
            <a:lvl9pPr marL="406379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E5DEB3-78BE-402F-884C-BC42B716ACC6}" type="datetime1">
              <a:rPr lang="en-GB" smtClean="0"/>
              <a:t>23/10/2024</a:t>
            </a:fld>
            <a:endParaRPr lang="en-GB"/>
          </a:p>
        </p:txBody>
      </p:sp>
      <p:sp>
        <p:nvSpPr>
          <p:cNvPr id="6" name="Footer Placeholder 5"/>
          <p:cNvSpPr>
            <a:spLocks noGrp="1"/>
          </p:cNvSpPr>
          <p:nvPr>
            <p:ph type="ftr" sz="quarter" idx="11"/>
          </p:nvPr>
        </p:nvSpPr>
        <p:spPr/>
        <p:txBody>
          <a:bodyPr/>
          <a:lstStyle/>
          <a:p>
            <a:r>
              <a:rPr lang="en-GB"/>
              <a:t>Correct as of 25/01/2024</a:t>
            </a:r>
          </a:p>
        </p:txBody>
      </p:sp>
      <p:sp>
        <p:nvSpPr>
          <p:cNvPr id="7" name="Slide Number Placeholder 6"/>
          <p:cNvSpPr>
            <a:spLocks noGrp="1"/>
          </p:cNvSpPr>
          <p:nvPr>
            <p:ph type="sldNum" sz="quarter" idx="12"/>
          </p:nvPr>
        </p:nvSpPr>
        <p:spPr/>
        <p:txBody>
          <a:bodyPr/>
          <a:lstStyle/>
          <a:p>
            <a:fld id="{DD708C37-1345-4093-8824-C67F1AB4E230}" type="slidenum">
              <a:rPr lang="en-GB" smtClean="0"/>
              <a:t>‹#›</a:t>
            </a:fld>
            <a:endParaRPr lang="en-GB"/>
          </a:p>
        </p:txBody>
      </p:sp>
    </p:spTree>
    <p:extLst>
      <p:ext uri="{BB962C8B-B14F-4D97-AF65-F5344CB8AC3E}">
        <p14:creationId xmlns:p14="http://schemas.microsoft.com/office/powerpoint/2010/main" val="1221366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1" y="6356355"/>
            <a:ext cx="2844800" cy="365125"/>
          </a:xfrm>
          <a:prstGeom prst="rect">
            <a:avLst/>
          </a:prstGeom>
        </p:spPr>
        <p:txBody>
          <a:bodyPr vert="horz" lIns="91440" tIns="45720" rIns="91440" bIns="45720" rtlCol="0" anchor="ctr"/>
          <a:lstStyle>
            <a:lvl1pPr algn="l">
              <a:defRPr sz="1333">
                <a:solidFill>
                  <a:schemeClr val="tx1">
                    <a:tint val="75000"/>
                  </a:schemeClr>
                </a:solidFill>
              </a:defRPr>
            </a:lvl1pPr>
          </a:lstStyle>
          <a:p>
            <a:fld id="{C037D9D9-3247-4223-B2AF-39D2FAB2CDE9}" type="datetime1">
              <a:rPr lang="en-GB" smtClean="0"/>
              <a:t>23/10/2024</a:t>
            </a:fld>
            <a:endParaRPr lang="en-GB"/>
          </a:p>
        </p:txBody>
      </p:sp>
      <p:sp>
        <p:nvSpPr>
          <p:cNvPr id="5" name="Footer Placeholder 4"/>
          <p:cNvSpPr>
            <a:spLocks noGrp="1"/>
          </p:cNvSpPr>
          <p:nvPr>
            <p:ph type="ftr" sz="quarter" idx="3"/>
          </p:nvPr>
        </p:nvSpPr>
        <p:spPr>
          <a:xfrm>
            <a:off x="4165601" y="6356355"/>
            <a:ext cx="3860800" cy="365125"/>
          </a:xfrm>
          <a:prstGeom prst="rect">
            <a:avLst/>
          </a:prstGeom>
        </p:spPr>
        <p:txBody>
          <a:bodyPr vert="horz" lIns="91440" tIns="45720" rIns="91440" bIns="45720" rtlCol="0" anchor="ctr"/>
          <a:lstStyle>
            <a:lvl1pPr algn="ctr">
              <a:defRPr sz="1333">
                <a:solidFill>
                  <a:schemeClr val="tx1">
                    <a:tint val="75000"/>
                  </a:schemeClr>
                </a:solidFill>
              </a:defRPr>
            </a:lvl1pPr>
          </a:lstStyle>
          <a:p>
            <a:r>
              <a:rPr lang="en-GB"/>
              <a:t>Correct as of 25/01/2024</a:t>
            </a: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333">
                <a:solidFill>
                  <a:schemeClr val="tx1">
                    <a:tint val="75000"/>
                  </a:schemeClr>
                </a:solidFill>
              </a:defRPr>
            </a:lvl1pPr>
          </a:lstStyle>
          <a:p>
            <a:fld id="{DD708C37-1345-4093-8824-C67F1AB4E230}" type="slidenum">
              <a:rPr lang="en-GB" smtClean="0"/>
              <a:t>‹#›</a:t>
            </a:fld>
            <a:endParaRPr lang="en-GB"/>
          </a:p>
        </p:txBody>
      </p:sp>
    </p:spTree>
    <p:extLst>
      <p:ext uri="{BB962C8B-B14F-4D97-AF65-F5344CB8AC3E}">
        <p14:creationId xmlns:p14="http://schemas.microsoft.com/office/powerpoint/2010/main" val="2729370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1015950" rtl="0" eaLnBrk="1" latinLnBrk="0" hangingPunct="1">
        <a:spcBef>
          <a:spcPct val="0"/>
        </a:spcBef>
        <a:buNone/>
        <a:defRPr sz="4889" kern="1200">
          <a:solidFill>
            <a:schemeClr val="tx1"/>
          </a:solidFill>
          <a:latin typeface="+mj-lt"/>
          <a:ea typeface="+mj-ea"/>
          <a:cs typeface="+mj-cs"/>
        </a:defRPr>
      </a:lvl1pPr>
    </p:titleStyle>
    <p:bodyStyle>
      <a:lvl1pPr marL="380982" indent="-380982" algn="l" defTabSz="1015950" rtl="0" eaLnBrk="1" latinLnBrk="0" hangingPunct="1">
        <a:spcBef>
          <a:spcPct val="20000"/>
        </a:spcBef>
        <a:buFont typeface="Arial" pitchFamily="34" charset="0"/>
        <a:buChar char="•"/>
        <a:defRPr sz="3556" kern="1200">
          <a:solidFill>
            <a:schemeClr val="tx1"/>
          </a:solidFill>
          <a:latin typeface="+mn-lt"/>
          <a:ea typeface="+mn-ea"/>
          <a:cs typeface="+mn-cs"/>
        </a:defRPr>
      </a:lvl1pPr>
      <a:lvl2pPr marL="825458" indent="-317484" algn="l" defTabSz="1015950" rtl="0" eaLnBrk="1" latinLnBrk="0" hangingPunct="1">
        <a:spcBef>
          <a:spcPct val="20000"/>
        </a:spcBef>
        <a:buFont typeface="Arial" pitchFamily="34" charset="0"/>
        <a:buChar char="–"/>
        <a:defRPr sz="3110" kern="1200">
          <a:solidFill>
            <a:schemeClr val="tx1"/>
          </a:solidFill>
          <a:latin typeface="+mn-lt"/>
          <a:ea typeface="+mn-ea"/>
          <a:cs typeface="+mn-cs"/>
        </a:defRPr>
      </a:lvl2pPr>
      <a:lvl3pPr marL="1269937" indent="-253987" algn="l" defTabSz="1015950" rtl="0" eaLnBrk="1" latinLnBrk="0" hangingPunct="1">
        <a:spcBef>
          <a:spcPct val="20000"/>
        </a:spcBef>
        <a:buFont typeface="Arial" pitchFamily="34" charset="0"/>
        <a:buChar char="•"/>
        <a:defRPr sz="2666" kern="1200">
          <a:solidFill>
            <a:schemeClr val="tx1"/>
          </a:solidFill>
          <a:latin typeface="+mn-lt"/>
          <a:ea typeface="+mn-ea"/>
          <a:cs typeface="+mn-cs"/>
        </a:defRPr>
      </a:lvl3pPr>
      <a:lvl4pPr marL="1777912"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4pPr>
      <a:lvl5pPr marL="2285885"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5pPr>
      <a:lvl6pPr marL="2793860"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6pPr>
      <a:lvl7pPr marL="3301835"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7pPr>
      <a:lvl8pPr marL="3809810"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8pPr>
      <a:lvl9pPr marL="4317784"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9pPr>
    </p:bodyStyle>
    <p:otherStyle>
      <a:defPPr>
        <a:defRPr lang="en-US"/>
      </a:defPPr>
      <a:lvl1pPr marL="0" algn="l" defTabSz="1015950" rtl="0" eaLnBrk="1" latinLnBrk="0" hangingPunct="1">
        <a:defRPr sz="2000" kern="1200">
          <a:solidFill>
            <a:schemeClr val="tx1"/>
          </a:solidFill>
          <a:latin typeface="+mn-lt"/>
          <a:ea typeface="+mn-ea"/>
          <a:cs typeface="+mn-cs"/>
        </a:defRPr>
      </a:lvl1pPr>
      <a:lvl2pPr marL="507974" algn="l" defTabSz="1015950" rtl="0" eaLnBrk="1" latinLnBrk="0" hangingPunct="1">
        <a:defRPr sz="2000" kern="1200">
          <a:solidFill>
            <a:schemeClr val="tx1"/>
          </a:solidFill>
          <a:latin typeface="+mn-lt"/>
          <a:ea typeface="+mn-ea"/>
          <a:cs typeface="+mn-cs"/>
        </a:defRPr>
      </a:lvl2pPr>
      <a:lvl3pPr marL="1015950" algn="l" defTabSz="1015950" rtl="0" eaLnBrk="1" latinLnBrk="0" hangingPunct="1">
        <a:defRPr sz="2000" kern="1200">
          <a:solidFill>
            <a:schemeClr val="tx1"/>
          </a:solidFill>
          <a:latin typeface="+mn-lt"/>
          <a:ea typeface="+mn-ea"/>
          <a:cs typeface="+mn-cs"/>
        </a:defRPr>
      </a:lvl3pPr>
      <a:lvl4pPr marL="1523923" algn="l" defTabSz="1015950" rtl="0" eaLnBrk="1" latinLnBrk="0" hangingPunct="1">
        <a:defRPr sz="2000" kern="1200">
          <a:solidFill>
            <a:schemeClr val="tx1"/>
          </a:solidFill>
          <a:latin typeface="+mn-lt"/>
          <a:ea typeface="+mn-ea"/>
          <a:cs typeface="+mn-cs"/>
        </a:defRPr>
      </a:lvl4pPr>
      <a:lvl5pPr marL="2031899" algn="l" defTabSz="1015950" rtl="0" eaLnBrk="1" latinLnBrk="0" hangingPunct="1">
        <a:defRPr sz="2000" kern="1200">
          <a:solidFill>
            <a:schemeClr val="tx1"/>
          </a:solidFill>
          <a:latin typeface="+mn-lt"/>
          <a:ea typeface="+mn-ea"/>
          <a:cs typeface="+mn-cs"/>
        </a:defRPr>
      </a:lvl5pPr>
      <a:lvl6pPr marL="2539873" algn="l" defTabSz="1015950" rtl="0" eaLnBrk="1" latinLnBrk="0" hangingPunct="1">
        <a:defRPr sz="2000" kern="1200">
          <a:solidFill>
            <a:schemeClr val="tx1"/>
          </a:solidFill>
          <a:latin typeface="+mn-lt"/>
          <a:ea typeface="+mn-ea"/>
          <a:cs typeface="+mn-cs"/>
        </a:defRPr>
      </a:lvl6pPr>
      <a:lvl7pPr marL="3047848" algn="l" defTabSz="1015950" rtl="0" eaLnBrk="1" latinLnBrk="0" hangingPunct="1">
        <a:defRPr sz="2000" kern="1200">
          <a:solidFill>
            <a:schemeClr val="tx1"/>
          </a:solidFill>
          <a:latin typeface="+mn-lt"/>
          <a:ea typeface="+mn-ea"/>
          <a:cs typeface="+mn-cs"/>
        </a:defRPr>
      </a:lvl7pPr>
      <a:lvl8pPr marL="3555822" algn="l" defTabSz="1015950" rtl="0" eaLnBrk="1" latinLnBrk="0" hangingPunct="1">
        <a:defRPr sz="2000" kern="1200">
          <a:solidFill>
            <a:schemeClr val="tx1"/>
          </a:solidFill>
          <a:latin typeface="+mn-lt"/>
          <a:ea typeface="+mn-ea"/>
          <a:cs typeface="+mn-cs"/>
        </a:defRPr>
      </a:lvl8pPr>
      <a:lvl9pPr marL="4063796" algn="l" defTabSz="1015950"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1" y="6356355"/>
            <a:ext cx="2844800" cy="365125"/>
          </a:xfrm>
          <a:prstGeom prst="rect">
            <a:avLst/>
          </a:prstGeom>
        </p:spPr>
        <p:txBody>
          <a:bodyPr vert="horz" lIns="91440" tIns="45720" rIns="91440" bIns="45720" rtlCol="0" anchor="ctr"/>
          <a:lstStyle>
            <a:lvl1pPr algn="l">
              <a:defRPr sz="1333">
                <a:solidFill>
                  <a:schemeClr val="tx1">
                    <a:tint val="75000"/>
                  </a:schemeClr>
                </a:solidFill>
              </a:defRPr>
            </a:lvl1pPr>
          </a:lstStyle>
          <a:p>
            <a:fld id="{D2A92428-CFEC-4528-98A0-879F536498AF}" type="datetime1">
              <a:rPr lang="en-GB" smtClean="0"/>
              <a:t>23/10/2024</a:t>
            </a:fld>
            <a:endParaRPr lang="en-GB"/>
          </a:p>
        </p:txBody>
      </p:sp>
      <p:sp>
        <p:nvSpPr>
          <p:cNvPr id="5" name="Footer Placeholder 4"/>
          <p:cNvSpPr>
            <a:spLocks noGrp="1"/>
          </p:cNvSpPr>
          <p:nvPr>
            <p:ph type="ftr" sz="quarter" idx="3"/>
          </p:nvPr>
        </p:nvSpPr>
        <p:spPr>
          <a:xfrm>
            <a:off x="4165601" y="6356355"/>
            <a:ext cx="3860800" cy="365125"/>
          </a:xfrm>
          <a:prstGeom prst="rect">
            <a:avLst/>
          </a:prstGeom>
        </p:spPr>
        <p:txBody>
          <a:bodyPr vert="horz" lIns="91440" tIns="45720" rIns="91440" bIns="45720" rtlCol="0" anchor="ctr"/>
          <a:lstStyle>
            <a:lvl1pPr algn="ctr">
              <a:defRPr sz="1333">
                <a:solidFill>
                  <a:schemeClr val="tx1">
                    <a:tint val="75000"/>
                  </a:schemeClr>
                </a:solidFill>
              </a:defRPr>
            </a:lvl1pPr>
          </a:lstStyle>
          <a:p>
            <a:r>
              <a:rPr lang="en-GB"/>
              <a:t>Correct as of 25/01/2024</a:t>
            </a: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333">
                <a:solidFill>
                  <a:schemeClr val="tx1">
                    <a:tint val="75000"/>
                  </a:schemeClr>
                </a:solidFill>
              </a:defRPr>
            </a:lvl1pPr>
          </a:lstStyle>
          <a:p>
            <a:fld id="{DD708C37-1345-4093-8824-C67F1AB4E230}" type="slidenum">
              <a:rPr lang="en-GB" smtClean="0"/>
              <a:t>‹#›</a:t>
            </a:fld>
            <a:endParaRPr lang="en-GB"/>
          </a:p>
        </p:txBody>
      </p:sp>
    </p:spTree>
    <p:extLst>
      <p:ext uri="{BB962C8B-B14F-4D97-AF65-F5344CB8AC3E}">
        <p14:creationId xmlns:p14="http://schemas.microsoft.com/office/powerpoint/2010/main" val="761820757"/>
      </p:ext>
    </p:extLst>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1015950" rtl="0" eaLnBrk="1" latinLnBrk="0" hangingPunct="1">
        <a:spcBef>
          <a:spcPct val="0"/>
        </a:spcBef>
        <a:buNone/>
        <a:defRPr sz="4889" kern="1200">
          <a:solidFill>
            <a:schemeClr val="tx1"/>
          </a:solidFill>
          <a:latin typeface="+mj-lt"/>
          <a:ea typeface="+mj-ea"/>
          <a:cs typeface="+mj-cs"/>
        </a:defRPr>
      </a:lvl1pPr>
    </p:titleStyle>
    <p:bodyStyle>
      <a:lvl1pPr marL="380982" indent="-380982" algn="l" defTabSz="1015950" rtl="0" eaLnBrk="1" latinLnBrk="0" hangingPunct="1">
        <a:spcBef>
          <a:spcPct val="20000"/>
        </a:spcBef>
        <a:buFont typeface="Arial" pitchFamily="34" charset="0"/>
        <a:buChar char="•"/>
        <a:defRPr sz="3556" kern="1200">
          <a:solidFill>
            <a:schemeClr val="tx1"/>
          </a:solidFill>
          <a:latin typeface="+mn-lt"/>
          <a:ea typeface="+mn-ea"/>
          <a:cs typeface="+mn-cs"/>
        </a:defRPr>
      </a:lvl1pPr>
      <a:lvl2pPr marL="825458" indent="-317484" algn="l" defTabSz="1015950" rtl="0" eaLnBrk="1" latinLnBrk="0" hangingPunct="1">
        <a:spcBef>
          <a:spcPct val="20000"/>
        </a:spcBef>
        <a:buFont typeface="Arial" pitchFamily="34" charset="0"/>
        <a:buChar char="–"/>
        <a:defRPr sz="3110" kern="1200">
          <a:solidFill>
            <a:schemeClr val="tx1"/>
          </a:solidFill>
          <a:latin typeface="+mn-lt"/>
          <a:ea typeface="+mn-ea"/>
          <a:cs typeface="+mn-cs"/>
        </a:defRPr>
      </a:lvl2pPr>
      <a:lvl3pPr marL="1269937" indent="-253987" algn="l" defTabSz="1015950" rtl="0" eaLnBrk="1" latinLnBrk="0" hangingPunct="1">
        <a:spcBef>
          <a:spcPct val="20000"/>
        </a:spcBef>
        <a:buFont typeface="Arial" pitchFamily="34" charset="0"/>
        <a:buChar char="•"/>
        <a:defRPr sz="2666" kern="1200">
          <a:solidFill>
            <a:schemeClr val="tx1"/>
          </a:solidFill>
          <a:latin typeface="+mn-lt"/>
          <a:ea typeface="+mn-ea"/>
          <a:cs typeface="+mn-cs"/>
        </a:defRPr>
      </a:lvl3pPr>
      <a:lvl4pPr marL="1777912"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4pPr>
      <a:lvl5pPr marL="2285885"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5pPr>
      <a:lvl6pPr marL="2793860"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6pPr>
      <a:lvl7pPr marL="3301835"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7pPr>
      <a:lvl8pPr marL="3809810"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8pPr>
      <a:lvl9pPr marL="4317784"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9pPr>
    </p:bodyStyle>
    <p:otherStyle>
      <a:defPPr>
        <a:defRPr lang="en-US"/>
      </a:defPPr>
      <a:lvl1pPr marL="0" algn="l" defTabSz="1015950" rtl="0" eaLnBrk="1" latinLnBrk="0" hangingPunct="1">
        <a:defRPr sz="2000" kern="1200">
          <a:solidFill>
            <a:schemeClr val="tx1"/>
          </a:solidFill>
          <a:latin typeface="+mn-lt"/>
          <a:ea typeface="+mn-ea"/>
          <a:cs typeface="+mn-cs"/>
        </a:defRPr>
      </a:lvl1pPr>
      <a:lvl2pPr marL="507974" algn="l" defTabSz="1015950" rtl="0" eaLnBrk="1" latinLnBrk="0" hangingPunct="1">
        <a:defRPr sz="2000" kern="1200">
          <a:solidFill>
            <a:schemeClr val="tx1"/>
          </a:solidFill>
          <a:latin typeface="+mn-lt"/>
          <a:ea typeface="+mn-ea"/>
          <a:cs typeface="+mn-cs"/>
        </a:defRPr>
      </a:lvl2pPr>
      <a:lvl3pPr marL="1015950" algn="l" defTabSz="1015950" rtl="0" eaLnBrk="1" latinLnBrk="0" hangingPunct="1">
        <a:defRPr sz="2000" kern="1200">
          <a:solidFill>
            <a:schemeClr val="tx1"/>
          </a:solidFill>
          <a:latin typeface="+mn-lt"/>
          <a:ea typeface="+mn-ea"/>
          <a:cs typeface="+mn-cs"/>
        </a:defRPr>
      </a:lvl3pPr>
      <a:lvl4pPr marL="1523923" algn="l" defTabSz="1015950" rtl="0" eaLnBrk="1" latinLnBrk="0" hangingPunct="1">
        <a:defRPr sz="2000" kern="1200">
          <a:solidFill>
            <a:schemeClr val="tx1"/>
          </a:solidFill>
          <a:latin typeface="+mn-lt"/>
          <a:ea typeface="+mn-ea"/>
          <a:cs typeface="+mn-cs"/>
        </a:defRPr>
      </a:lvl4pPr>
      <a:lvl5pPr marL="2031899" algn="l" defTabSz="1015950" rtl="0" eaLnBrk="1" latinLnBrk="0" hangingPunct="1">
        <a:defRPr sz="2000" kern="1200">
          <a:solidFill>
            <a:schemeClr val="tx1"/>
          </a:solidFill>
          <a:latin typeface="+mn-lt"/>
          <a:ea typeface="+mn-ea"/>
          <a:cs typeface="+mn-cs"/>
        </a:defRPr>
      </a:lvl5pPr>
      <a:lvl6pPr marL="2539873" algn="l" defTabSz="1015950" rtl="0" eaLnBrk="1" latinLnBrk="0" hangingPunct="1">
        <a:defRPr sz="2000" kern="1200">
          <a:solidFill>
            <a:schemeClr val="tx1"/>
          </a:solidFill>
          <a:latin typeface="+mn-lt"/>
          <a:ea typeface="+mn-ea"/>
          <a:cs typeface="+mn-cs"/>
        </a:defRPr>
      </a:lvl6pPr>
      <a:lvl7pPr marL="3047848" algn="l" defTabSz="1015950" rtl="0" eaLnBrk="1" latinLnBrk="0" hangingPunct="1">
        <a:defRPr sz="2000" kern="1200">
          <a:solidFill>
            <a:schemeClr val="tx1"/>
          </a:solidFill>
          <a:latin typeface="+mn-lt"/>
          <a:ea typeface="+mn-ea"/>
          <a:cs typeface="+mn-cs"/>
        </a:defRPr>
      </a:lvl7pPr>
      <a:lvl8pPr marL="3555822" algn="l" defTabSz="1015950" rtl="0" eaLnBrk="1" latinLnBrk="0" hangingPunct="1">
        <a:defRPr sz="2000" kern="1200">
          <a:solidFill>
            <a:schemeClr val="tx1"/>
          </a:solidFill>
          <a:latin typeface="+mn-lt"/>
          <a:ea typeface="+mn-ea"/>
          <a:cs typeface="+mn-cs"/>
        </a:defRPr>
      </a:lvl8pPr>
      <a:lvl9pPr marL="4063796" algn="l" defTabSz="1015950"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29CA6119-14EC-4414-819F-3DC0858687E7}"/>
              </a:ext>
            </a:extLst>
          </p:cNvPr>
          <p:cNvSpPr>
            <a:spLocks noGrp="1" noChangeArrowheads="1"/>
          </p:cNvSpPr>
          <p:nvPr>
            <p:ph type="title"/>
          </p:nvPr>
        </p:nvSpPr>
        <p:spPr bwMode="auto">
          <a:xfrm>
            <a:off x="808567" y="414338"/>
            <a:ext cx="10972800"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xmlns="" id="{4D89D73E-C1FD-47F0-AD0B-A61F5F3E9165}"/>
              </a:ext>
            </a:extLst>
          </p:cNvPr>
          <p:cNvSpPr>
            <a:spLocks noGrp="1" noChangeArrowheads="1"/>
          </p:cNvSpPr>
          <p:nvPr>
            <p:ph type="body" idx="1"/>
          </p:nvPr>
        </p:nvSpPr>
        <p:spPr bwMode="auto">
          <a:xfrm>
            <a:off x="808567"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8">
            <a:extLst>
              <a:ext uri="{FF2B5EF4-FFF2-40B4-BE49-F238E27FC236}">
                <a16:creationId xmlns:a16="http://schemas.microsoft.com/office/drawing/2014/main" xmlns="" id="{B174DB52-17B5-451B-B424-674141C0CA2F}"/>
              </a:ext>
            </a:extLst>
          </p:cNvPr>
          <p:cNvSpPr>
            <a:spLocks noChangeArrowheads="1"/>
          </p:cNvSpPr>
          <p:nvPr/>
        </p:nvSpPr>
        <p:spPr bwMode="auto">
          <a:xfrm>
            <a:off x="1" y="0"/>
            <a:ext cx="359833" cy="3778250"/>
          </a:xfrm>
          <a:prstGeom prst="rect">
            <a:avLst/>
          </a:prstGeom>
          <a:solidFill>
            <a:srgbClr val="00C0B5"/>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263">
              <a:solidFill>
                <a:srgbClr val="FFFFFF"/>
              </a:solidFill>
            </a:endParaRPr>
          </a:p>
        </p:txBody>
      </p:sp>
      <p:sp>
        <p:nvSpPr>
          <p:cNvPr id="1029" name="Line 8">
            <a:extLst>
              <a:ext uri="{FF2B5EF4-FFF2-40B4-BE49-F238E27FC236}">
                <a16:creationId xmlns:a16="http://schemas.microsoft.com/office/drawing/2014/main" xmlns="" id="{B22F36C4-0430-4E17-B95D-54C91B582909}"/>
              </a:ext>
            </a:extLst>
          </p:cNvPr>
          <p:cNvSpPr>
            <a:spLocks noChangeShapeType="1"/>
          </p:cNvSpPr>
          <p:nvPr/>
        </p:nvSpPr>
        <p:spPr bwMode="auto">
          <a:xfrm>
            <a:off x="395818" y="6597352"/>
            <a:ext cx="11385549" cy="0"/>
          </a:xfrm>
          <a:prstGeom prst="line">
            <a:avLst/>
          </a:prstGeom>
          <a:noFill/>
          <a:ln w="9525">
            <a:solidFill>
              <a:srgbClr val="00C0B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263"/>
          </a:p>
        </p:txBody>
      </p:sp>
      <p:sp>
        <p:nvSpPr>
          <p:cNvPr id="13" name="Slide Number Placeholder 5">
            <a:extLst>
              <a:ext uri="{FF2B5EF4-FFF2-40B4-BE49-F238E27FC236}">
                <a16:creationId xmlns:a16="http://schemas.microsoft.com/office/drawing/2014/main" xmlns="" id="{B361C46A-B04F-4854-99A5-B3A646DDAA54}"/>
              </a:ext>
            </a:extLst>
          </p:cNvPr>
          <p:cNvSpPr txBox="1">
            <a:spLocks/>
          </p:cNvSpPr>
          <p:nvPr/>
        </p:nvSpPr>
        <p:spPr bwMode="auto">
          <a:xfrm>
            <a:off x="11104034" y="6598493"/>
            <a:ext cx="67733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C0B5"/>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914400" eaLnBrk="1" hangingPunct="1">
              <a:lnSpc>
                <a:spcPct val="110000"/>
              </a:lnSpc>
              <a:spcBef>
                <a:spcPct val="50000"/>
              </a:spcBef>
              <a:buClr>
                <a:srgbClr val="000000"/>
              </a:buClr>
            </a:pPr>
            <a:fld id="{AEB4EF6A-99F2-4352-878C-F85F1590B2CC}" type="slidenum">
              <a:rPr lang="en-GB" altLang="en-US" sz="1000" b="1">
                <a:solidFill>
                  <a:srgbClr val="00C0B5"/>
                </a:solidFill>
                <a:cs typeface="Arial" panose="020B0604020202020204" pitchFamily="34" charset="0"/>
              </a:rPr>
              <a:pPr algn="r" defTabSz="914400" eaLnBrk="1" hangingPunct="1">
                <a:lnSpc>
                  <a:spcPct val="110000"/>
                </a:lnSpc>
                <a:spcBef>
                  <a:spcPct val="50000"/>
                </a:spcBef>
                <a:buClr>
                  <a:srgbClr val="000000"/>
                </a:buClr>
              </a:pPr>
              <a:t>‹#›</a:t>
            </a:fld>
            <a:endParaRPr lang="en-GB" altLang="en-US" sz="1000" b="1">
              <a:solidFill>
                <a:srgbClr val="00C0B5"/>
              </a:solidFill>
              <a:cs typeface="Arial" panose="020B0604020202020204" pitchFamily="34" charset="0"/>
            </a:endParaRPr>
          </a:p>
        </p:txBody>
      </p:sp>
      <p:sp>
        <p:nvSpPr>
          <p:cNvPr id="8" name="Text Box 9">
            <a:extLst>
              <a:ext uri="{FF2B5EF4-FFF2-40B4-BE49-F238E27FC236}">
                <a16:creationId xmlns:a16="http://schemas.microsoft.com/office/drawing/2014/main" xmlns="" id="{BACCF533-5A5C-4BF6-840F-94B452648654}"/>
              </a:ext>
            </a:extLst>
          </p:cNvPr>
          <p:cNvSpPr txBox="1">
            <a:spLocks noChangeArrowheads="1"/>
          </p:cNvSpPr>
          <p:nvPr userDrawn="1"/>
        </p:nvSpPr>
        <p:spPr bwMode="auto">
          <a:xfrm>
            <a:off x="395817" y="6597352"/>
            <a:ext cx="186589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914400">
              <a:defRPr/>
            </a:pPr>
            <a:r>
              <a:rPr lang="en-GB" sz="1000"/>
              <a:t>Department for Work &amp; Pensions</a:t>
            </a:r>
          </a:p>
        </p:txBody>
      </p:sp>
    </p:spTree>
    <p:extLst>
      <p:ext uri="{BB962C8B-B14F-4D97-AF65-F5344CB8AC3E}">
        <p14:creationId xmlns:p14="http://schemas.microsoft.com/office/powerpoint/2010/main" val="2064595911"/>
      </p:ext>
    </p:extLst>
  </p:cSld>
  <p:clrMap bg1="lt1" tx1="dk1" bg2="lt2" tx2="dk2" accent1="accent1" accent2="accent2" accent3="accent3" accent4="accent4" accent5="accent5" accent6="accent6" hlink="hlink" folHlink="folHlink"/>
  <p:sldLayoutIdLst>
    <p:sldLayoutId id="2147483673" r:id="rId1"/>
  </p:sldLayoutIdLst>
  <p:hf sldNum="0" hdr="0" ftr="0" dt="0"/>
  <p:txStyles>
    <p:titleStyle>
      <a:lvl1pPr algn="l" rtl="0" eaLnBrk="0" fontAlgn="base" hangingPunct="0">
        <a:spcBef>
          <a:spcPct val="0"/>
        </a:spcBef>
        <a:spcAft>
          <a:spcPct val="0"/>
        </a:spcAft>
        <a:defRPr sz="3600">
          <a:solidFill>
            <a:srgbClr val="00C0B5"/>
          </a:solidFill>
          <a:latin typeface="+mj-lt"/>
          <a:ea typeface="+mj-ea"/>
          <a:cs typeface="+mj-cs"/>
        </a:defRPr>
      </a:lvl1pPr>
      <a:lvl2pPr algn="l" rtl="0" eaLnBrk="0" fontAlgn="base" hangingPunct="0">
        <a:spcBef>
          <a:spcPct val="0"/>
        </a:spcBef>
        <a:spcAft>
          <a:spcPct val="0"/>
        </a:spcAft>
        <a:defRPr sz="3600">
          <a:solidFill>
            <a:srgbClr val="00C0B5"/>
          </a:solidFill>
          <a:latin typeface="Arial" charset="0"/>
        </a:defRPr>
      </a:lvl2pPr>
      <a:lvl3pPr algn="l" rtl="0" eaLnBrk="0" fontAlgn="base" hangingPunct="0">
        <a:spcBef>
          <a:spcPct val="0"/>
        </a:spcBef>
        <a:spcAft>
          <a:spcPct val="0"/>
        </a:spcAft>
        <a:defRPr sz="3600">
          <a:solidFill>
            <a:srgbClr val="00C0B5"/>
          </a:solidFill>
          <a:latin typeface="Arial" charset="0"/>
        </a:defRPr>
      </a:lvl3pPr>
      <a:lvl4pPr algn="l" rtl="0" eaLnBrk="0" fontAlgn="base" hangingPunct="0">
        <a:spcBef>
          <a:spcPct val="0"/>
        </a:spcBef>
        <a:spcAft>
          <a:spcPct val="0"/>
        </a:spcAft>
        <a:defRPr sz="3600">
          <a:solidFill>
            <a:srgbClr val="00C0B5"/>
          </a:solidFill>
          <a:latin typeface="Arial" charset="0"/>
        </a:defRPr>
      </a:lvl4pPr>
      <a:lvl5pPr algn="l" rtl="0" eaLnBrk="0" fontAlgn="base" hangingPunct="0">
        <a:spcBef>
          <a:spcPct val="0"/>
        </a:spcBef>
        <a:spcAft>
          <a:spcPct val="0"/>
        </a:spcAft>
        <a:defRPr sz="3600">
          <a:solidFill>
            <a:srgbClr val="00C0B5"/>
          </a:solidFill>
          <a:latin typeface="Arial" charset="0"/>
        </a:defRPr>
      </a:lvl5pPr>
      <a:lvl6pPr marL="457200" algn="l" rtl="0" fontAlgn="base">
        <a:spcBef>
          <a:spcPct val="0"/>
        </a:spcBef>
        <a:spcAft>
          <a:spcPct val="0"/>
        </a:spcAft>
        <a:defRPr sz="3600">
          <a:solidFill>
            <a:srgbClr val="00C0B5"/>
          </a:solidFill>
          <a:latin typeface="Arial" charset="0"/>
        </a:defRPr>
      </a:lvl6pPr>
      <a:lvl7pPr marL="914400" algn="l" rtl="0" fontAlgn="base">
        <a:spcBef>
          <a:spcPct val="0"/>
        </a:spcBef>
        <a:spcAft>
          <a:spcPct val="0"/>
        </a:spcAft>
        <a:defRPr sz="3600">
          <a:solidFill>
            <a:srgbClr val="00C0B5"/>
          </a:solidFill>
          <a:latin typeface="Arial" charset="0"/>
        </a:defRPr>
      </a:lvl7pPr>
      <a:lvl8pPr marL="1371600" algn="l" rtl="0" fontAlgn="base">
        <a:spcBef>
          <a:spcPct val="0"/>
        </a:spcBef>
        <a:spcAft>
          <a:spcPct val="0"/>
        </a:spcAft>
        <a:defRPr sz="3600">
          <a:solidFill>
            <a:srgbClr val="00C0B5"/>
          </a:solidFill>
          <a:latin typeface="Arial" charset="0"/>
        </a:defRPr>
      </a:lvl8pPr>
      <a:lvl9pPr marL="1828800" algn="l" rtl="0" fontAlgn="base">
        <a:spcBef>
          <a:spcPct val="0"/>
        </a:spcBef>
        <a:spcAft>
          <a:spcPct val="0"/>
        </a:spcAft>
        <a:defRPr sz="3600">
          <a:solidFill>
            <a:srgbClr val="00C0B5"/>
          </a:solidFill>
          <a:latin typeface="Arial" charset="0"/>
        </a:defRPr>
      </a:lvl9pPr>
    </p:titleStyle>
    <p:bodyStyle>
      <a:lvl1pPr marL="342900" indent="-342900" algn="l" rtl="0" eaLnBrk="0" fontAlgn="base" hangingPunct="0">
        <a:spcBef>
          <a:spcPct val="20000"/>
        </a:spcBef>
        <a:spcAft>
          <a:spcPct val="0"/>
        </a:spcAft>
        <a:buClr>
          <a:srgbClr val="00C0B5"/>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C0B5"/>
        </a:buClr>
        <a:buChar char="–"/>
        <a:defRPr sz="2000">
          <a:solidFill>
            <a:schemeClr val="tx1"/>
          </a:solidFill>
          <a:latin typeface="+mn-lt"/>
        </a:defRPr>
      </a:lvl2pPr>
      <a:lvl3pPr marL="1143000" indent="-228600" algn="l" rtl="0" eaLnBrk="0" fontAlgn="base" hangingPunct="0">
        <a:spcBef>
          <a:spcPct val="20000"/>
        </a:spcBef>
        <a:spcAft>
          <a:spcPct val="0"/>
        </a:spcAft>
        <a:buClr>
          <a:srgbClr val="00C0B5"/>
        </a:buClr>
        <a:buChar char="•"/>
        <a:defRPr>
          <a:solidFill>
            <a:schemeClr val="tx1"/>
          </a:solidFill>
          <a:latin typeface="+mn-lt"/>
        </a:defRPr>
      </a:lvl3pPr>
      <a:lvl4pPr marL="1600200" indent="-228600" algn="l" rtl="0" eaLnBrk="0" fontAlgn="base" hangingPunct="0">
        <a:spcBef>
          <a:spcPct val="20000"/>
        </a:spcBef>
        <a:spcAft>
          <a:spcPct val="0"/>
        </a:spcAft>
        <a:buClr>
          <a:srgbClr val="00C0B5"/>
        </a:buClr>
        <a:buChar char="–"/>
        <a:defRPr sz="1600">
          <a:solidFill>
            <a:schemeClr val="tx1"/>
          </a:solidFill>
          <a:latin typeface="+mn-lt"/>
        </a:defRPr>
      </a:lvl4pPr>
      <a:lvl5pPr marL="2057400" indent="-228600" algn="l" rtl="0" eaLnBrk="0" fontAlgn="base" hangingPunct="0">
        <a:spcBef>
          <a:spcPct val="20000"/>
        </a:spcBef>
        <a:spcAft>
          <a:spcPct val="0"/>
        </a:spcAft>
        <a:buClr>
          <a:srgbClr val="00C0B5"/>
        </a:buClr>
        <a:buChar char="»"/>
        <a:defRPr sz="1600">
          <a:solidFill>
            <a:schemeClr val="tx1"/>
          </a:solidFill>
          <a:latin typeface="+mn-lt"/>
        </a:defRPr>
      </a:lvl5pPr>
      <a:lvl6pPr marL="2514600" indent="-228600" algn="l" rtl="0" fontAlgn="base">
        <a:spcBef>
          <a:spcPct val="20000"/>
        </a:spcBef>
        <a:spcAft>
          <a:spcPct val="0"/>
        </a:spcAft>
        <a:buClr>
          <a:srgbClr val="00C0B5"/>
        </a:buClr>
        <a:buChar char="»"/>
        <a:defRPr sz="1600">
          <a:solidFill>
            <a:schemeClr val="tx1"/>
          </a:solidFill>
          <a:latin typeface="+mn-lt"/>
        </a:defRPr>
      </a:lvl6pPr>
      <a:lvl7pPr marL="2971800" indent="-228600" algn="l" rtl="0" fontAlgn="base">
        <a:spcBef>
          <a:spcPct val="20000"/>
        </a:spcBef>
        <a:spcAft>
          <a:spcPct val="0"/>
        </a:spcAft>
        <a:buClr>
          <a:srgbClr val="00C0B5"/>
        </a:buClr>
        <a:buChar char="»"/>
        <a:defRPr sz="1600">
          <a:solidFill>
            <a:schemeClr val="tx1"/>
          </a:solidFill>
          <a:latin typeface="+mn-lt"/>
        </a:defRPr>
      </a:lvl7pPr>
      <a:lvl8pPr marL="3429000" indent="-228600" algn="l" rtl="0" fontAlgn="base">
        <a:spcBef>
          <a:spcPct val="20000"/>
        </a:spcBef>
        <a:spcAft>
          <a:spcPct val="0"/>
        </a:spcAft>
        <a:buClr>
          <a:srgbClr val="00C0B5"/>
        </a:buClr>
        <a:buChar char="»"/>
        <a:defRPr sz="1600">
          <a:solidFill>
            <a:schemeClr val="tx1"/>
          </a:solidFill>
          <a:latin typeface="+mn-lt"/>
        </a:defRPr>
      </a:lvl8pPr>
      <a:lvl9pPr marL="3886200" indent="-228600" algn="l" rtl="0" fontAlgn="base">
        <a:spcBef>
          <a:spcPct val="20000"/>
        </a:spcBef>
        <a:spcAft>
          <a:spcPct val="0"/>
        </a:spcAft>
        <a:buClr>
          <a:srgbClr val="00C0B5"/>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1" y="6356355"/>
            <a:ext cx="2844800" cy="365125"/>
          </a:xfrm>
          <a:prstGeom prst="rect">
            <a:avLst/>
          </a:prstGeom>
        </p:spPr>
        <p:txBody>
          <a:bodyPr vert="horz" lIns="91440" tIns="45720" rIns="91440" bIns="45720" rtlCol="0" anchor="ctr"/>
          <a:lstStyle>
            <a:lvl1pPr algn="l">
              <a:defRPr sz="1333">
                <a:solidFill>
                  <a:schemeClr val="tx1">
                    <a:tint val="75000"/>
                  </a:schemeClr>
                </a:solidFill>
              </a:defRPr>
            </a:lvl1pPr>
          </a:lstStyle>
          <a:p>
            <a:fld id="{BCF101A5-288B-4D25-84AC-34A41DC300FE}" type="datetime1">
              <a:rPr lang="en-GB" smtClean="0"/>
              <a:t>23/10/2024</a:t>
            </a:fld>
            <a:endParaRPr lang="en-GB"/>
          </a:p>
        </p:txBody>
      </p:sp>
      <p:sp>
        <p:nvSpPr>
          <p:cNvPr id="5" name="Footer Placeholder 4"/>
          <p:cNvSpPr>
            <a:spLocks noGrp="1"/>
          </p:cNvSpPr>
          <p:nvPr>
            <p:ph type="ftr" sz="quarter" idx="3"/>
          </p:nvPr>
        </p:nvSpPr>
        <p:spPr>
          <a:xfrm>
            <a:off x="4165601" y="6356355"/>
            <a:ext cx="3860800" cy="365125"/>
          </a:xfrm>
          <a:prstGeom prst="rect">
            <a:avLst/>
          </a:prstGeom>
        </p:spPr>
        <p:txBody>
          <a:bodyPr vert="horz" lIns="91440" tIns="45720" rIns="91440" bIns="45720" rtlCol="0" anchor="ctr"/>
          <a:lstStyle>
            <a:lvl1pPr algn="ctr">
              <a:defRPr sz="1333">
                <a:solidFill>
                  <a:schemeClr val="tx1">
                    <a:tint val="75000"/>
                  </a:schemeClr>
                </a:solidFill>
              </a:defRPr>
            </a:lvl1pPr>
          </a:lstStyle>
          <a:p>
            <a:r>
              <a:rPr lang="en-GB"/>
              <a:t>Correct as of April 2024</a:t>
            </a: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333">
                <a:solidFill>
                  <a:schemeClr val="tx1">
                    <a:tint val="75000"/>
                  </a:schemeClr>
                </a:solidFill>
              </a:defRPr>
            </a:lvl1pPr>
          </a:lstStyle>
          <a:p>
            <a:fld id="{DD708C37-1345-4093-8824-C67F1AB4E230}" type="slidenum">
              <a:rPr lang="en-GB" smtClean="0"/>
              <a:t>‹#›</a:t>
            </a:fld>
            <a:endParaRPr lang="en-GB"/>
          </a:p>
        </p:txBody>
      </p:sp>
    </p:spTree>
    <p:extLst>
      <p:ext uri="{BB962C8B-B14F-4D97-AF65-F5344CB8AC3E}">
        <p14:creationId xmlns:p14="http://schemas.microsoft.com/office/powerpoint/2010/main" val="1994749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dt="0"/>
  <p:txStyles>
    <p:titleStyle>
      <a:lvl1pPr algn="ctr" defTabSz="1015950" rtl="0" eaLnBrk="1" latinLnBrk="0" hangingPunct="1">
        <a:spcBef>
          <a:spcPct val="0"/>
        </a:spcBef>
        <a:buNone/>
        <a:defRPr sz="4889" kern="1200">
          <a:solidFill>
            <a:schemeClr val="tx1"/>
          </a:solidFill>
          <a:latin typeface="+mj-lt"/>
          <a:ea typeface="+mj-ea"/>
          <a:cs typeface="+mj-cs"/>
        </a:defRPr>
      </a:lvl1pPr>
    </p:titleStyle>
    <p:bodyStyle>
      <a:lvl1pPr marL="380982" indent="-380982" algn="l" defTabSz="1015950" rtl="0" eaLnBrk="1" latinLnBrk="0" hangingPunct="1">
        <a:spcBef>
          <a:spcPct val="20000"/>
        </a:spcBef>
        <a:buFont typeface="Arial" pitchFamily="34" charset="0"/>
        <a:buChar char="•"/>
        <a:defRPr sz="3556" kern="1200">
          <a:solidFill>
            <a:schemeClr val="tx1"/>
          </a:solidFill>
          <a:latin typeface="+mn-lt"/>
          <a:ea typeface="+mn-ea"/>
          <a:cs typeface="+mn-cs"/>
        </a:defRPr>
      </a:lvl1pPr>
      <a:lvl2pPr marL="825458" indent="-317484" algn="l" defTabSz="1015950" rtl="0" eaLnBrk="1" latinLnBrk="0" hangingPunct="1">
        <a:spcBef>
          <a:spcPct val="20000"/>
        </a:spcBef>
        <a:buFont typeface="Arial" pitchFamily="34" charset="0"/>
        <a:buChar char="–"/>
        <a:defRPr sz="3110" kern="1200">
          <a:solidFill>
            <a:schemeClr val="tx1"/>
          </a:solidFill>
          <a:latin typeface="+mn-lt"/>
          <a:ea typeface="+mn-ea"/>
          <a:cs typeface="+mn-cs"/>
        </a:defRPr>
      </a:lvl2pPr>
      <a:lvl3pPr marL="1269937" indent="-253987" algn="l" defTabSz="1015950" rtl="0" eaLnBrk="1" latinLnBrk="0" hangingPunct="1">
        <a:spcBef>
          <a:spcPct val="20000"/>
        </a:spcBef>
        <a:buFont typeface="Arial" pitchFamily="34" charset="0"/>
        <a:buChar char="•"/>
        <a:defRPr sz="2666" kern="1200">
          <a:solidFill>
            <a:schemeClr val="tx1"/>
          </a:solidFill>
          <a:latin typeface="+mn-lt"/>
          <a:ea typeface="+mn-ea"/>
          <a:cs typeface="+mn-cs"/>
        </a:defRPr>
      </a:lvl3pPr>
      <a:lvl4pPr marL="1777912"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4pPr>
      <a:lvl5pPr marL="2285885"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5pPr>
      <a:lvl6pPr marL="2793860"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6pPr>
      <a:lvl7pPr marL="3301835"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7pPr>
      <a:lvl8pPr marL="3809810"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8pPr>
      <a:lvl9pPr marL="4317784" indent="-253987" algn="l" defTabSz="1015950" rtl="0" eaLnBrk="1" latinLnBrk="0" hangingPunct="1">
        <a:spcBef>
          <a:spcPct val="20000"/>
        </a:spcBef>
        <a:buFont typeface="Arial" pitchFamily="34" charset="0"/>
        <a:buChar char="•"/>
        <a:defRPr sz="2222" kern="1200">
          <a:solidFill>
            <a:schemeClr val="tx1"/>
          </a:solidFill>
          <a:latin typeface="+mn-lt"/>
          <a:ea typeface="+mn-ea"/>
          <a:cs typeface="+mn-cs"/>
        </a:defRPr>
      </a:lvl9pPr>
    </p:bodyStyle>
    <p:otherStyle>
      <a:defPPr>
        <a:defRPr lang="en-US"/>
      </a:defPPr>
      <a:lvl1pPr marL="0" algn="l" defTabSz="1015950" rtl="0" eaLnBrk="1" latinLnBrk="0" hangingPunct="1">
        <a:defRPr sz="2000" kern="1200">
          <a:solidFill>
            <a:schemeClr val="tx1"/>
          </a:solidFill>
          <a:latin typeface="+mn-lt"/>
          <a:ea typeface="+mn-ea"/>
          <a:cs typeface="+mn-cs"/>
        </a:defRPr>
      </a:lvl1pPr>
      <a:lvl2pPr marL="507974" algn="l" defTabSz="1015950" rtl="0" eaLnBrk="1" latinLnBrk="0" hangingPunct="1">
        <a:defRPr sz="2000" kern="1200">
          <a:solidFill>
            <a:schemeClr val="tx1"/>
          </a:solidFill>
          <a:latin typeface="+mn-lt"/>
          <a:ea typeface="+mn-ea"/>
          <a:cs typeface="+mn-cs"/>
        </a:defRPr>
      </a:lvl2pPr>
      <a:lvl3pPr marL="1015950" algn="l" defTabSz="1015950" rtl="0" eaLnBrk="1" latinLnBrk="0" hangingPunct="1">
        <a:defRPr sz="2000" kern="1200">
          <a:solidFill>
            <a:schemeClr val="tx1"/>
          </a:solidFill>
          <a:latin typeface="+mn-lt"/>
          <a:ea typeface="+mn-ea"/>
          <a:cs typeface="+mn-cs"/>
        </a:defRPr>
      </a:lvl3pPr>
      <a:lvl4pPr marL="1523923" algn="l" defTabSz="1015950" rtl="0" eaLnBrk="1" latinLnBrk="0" hangingPunct="1">
        <a:defRPr sz="2000" kern="1200">
          <a:solidFill>
            <a:schemeClr val="tx1"/>
          </a:solidFill>
          <a:latin typeface="+mn-lt"/>
          <a:ea typeface="+mn-ea"/>
          <a:cs typeface="+mn-cs"/>
        </a:defRPr>
      </a:lvl4pPr>
      <a:lvl5pPr marL="2031899" algn="l" defTabSz="1015950" rtl="0" eaLnBrk="1" latinLnBrk="0" hangingPunct="1">
        <a:defRPr sz="2000" kern="1200">
          <a:solidFill>
            <a:schemeClr val="tx1"/>
          </a:solidFill>
          <a:latin typeface="+mn-lt"/>
          <a:ea typeface="+mn-ea"/>
          <a:cs typeface="+mn-cs"/>
        </a:defRPr>
      </a:lvl5pPr>
      <a:lvl6pPr marL="2539873" algn="l" defTabSz="1015950" rtl="0" eaLnBrk="1" latinLnBrk="0" hangingPunct="1">
        <a:defRPr sz="2000" kern="1200">
          <a:solidFill>
            <a:schemeClr val="tx1"/>
          </a:solidFill>
          <a:latin typeface="+mn-lt"/>
          <a:ea typeface="+mn-ea"/>
          <a:cs typeface="+mn-cs"/>
        </a:defRPr>
      </a:lvl6pPr>
      <a:lvl7pPr marL="3047848" algn="l" defTabSz="1015950" rtl="0" eaLnBrk="1" latinLnBrk="0" hangingPunct="1">
        <a:defRPr sz="2000" kern="1200">
          <a:solidFill>
            <a:schemeClr val="tx1"/>
          </a:solidFill>
          <a:latin typeface="+mn-lt"/>
          <a:ea typeface="+mn-ea"/>
          <a:cs typeface="+mn-cs"/>
        </a:defRPr>
      </a:lvl7pPr>
      <a:lvl8pPr marL="3555822" algn="l" defTabSz="1015950" rtl="0" eaLnBrk="1" latinLnBrk="0" hangingPunct="1">
        <a:defRPr sz="2000" kern="1200">
          <a:solidFill>
            <a:schemeClr val="tx1"/>
          </a:solidFill>
          <a:latin typeface="+mn-lt"/>
          <a:ea typeface="+mn-ea"/>
          <a:cs typeface="+mn-cs"/>
        </a:defRPr>
      </a:lvl8pPr>
      <a:lvl9pPr marL="4063796" algn="l" defTabSz="101595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jpeg"/><Relationship Id="rId7" Type="http://schemas.openxmlformats.org/officeDocument/2006/relationships/hyperlink" Target="http://dwpatwenquiry.signvideo.net/"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www.youtube.com/watch?v=xgWBXN5Bp_E" TargetMode="External"/><Relationship Id="rId5" Type="http://schemas.openxmlformats.org/officeDocument/2006/relationships/hyperlink" Target="https://www.relayuk.bt.com/" TargetMode="External"/><Relationship Id="rId4" Type="http://schemas.openxmlformats.org/officeDocument/2006/relationships/hyperlink" Target="https://www.get-disability-work-support.service.gov.uk/apply/condit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gov.uk/government/publications/health-adjustment-passport"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8" Type="http://schemas.openxmlformats.org/officeDocument/2006/relationships/hyperlink" Target="https://www.gov.uk/government/publications/employment-and-support-allowance-permitted-work-form/permitted-work-factsheet" TargetMode="External"/><Relationship Id="rId3" Type="http://schemas.openxmlformats.org/officeDocument/2006/relationships/image" Target="../media/image11.jpeg"/><Relationship Id="rId7" Type="http://schemas.openxmlformats.org/officeDocument/2006/relationships/hyperlink" Target="https://www.gov.uk/guidance/apply-for-communication-support-at-a-job-interview-if-you-have-a-disability-or-health-condition-access-to-work"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s://www.gov.uk/government/publications/easy-read-get-help-at-work-if-youre-disabled-or-have-a-health-condition-access-to-work" TargetMode="External"/><Relationship Id="rId5" Type="http://schemas.openxmlformats.org/officeDocument/2006/relationships/hyperlink" Target="https://www.gov.uk/access-to-work" TargetMode="External"/><Relationship Id="rId10" Type="http://schemas.openxmlformats.org/officeDocument/2006/relationships/image" Target="../media/image2.png"/><Relationship Id="rId4" Type="http://schemas.openxmlformats.org/officeDocument/2006/relationships/hyperlink" Target="https://www.gov.uk/reasonable-adjustments-for-disabled-workers" TargetMode="External"/><Relationship Id="rId9" Type="http://schemas.openxmlformats.org/officeDocument/2006/relationships/hyperlink" Target="https://www.gov.uk/contact-jobcentre-plu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hyperlink" Target="https://www.gov.uk/government/collections/disability-confident-campaign" TargetMode="External"/><Relationship Id="rId4" Type="http://schemas.openxmlformats.org/officeDocument/2006/relationships/hyperlink" Target="https://www.youtube.com/playlist?list=PLeysxjNpEPy9vIkY2W2muzVyUDns1x9o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xmlns="" id="{65EE9529-A7B9-4F13-9BF4-66F0187ECED4}"/>
              </a:ext>
            </a:extLst>
          </p:cNvPr>
          <p:cNvSpPr/>
          <p:nvPr/>
        </p:nvSpPr>
        <p:spPr>
          <a:xfrm>
            <a:off x="3143672" y="0"/>
            <a:ext cx="4320480" cy="6877108"/>
          </a:xfrm>
          <a:prstGeom prst="parallelogram">
            <a:avLst>
              <a:gd name="adj" fmla="val 46103"/>
            </a:avLst>
          </a:pr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15" name="Parallelogram 5">
            <a:extLst>
              <a:ext uri="{FF2B5EF4-FFF2-40B4-BE49-F238E27FC236}">
                <a16:creationId xmlns:a16="http://schemas.microsoft.com/office/drawing/2014/main" xmlns="" id="{C95975E6-7254-4ECA-BD03-F16713F289D9}"/>
              </a:ext>
            </a:extLst>
          </p:cNvPr>
          <p:cNvSpPr/>
          <p:nvPr/>
        </p:nvSpPr>
        <p:spPr>
          <a:xfrm>
            <a:off x="5591943" y="-20900"/>
            <a:ext cx="4205071" cy="6906283"/>
          </a:xfrm>
          <a:custGeom>
            <a:avLst/>
            <a:gdLst>
              <a:gd name="connsiteX0" fmla="*/ 0 w 4320480"/>
              <a:gd name="connsiteY0" fmla="*/ 6943734 h 6943734"/>
              <a:gd name="connsiteX1" fmla="*/ 1991871 w 4320480"/>
              <a:gd name="connsiteY1" fmla="*/ 0 h 6943734"/>
              <a:gd name="connsiteX2" fmla="*/ 4320480 w 4320480"/>
              <a:gd name="connsiteY2" fmla="*/ 0 h 6943734"/>
              <a:gd name="connsiteX3" fmla="*/ 2328609 w 4320480"/>
              <a:gd name="connsiteY3" fmla="*/ 6943734 h 6943734"/>
              <a:gd name="connsiteX4" fmla="*/ 0 w 4320480"/>
              <a:gd name="connsiteY4" fmla="*/ 6943734 h 6943734"/>
              <a:gd name="connsiteX0" fmla="*/ 0 w 4187315"/>
              <a:gd name="connsiteY0" fmla="*/ 6943734 h 6943734"/>
              <a:gd name="connsiteX1" fmla="*/ 1991871 w 4187315"/>
              <a:gd name="connsiteY1" fmla="*/ 0 h 6943734"/>
              <a:gd name="connsiteX2" fmla="*/ 4187315 w 4187315"/>
              <a:gd name="connsiteY2" fmla="*/ 497150 h 6943734"/>
              <a:gd name="connsiteX3" fmla="*/ 2328609 w 4187315"/>
              <a:gd name="connsiteY3" fmla="*/ 6943734 h 6943734"/>
              <a:gd name="connsiteX4" fmla="*/ 0 w 4187315"/>
              <a:gd name="connsiteY4" fmla="*/ 6943734 h 6943734"/>
              <a:gd name="connsiteX0" fmla="*/ 0 w 4187315"/>
              <a:gd name="connsiteY0" fmla="*/ 6446584 h 6446584"/>
              <a:gd name="connsiteX1" fmla="*/ 1867584 w 4187315"/>
              <a:gd name="connsiteY1" fmla="*/ 0 h 6446584"/>
              <a:gd name="connsiteX2" fmla="*/ 4187315 w 4187315"/>
              <a:gd name="connsiteY2" fmla="*/ 0 h 6446584"/>
              <a:gd name="connsiteX3" fmla="*/ 2328609 w 4187315"/>
              <a:gd name="connsiteY3" fmla="*/ 6446584 h 6446584"/>
              <a:gd name="connsiteX4" fmla="*/ 0 w 4187315"/>
              <a:gd name="connsiteY4" fmla="*/ 6446584 h 6446584"/>
              <a:gd name="connsiteX0" fmla="*/ 0 w 4187315"/>
              <a:gd name="connsiteY0" fmla="*/ 6446584 h 6446584"/>
              <a:gd name="connsiteX1" fmla="*/ 1956360 w 4187315"/>
              <a:gd name="connsiteY1" fmla="*/ 16510 h 6446584"/>
              <a:gd name="connsiteX2" fmla="*/ 4187315 w 4187315"/>
              <a:gd name="connsiteY2" fmla="*/ 0 h 6446584"/>
              <a:gd name="connsiteX3" fmla="*/ 2328609 w 4187315"/>
              <a:gd name="connsiteY3" fmla="*/ 6446584 h 6446584"/>
              <a:gd name="connsiteX4" fmla="*/ 0 w 4187315"/>
              <a:gd name="connsiteY4" fmla="*/ 6446584 h 6446584"/>
              <a:gd name="connsiteX0" fmla="*/ 0 w 4196193"/>
              <a:gd name="connsiteY0" fmla="*/ 6438329 h 6438329"/>
              <a:gd name="connsiteX1" fmla="*/ 1956360 w 4196193"/>
              <a:gd name="connsiteY1" fmla="*/ 8255 h 6438329"/>
              <a:gd name="connsiteX2" fmla="*/ 4196193 w 4196193"/>
              <a:gd name="connsiteY2" fmla="*/ 0 h 6438329"/>
              <a:gd name="connsiteX3" fmla="*/ 2328609 w 4196193"/>
              <a:gd name="connsiteY3" fmla="*/ 6438329 h 6438329"/>
              <a:gd name="connsiteX4" fmla="*/ 0 w 4196193"/>
              <a:gd name="connsiteY4" fmla="*/ 6438329 h 6438329"/>
              <a:gd name="connsiteX0" fmla="*/ 0 w 4205071"/>
              <a:gd name="connsiteY0" fmla="*/ 6438329 h 6438329"/>
              <a:gd name="connsiteX1" fmla="*/ 1956360 w 4205071"/>
              <a:gd name="connsiteY1" fmla="*/ 8255 h 6438329"/>
              <a:gd name="connsiteX2" fmla="*/ 4205071 w 4205071"/>
              <a:gd name="connsiteY2" fmla="*/ 0 h 6438329"/>
              <a:gd name="connsiteX3" fmla="*/ 2328609 w 4205071"/>
              <a:gd name="connsiteY3" fmla="*/ 6438329 h 6438329"/>
              <a:gd name="connsiteX4" fmla="*/ 0 w 4205071"/>
              <a:gd name="connsiteY4" fmla="*/ 6438329 h 643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071" h="6438329">
                <a:moveTo>
                  <a:pt x="0" y="6438329"/>
                </a:moveTo>
                <a:lnTo>
                  <a:pt x="1956360" y="8255"/>
                </a:lnTo>
                <a:lnTo>
                  <a:pt x="4205071" y="0"/>
                </a:lnTo>
                <a:lnTo>
                  <a:pt x="2328609" y="6438329"/>
                </a:lnTo>
                <a:lnTo>
                  <a:pt x="0" y="6438329"/>
                </a:lnTo>
                <a:close/>
              </a:path>
            </a:pathLst>
          </a:custGeom>
          <a:solidFill>
            <a:srgbClr val="F8F8F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16" name="Parallelogram 6">
            <a:extLst>
              <a:ext uri="{FF2B5EF4-FFF2-40B4-BE49-F238E27FC236}">
                <a16:creationId xmlns:a16="http://schemas.microsoft.com/office/drawing/2014/main" xmlns="" id="{42F1C43B-B280-44D1-8220-8925BD439560}"/>
              </a:ext>
            </a:extLst>
          </p:cNvPr>
          <p:cNvSpPr/>
          <p:nvPr/>
        </p:nvSpPr>
        <p:spPr>
          <a:xfrm>
            <a:off x="5822855" y="-1"/>
            <a:ext cx="6369145" cy="6892403"/>
          </a:xfrm>
          <a:custGeom>
            <a:avLst/>
            <a:gdLst>
              <a:gd name="connsiteX0" fmla="*/ 0 w 8487949"/>
              <a:gd name="connsiteY0" fmla="*/ 6940565 h 6940565"/>
              <a:gd name="connsiteX1" fmla="*/ 2004088 w 8487949"/>
              <a:gd name="connsiteY1" fmla="*/ 0 h 6940565"/>
              <a:gd name="connsiteX2" fmla="*/ 8487949 w 8487949"/>
              <a:gd name="connsiteY2" fmla="*/ 0 h 6940565"/>
              <a:gd name="connsiteX3" fmla="*/ 6483861 w 8487949"/>
              <a:gd name="connsiteY3" fmla="*/ 6940565 h 6940565"/>
              <a:gd name="connsiteX4" fmla="*/ 0 w 8487949"/>
              <a:gd name="connsiteY4" fmla="*/ 6940565 h 6940565"/>
              <a:gd name="connsiteX0" fmla="*/ 0 w 8487949"/>
              <a:gd name="connsiteY0" fmla="*/ 6940565 h 6940565"/>
              <a:gd name="connsiteX1" fmla="*/ 2004088 w 8487949"/>
              <a:gd name="connsiteY1" fmla="*/ 0 h 6940565"/>
              <a:gd name="connsiteX2" fmla="*/ 8487949 w 8487949"/>
              <a:gd name="connsiteY2" fmla="*/ 0 h 6940565"/>
              <a:gd name="connsiteX3" fmla="*/ 6395085 w 8487949"/>
              <a:gd name="connsiteY3" fmla="*/ 6931687 h 6940565"/>
              <a:gd name="connsiteX4" fmla="*/ 0 w 8487949"/>
              <a:gd name="connsiteY4" fmla="*/ 6940565 h 6940565"/>
              <a:gd name="connsiteX0" fmla="*/ 0 w 6395085"/>
              <a:gd name="connsiteY0" fmla="*/ 6940565 h 6940565"/>
              <a:gd name="connsiteX1" fmla="*/ 2004088 w 6395085"/>
              <a:gd name="connsiteY1" fmla="*/ 0 h 6940565"/>
              <a:gd name="connsiteX2" fmla="*/ 6357308 w 6395085"/>
              <a:gd name="connsiteY2" fmla="*/ 35511 h 6940565"/>
              <a:gd name="connsiteX3" fmla="*/ 6395085 w 6395085"/>
              <a:gd name="connsiteY3" fmla="*/ 6931687 h 6940565"/>
              <a:gd name="connsiteX4" fmla="*/ 0 w 6395085"/>
              <a:gd name="connsiteY4" fmla="*/ 6940565 h 6940565"/>
              <a:gd name="connsiteX0" fmla="*/ 0 w 6395085"/>
              <a:gd name="connsiteY0" fmla="*/ 6922809 h 6922809"/>
              <a:gd name="connsiteX1" fmla="*/ 2004088 w 6395085"/>
              <a:gd name="connsiteY1" fmla="*/ 0 h 6922809"/>
              <a:gd name="connsiteX2" fmla="*/ 6357308 w 6395085"/>
              <a:gd name="connsiteY2" fmla="*/ 17755 h 6922809"/>
              <a:gd name="connsiteX3" fmla="*/ 6395085 w 6395085"/>
              <a:gd name="connsiteY3" fmla="*/ 6913931 h 6922809"/>
              <a:gd name="connsiteX4" fmla="*/ 0 w 6395085"/>
              <a:gd name="connsiteY4" fmla="*/ 6922809 h 6922809"/>
              <a:gd name="connsiteX0" fmla="*/ 0 w 6395085"/>
              <a:gd name="connsiteY0" fmla="*/ 6905054 h 6905054"/>
              <a:gd name="connsiteX1" fmla="*/ 1995210 w 6395085"/>
              <a:gd name="connsiteY1" fmla="*/ 0 h 6905054"/>
              <a:gd name="connsiteX2" fmla="*/ 6357308 w 6395085"/>
              <a:gd name="connsiteY2" fmla="*/ 0 h 6905054"/>
              <a:gd name="connsiteX3" fmla="*/ 6395085 w 6395085"/>
              <a:gd name="connsiteY3" fmla="*/ 6896176 h 6905054"/>
              <a:gd name="connsiteX4" fmla="*/ 0 w 6395085"/>
              <a:gd name="connsiteY4" fmla="*/ 6905054 h 6905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5085" h="6905054">
                <a:moveTo>
                  <a:pt x="0" y="6905054"/>
                </a:moveTo>
                <a:lnTo>
                  <a:pt x="1995210" y="0"/>
                </a:lnTo>
                <a:lnTo>
                  <a:pt x="6357308" y="0"/>
                </a:lnTo>
                <a:lnTo>
                  <a:pt x="6395085" y="6896176"/>
                </a:lnTo>
                <a:lnTo>
                  <a:pt x="0" y="6905054"/>
                </a:lnTo>
                <a:close/>
              </a:path>
            </a:pathLst>
          </a:custGeom>
          <a:solidFill>
            <a:srgbClr val="F8F8F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18" name="Parallelogram 7">
            <a:extLst>
              <a:ext uri="{FF2B5EF4-FFF2-40B4-BE49-F238E27FC236}">
                <a16:creationId xmlns:a16="http://schemas.microsoft.com/office/drawing/2014/main" xmlns="" id="{C04638C4-79FB-4105-B488-C0F122E49C5D}"/>
              </a:ext>
            </a:extLst>
          </p:cNvPr>
          <p:cNvSpPr/>
          <p:nvPr/>
        </p:nvSpPr>
        <p:spPr>
          <a:xfrm>
            <a:off x="-19753" y="-1"/>
            <a:ext cx="2731377" cy="6871903"/>
          </a:xfrm>
          <a:custGeom>
            <a:avLst/>
            <a:gdLst>
              <a:gd name="connsiteX0" fmla="*/ 0 w 4320480"/>
              <a:gd name="connsiteY0" fmla="*/ 6892200 h 6892200"/>
              <a:gd name="connsiteX1" fmla="*/ 1991871 w 4320480"/>
              <a:gd name="connsiteY1" fmla="*/ 0 h 6892200"/>
              <a:gd name="connsiteX2" fmla="*/ 4320480 w 4320480"/>
              <a:gd name="connsiteY2" fmla="*/ 0 h 6892200"/>
              <a:gd name="connsiteX3" fmla="*/ 2328609 w 4320480"/>
              <a:gd name="connsiteY3" fmla="*/ 6892200 h 6892200"/>
              <a:gd name="connsiteX4" fmla="*/ 0 w 4320480"/>
              <a:gd name="connsiteY4" fmla="*/ 6892200 h 6892200"/>
              <a:gd name="connsiteX0" fmla="*/ 0 w 2731377"/>
              <a:gd name="connsiteY0" fmla="*/ 6901078 h 6901078"/>
              <a:gd name="connsiteX1" fmla="*/ 402768 w 2731377"/>
              <a:gd name="connsiteY1" fmla="*/ 0 h 6901078"/>
              <a:gd name="connsiteX2" fmla="*/ 2731377 w 2731377"/>
              <a:gd name="connsiteY2" fmla="*/ 0 h 6901078"/>
              <a:gd name="connsiteX3" fmla="*/ 739506 w 2731377"/>
              <a:gd name="connsiteY3" fmla="*/ 6892200 h 6901078"/>
              <a:gd name="connsiteX4" fmla="*/ 0 w 2731377"/>
              <a:gd name="connsiteY4" fmla="*/ 6901078 h 6901078"/>
              <a:gd name="connsiteX0" fmla="*/ 0 w 2731377"/>
              <a:gd name="connsiteY0" fmla="*/ 6901078 h 6901078"/>
              <a:gd name="connsiteX1" fmla="*/ 10882 w 2731377"/>
              <a:gd name="connsiteY1" fmla="*/ 8708 h 6901078"/>
              <a:gd name="connsiteX2" fmla="*/ 2731377 w 2731377"/>
              <a:gd name="connsiteY2" fmla="*/ 0 h 6901078"/>
              <a:gd name="connsiteX3" fmla="*/ 739506 w 2731377"/>
              <a:gd name="connsiteY3" fmla="*/ 6892200 h 6901078"/>
              <a:gd name="connsiteX4" fmla="*/ 0 w 2731377"/>
              <a:gd name="connsiteY4" fmla="*/ 6901078 h 69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377" h="6901078">
                <a:moveTo>
                  <a:pt x="0" y="6901078"/>
                </a:moveTo>
                <a:cubicBezTo>
                  <a:pt x="3627" y="4603621"/>
                  <a:pt x="7255" y="2306165"/>
                  <a:pt x="10882" y="8708"/>
                </a:cubicBezTo>
                <a:lnTo>
                  <a:pt x="2731377" y="0"/>
                </a:lnTo>
                <a:lnTo>
                  <a:pt x="739506" y="6892200"/>
                </a:lnTo>
                <a:lnTo>
                  <a:pt x="0" y="6901078"/>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19" name="Parallelogram 18">
            <a:extLst>
              <a:ext uri="{FF2B5EF4-FFF2-40B4-BE49-F238E27FC236}">
                <a16:creationId xmlns:a16="http://schemas.microsoft.com/office/drawing/2014/main" xmlns="" id="{F9A45B32-6883-4F13-A42D-AFF233287FD8}"/>
              </a:ext>
            </a:extLst>
          </p:cNvPr>
          <p:cNvSpPr/>
          <p:nvPr/>
        </p:nvSpPr>
        <p:spPr>
          <a:xfrm>
            <a:off x="7561385" y="277857"/>
            <a:ext cx="4222710" cy="2784939"/>
          </a:xfrm>
          <a:prstGeom prst="parallelogram">
            <a:avLst>
              <a:gd name="adj" fmla="val 29272"/>
            </a:avLst>
          </a:prstGeom>
          <a:solidFill>
            <a:srgbClr val="009999">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20" name="Parallelogram 16">
            <a:extLst>
              <a:ext uri="{FF2B5EF4-FFF2-40B4-BE49-F238E27FC236}">
                <a16:creationId xmlns:a16="http://schemas.microsoft.com/office/drawing/2014/main" xmlns="" id="{0D03A843-0D18-41BB-9D63-4D42C7B092F7}"/>
              </a:ext>
            </a:extLst>
          </p:cNvPr>
          <p:cNvSpPr/>
          <p:nvPr/>
        </p:nvSpPr>
        <p:spPr>
          <a:xfrm>
            <a:off x="-12992" y="-1"/>
            <a:ext cx="1612786" cy="1393923"/>
          </a:xfrm>
          <a:custGeom>
            <a:avLst/>
            <a:gdLst>
              <a:gd name="connsiteX0" fmla="*/ 0 w 2055075"/>
              <a:gd name="connsiteY0" fmla="*/ 1439274 h 1439274"/>
              <a:gd name="connsiteX1" fmla="*/ 442289 w 2055075"/>
              <a:gd name="connsiteY1" fmla="*/ 0 h 1439274"/>
              <a:gd name="connsiteX2" fmla="*/ 2055075 w 2055075"/>
              <a:gd name="connsiteY2" fmla="*/ 0 h 1439274"/>
              <a:gd name="connsiteX3" fmla="*/ 1612786 w 2055075"/>
              <a:gd name="connsiteY3" fmla="*/ 1439274 h 1439274"/>
              <a:gd name="connsiteX4" fmla="*/ 0 w 2055075"/>
              <a:gd name="connsiteY4" fmla="*/ 1439274 h 1439274"/>
              <a:gd name="connsiteX0" fmla="*/ 1595 w 1612786"/>
              <a:gd name="connsiteY0" fmla="*/ 1412641 h 1439274"/>
              <a:gd name="connsiteX1" fmla="*/ 0 w 1612786"/>
              <a:gd name="connsiteY1" fmla="*/ 0 h 1439274"/>
              <a:gd name="connsiteX2" fmla="*/ 1612786 w 1612786"/>
              <a:gd name="connsiteY2" fmla="*/ 0 h 1439274"/>
              <a:gd name="connsiteX3" fmla="*/ 1170497 w 1612786"/>
              <a:gd name="connsiteY3" fmla="*/ 1439274 h 1439274"/>
              <a:gd name="connsiteX4" fmla="*/ 1595 w 1612786"/>
              <a:gd name="connsiteY4" fmla="*/ 1412641 h 1439274"/>
              <a:gd name="connsiteX0" fmla="*/ 1595 w 1612786"/>
              <a:gd name="connsiteY0" fmla="*/ 1412641 h 1412641"/>
              <a:gd name="connsiteX1" fmla="*/ 0 w 1612786"/>
              <a:gd name="connsiteY1" fmla="*/ 0 h 1412641"/>
              <a:gd name="connsiteX2" fmla="*/ 1612786 w 1612786"/>
              <a:gd name="connsiteY2" fmla="*/ 0 h 1412641"/>
              <a:gd name="connsiteX3" fmla="*/ 1170497 w 1612786"/>
              <a:gd name="connsiteY3" fmla="*/ 1410464 h 1412641"/>
              <a:gd name="connsiteX4" fmla="*/ 1595 w 1612786"/>
              <a:gd name="connsiteY4" fmla="*/ 1412641 h 1412641"/>
              <a:gd name="connsiteX0" fmla="*/ 1595 w 1612786"/>
              <a:gd name="connsiteY0" fmla="*/ 1412641 h 1429671"/>
              <a:gd name="connsiteX1" fmla="*/ 0 w 1612786"/>
              <a:gd name="connsiteY1" fmla="*/ 0 h 1429671"/>
              <a:gd name="connsiteX2" fmla="*/ 1612786 w 1612786"/>
              <a:gd name="connsiteY2" fmla="*/ 0 h 1429671"/>
              <a:gd name="connsiteX3" fmla="*/ 1170497 w 1612786"/>
              <a:gd name="connsiteY3" fmla="*/ 1429671 h 1429671"/>
              <a:gd name="connsiteX4" fmla="*/ 1595 w 1612786"/>
              <a:gd name="connsiteY4" fmla="*/ 1412641 h 1429671"/>
              <a:gd name="connsiteX0" fmla="*/ 1595 w 1612786"/>
              <a:gd name="connsiteY0" fmla="*/ 1412641 h 1412641"/>
              <a:gd name="connsiteX1" fmla="*/ 0 w 1612786"/>
              <a:gd name="connsiteY1" fmla="*/ 0 h 1412641"/>
              <a:gd name="connsiteX2" fmla="*/ 1612786 w 1612786"/>
              <a:gd name="connsiteY2" fmla="*/ 0 h 1412641"/>
              <a:gd name="connsiteX3" fmla="*/ 1170497 w 1612786"/>
              <a:gd name="connsiteY3" fmla="*/ 1410464 h 1412641"/>
              <a:gd name="connsiteX4" fmla="*/ 1595 w 1612786"/>
              <a:gd name="connsiteY4" fmla="*/ 1412641 h 1412641"/>
              <a:gd name="connsiteX0" fmla="*/ 1595 w 1612786"/>
              <a:gd name="connsiteY0" fmla="*/ 1412641 h 1412641"/>
              <a:gd name="connsiteX1" fmla="*/ 0 w 1612786"/>
              <a:gd name="connsiteY1" fmla="*/ 0 h 1412641"/>
              <a:gd name="connsiteX2" fmla="*/ 1612786 w 1612786"/>
              <a:gd name="connsiteY2" fmla="*/ 0 h 1412641"/>
              <a:gd name="connsiteX3" fmla="*/ 1170497 w 1612786"/>
              <a:gd name="connsiteY3" fmla="*/ 1410464 h 1412641"/>
              <a:gd name="connsiteX4" fmla="*/ 1595 w 1612786"/>
              <a:gd name="connsiteY4" fmla="*/ 1412641 h 1412641"/>
              <a:gd name="connsiteX0" fmla="*/ 1595 w 1612786"/>
              <a:gd name="connsiteY0" fmla="*/ 1412641 h 1412641"/>
              <a:gd name="connsiteX1" fmla="*/ 0 w 1612786"/>
              <a:gd name="connsiteY1" fmla="*/ 0 h 1412641"/>
              <a:gd name="connsiteX2" fmla="*/ 1612786 w 1612786"/>
              <a:gd name="connsiteY2" fmla="*/ 0 h 1412641"/>
              <a:gd name="connsiteX3" fmla="*/ 1161070 w 1612786"/>
              <a:gd name="connsiteY3" fmla="*/ 1410464 h 1412641"/>
              <a:gd name="connsiteX4" fmla="*/ 1595 w 1612786"/>
              <a:gd name="connsiteY4" fmla="*/ 1412641 h 1412641"/>
              <a:gd name="connsiteX0" fmla="*/ 1595 w 1612786"/>
              <a:gd name="connsiteY0" fmla="*/ 1412641 h 1420068"/>
              <a:gd name="connsiteX1" fmla="*/ 0 w 1612786"/>
              <a:gd name="connsiteY1" fmla="*/ 0 h 1420068"/>
              <a:gd name="connsiteX2" fmla="*/ 1612786 w 1612786"/>
              <a:gd name="connsiteY2" fmla="*/ 0 h 1420068"/>
              <a:gd name="connsiteX3" fmla="*/ 1161070 w 1612786"/>
              <a:gd name="connsiteY3" fmla="*/ 1420068 h 1420068"/>
              <a:gd name="connsiteX4" fmla="*/ 1595 w 1612786"/>
              <a:gd name="connsiteY4" fmla="*/ 1412641 h 142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786" h="1420068">
                <a:moveTo>
                  <a:pt x="1595" y="1412641"/>
                </a:moveTo>
                <a:cubicBezTo>
                  <a:pt x="1063" y="941761"/>
                  <a:pt x="532" y="470880"/>
                  <a:pt x="0" y="0"/>
                </a:cubicBezTo>
                <a:lnTo>
                  <a:pt x="1612786" y="0"/>
                </a:lnTo>
                <a:lnTo>
                  <a:pt x="1161070" y="1420068"/>
                </a:lnTo>
                <a:lnTo>
                  <a:pt x="1595" y="1412641"/>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xmlns="" id="{C97DF9C7-5989-48D5-98D2-547DE6223093}"/>
              </a:ext>
            </a:extLst>
          </p:cNvPr>
          <p:cNvSpPr txBox="1"/>
          <p:nvPr/>
        </p:nvSpPr>
        <p:spPr>
          <a:xfrm>
            <a:off x="8656837" y="728160"/>
            <a:ext cx="2412268" cy="1323439"/>
          </a:xfrm>
          <a:prstGeom prst="rect">
            <a:avLst/>
          </a:prstGeom>
          <a:noFill/>
        </p:spPr>
        <p:txBody>
          <a:bodyPr wrap="square" rtlCol="0">
            <a:spAutoFit/>
          </a:bodyPr>
          <a:lstStyle/>
          <a:p>
            <a:pPr marL="0" marR="0" lvl="0" indent="0" algn="l" defTabSz="1149492"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rial"/>
                <a:ea typeface="+mn-ea"/>
                <a:cs typeface="Calibri" panose="020F0502020204030204" pitchFamily="34" charset="0"/>
              </a:rPr>
              <a:t>Disability</a:t>
            </a:r>
          </a:p>
          <a:p>
            <a:pPr marL="0" marR="0" lvl="0" indent="0" algn="l" defTabSz="1149492"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rial"/>
                <a:ea typeface="+mn-ea"/>
                <a:cs typeface="Calibri" panose="020F0502020204030204" pitchFamily="34" charset="0"/>
              </a:rPr>
              <a:t>Services</a:t>
            </a:r>
          </a:p>
        </p:txBody>
      </p:sp>
      <p:pic>
        <p:nvPicPr>
          <p:cNvPr id="22" name="Picture 21">
            <a:extLst>
              <a:ext uri="{FF2B5EF4-FFF2-40B4-BE49-F238E27FC236}">
                <a16:creationId xmlns:a16="http://schemas.microsoft.com/office/drawing/2014/main" xmlns="" id="{80D01154-46E5-4AD0-8317-80B03F4DF9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123" y="249005"/>
            <a:ext cx="930304" cy="731723"/>
          </a:xfrm>
          <a:prstGeom prst="rect">
            <a:avLst/>
          </a:prstGeom>
        </p:spPr>
      </p:pic>
      <p:sp>
        <p:nvSpPr>
          <p:cNvPr id="23" name="Parallelogram 22">
            <a:extLst>
              <a:ext uri="{FF2B5EF4-FFF2-40B4-BE49-F238E27FC236}">
                <a16:creationId xmlns:a16="http://schemas.microsoft.com/office/drawing/2014/main" xmlns="" id="{F9955990-DD8D-4D0A-B5E7-A69BD6C4A85D}"/>
              </a:ext>
            </a:extLst>
          </p:cNvPr>
          <p:cNvSpPr/>
          <p:nvPr/>
        </p:nvSpPr>
        <p:spPr>
          <a:xfrm>
            <a:off x="6832615" y="1938827"/>
            <a:ext cx="3168352" cy="1323438"/>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r>
              <a:rPr kumimoji="0" lang="en-GB" sz="2263" b="0" i="0" u="none" strike="noStrike" kern="1200" cap="none" spc="0" normalizeH="0" baseline="0" noProof="0">
                <a:ln>
                  <a:noFill/>
                </a:ln>
                <a:solidFill>
                  <a:prstClr val="black"/>
                </a:solidFill>
                <a:effectLst/>
                <a:uLnTx/>
                <a:uFillTx/>
                <a:latin typeface="Arial"/>
                <a:ea typeface="+mn-ea"/>
                <a:cs typeface="+mn-cs"/>
              </a:rPr>
              <a:t>Access to Work</a:t>
            </a:r>
          </a:p>
        </p:txBody>
      </p:sp>
      <p:grpSp>
        <p:nvGrpSpPr>
          <p:cNvPr id="24" name="Group 23">
            <a:extLst>
              <a:ext uri="{FF2B5EF4-FFF2-40B4-BE49-F238E27FC236}">
                <a16:creationId xmlns:a16="http://schemas.microsoft.com/office/drawing/2014/main" xmlns="" id="{951A7E8B-357E-48DE-AB35-9E27B730E02B}"/>
              </a:ext>
            </a:extLst>
          </p:cNvPr>
          <p:cNvGrpSpPr/>
          <p:nvPr/>
        </p:nvGrpSpPr>
        <p:grpSpPr>
          <a:xfrm>
            <a:off x="10506243" y="4535247"/>
            <a:ext cx="1852234" cy="2348880"/>
            <a:chOff x="10506961" y="4509120"/>
            <a:chExt cx="1852234" cy="2348880"/>
          </a:xfrm>
        </p:grpSpPr>
        <p:sp>
          <p:nvSpPr>
            <p:cNvPr id="25" name="Parallelogram 14">
              <a:extLst>
                <a:ext uri="{FF2B5EF4-FFF2-40B4-BE49-F238E27FC236}">
                  <a16:creationId xmlns:a16="http://schemas.microsoft.com/office/drawing/2014/main" xmlns="" id="{8FF8E3E0-36FB-433C-BA83-9BF9F987CE8C}"/>
                </a:ext>
              </a:extLst>
            </p:cNvPr>
            <p:cNvSpPr/>
            <p:nvPr/>
          </p:nvSpPr>
          <p:spPr>
            <a:xfrm rot="10800000">
              <a:off x="10506961" y="4509120"/>
              <a:ext cx="1683780" cy="2348880"/>
            </a:xfrm>
            <a:custGeom>
              <a:avLst/>
              <a:gdLst>
                <a:gd name="connsiteX0" fmla="*/ 0 w 2433893"/>
                <a:gd name="connsiteY0" fmla="*/ 2414814 h 2414814"/>
                <a:gd name="connsiteX1" fmla="*/ 603704 w 2433893"/>
                <a:gd name="connsiteY1" fmla="*/ 0 h 2414814"/>
                <a:gd name="connsiteX2" fmla="*/ 2433893 w 2433893"/>
                <a:gd name="connsiteY2" fmla="*/ 0 h 2414814"/>
                <a:gd name="connsiteX3" fmla="*/ 1830190 w 2433893"/>
                <a:gd name="connsiteY3" fmla="*/ 2414814 h 2414814"/>
                <a:gd name="connsiteX4" fmla="*/ 0 w 2433893"/>
                <a:gd name="connsiteY4" fmla="*/ 2414814 h 2414814"/>
                <a:gd name="connsiteX0" fmla="*/ 107496 w 1830189"/>
                <a:gd name="connsiteY0" fmla="*/ 2405578 h 2414814"/>
                <a:gd name="connsiteX1" fmla="*/ 0 w 1830189"/>
                <a:gd name="connsiteY1" fmla="*/ 0 h 2414814"/>
                <a:gd name="connsiteX2" fmla="*/ 1830189 w 1830189"/>
                <a:gd name="connsiteY2" fmla="*/ 0 h 2414814"/>
                <a:gd name="connsiteX3" fmla="*/ 1226486 w 1830189"/>
                <a:gd name="connsiteY3" fmla="*/ 2414814 h 2414814"/>
                <a:gd name="connsiteX4" fmla="*/ 107496 w 1830189"/>
                <a:gd name="connsiteY4" fmla="*/ 2405578 h 2414814"/>
                <a:gd name="connsiteX0" fmla="*/ 24369 w 1747062"/>
                <a:gd name="connsiteY0" fmla="*/ 2405578 h 2414814"/>
                <a:gd name="connsiteX1" fmla="*/ 0 w 1747062"/>
                <a:gd name="connsiteY1" fmla="*/ 0 h 2414814"/>
                <a:gd name="connsiteX2" fmla="*/ 1747062 w 1747062"/>
                <a:gd name="connsiteY2" fmla="*/ 0 h 2414814"/>
                <a:gd name="connsiteX3" fmla="*/ 1143359 w 1747062"/>
                <a:gd name="connsiteY3" fmla="*/ 2414814 h 2414814"/>
                <a:gd name="connsiteX4" fmla="*/ 24369 w 1747062"/>
                <a:gd name="connsiteY4" fmla="*/ 2405578 h 2414814"/>
                <a:gd name="connsiteX0" fmla="*/ 0 w 1722693"/>
                <a:gd name="connsiteY0" fmla="*/ 2414814 h 2424050"/>
                <a:gd name="connsiteX1" fmla="*/ 21812 w 1722693"/>
                <a:gd name="connsiteY1" fmla="*/ 0 h 2424050"/>
                <a:gd name="connsiteX2" fmla="*/ 1722693 w 1722693"/>
                <a:gd name="connsiteY2" fmla="*/ 9236 h 2424050"/>
                <a:gd name="connsiteX3" fmla="*/ 1118990 w 1722693"/>
                <a:gd name="connsiteY3" fmla="*/ 2424050 h 2424050"/>
                <a:gd name="connsiteX4" fmla="*/ 0 w 1722693"/>
                <a:gd name="connsiteY4" fmla="*/ 2414814 h 2424050"/>
                <a:gd name="connsiteX0" fmla="*/ 0 w 1722693"/>
                <a:gd name="connsiteY0" fmla="*/ 2414814 h 2424050"/>
                <a:gd name="connsiteX1" fmla="*/ 3340 w 1722693"/>
                <a:gd name="connsiteY1" fmla="*/ 0 h 2424050"/>
                <a:gd name="connsiteX2" fmla="*/ 1722693 w 1722693"/>
                <a:gd name="connsiteY2" fmla="*/ 9236 h 2424050"/>
                <a:gd name="connsiteX3" fmla="*/ 1118990 w 1722693"/>
                <a:gd name="connsiteY3" fmla="*/ 2424050 h 2424050"/>
                <a:gd name="connsiteX4" fmla="*/ 0 w 1722693"/>
                <a:gd name="connsiteY4" fmla="*/ 2414814 h 2424050"/>
                <a:gd name="connsiteX0" fmla="*/ 0 w 1713456"/>
                <a:gd name="connsiteY0" fmla="*/ 2424050 h 2433286"/>
                <a:gd name="connsiteX1" fmla="*/ 3340 w 1713456"/>
                <a:gd name="connsiteY1" fmla="*/ 9236 h 2433286"/>
                <a:gd name="connsiteX2" fmla="*/ 1713456 w 1713456"/>
                <a:gd name="connsiteY2" fmla="*/ 0 h 2433286"/>
                <a:gd name="connsiteX3" fmla="*/ 1118990 w 1713456"/>
                <a:gd name="connsiteY3" fmla="*/ 2433286 h 2433286"/>
                <a:gd name="connsiteX4" fmla="*/ 0 w 1713456"/>
                <a:gd name="connsiteY4" fmla="*/ 2424050 h 2433286"/>
                <a:gd name="connsiteX0" fmla="*/ 0 w 1704220"/>
                <a:gd name="connsiteY0" fmla="*/ 2414814 h 2424050"/>
                <a:gd name="connsiteX1" fmla="*/ 3340 w 1704220"/>
                <a:gd name="connsiteY1" fmla="*/ 0 h 2424050"/>
                <a:gd name="connsiteX2" fmla="*/ 1704220 w 1704220"/>
                <a:gd name="connsiteY2" fmla="*/ 1 h 2424050"/>
                <a:gd name="connsiteX3" fmla="*/ 1118990 w 1704220"/>
                <a:gd name="connsiteY3" fmla="*/ 2424050 h 2424050"/>
                <a:gd name="connsiteX4" fmla="*/ 0 w 1704220"/>
                <a:gd name="connsiteY4" fmla="*/ 2414814 h 2424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220" h="2424050">
                  <a:moveTo>
                    <a:pt x="0" y="2414814"/>
                  </a:moveTo>
                  <a:cubicBezTo>
                    <a:pt x="1113" y="1609876"/>
                    <a:pt x="2227" y="804938"/>
                    <a:pt x="3340" y="0"/>
                  </a:cubicBezTo>
                  <a:lnTo>
                    <a:pt x="1704220" y="1"/>
                  </a:lnTo>
                  <a:lnTo>
                    <a:pt x="1118990" y="2424050"/>
                  </a:lnTo>
                  <a:lnTo>
                    <a:pt x="0" y="241481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pic>
          <p:nvPicPr>
            <p:cNvPr id="26" name="Picture 25">
              <a:extLst>
                <a:ext uri="{FF2B5EF4-FFF2-40B4-BE49-F238E27FC236}">
                  <a16:creationId xmlns:a16="http://schemas.microsoft.com/office/drawing/2014/main" xmlns="" id="{64BED02C-8901-44C6-8661-5EFD6F04AC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0536" y="4941168"/>
              <a:ext cx="1438659" cy="1776988"/>
            </a:xfrm>
            <a:prstGeom prst="rect">
              <a:avLst/>
            </a:prstGeom>
          </p:spPr>
        </p:pic>
      </p:grpSp>
      <p:sp>
        <p:nvSpPr>
          <p:cNvPr id="2" name="Footer Placeholder 1">
            <a:extLst>
              <a:ext uri="{FF2B5EF4-FFF2-40B4-BE49-F238E27FC236}">
                <a16:creationId xmlns:a16="http://schemas.microsoft.com/office/drawing/2014/main" xmlns="" id="{B33F5100-2A68-4C51-8B26-0B9F88F78A6D}"/>
              </a:ext>
            </a:extLst>
          </p:cNvPr>
          <p:cNvSpPr>
            <a:spLocks noGrp="1"/>
          </p:cNvSpPr>
          <p:nvPr>
            <p:ph type="ftr" sz="quarter" idx="11"/>
          </p:nvPr>
        </p:nvSpPr>
        <p:spPr>
          <a:xfrm>
            <a:off x="1256299" y="6328352"/>
            <a:ext cx="3860800" cy="365125"/>
          </a:xfrm>
        </p:spPr>
        <p:txBody>
          <a:bodyPr/>
          <a:lstStyle/>
          <a:p>
            <a:pPr marL="0" marR="0" lvl="0" indent="0" algn="ctr" defTabSz="114949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prstClr val="black">
                    <a:tint val="75000"/>
                  </a:prstClr>
                </a:solidFill>
                <a:effectLst/>
                <a:uLnTx/>
                <a:uFillTx/>
                <a:latin typeface="Arial"/>
                <a:ea typeface="+mn-ea"/>
                <a:cs typeface="+mn-cs"/>
              </a:rPr>
              <a:t>Correct as of July 2024</a:t>
            </a:r>
          </a:p>
        </p:txBody>
      </p:sp>
      <p:sp>
        <p:nvSpPr>
          <p:cNvPr id="3" name="Parallelogram 2">
            <a:extLst>
              <a:ext uri="{FF2B5EF4-FFF2-40B4-BE49-F238E27FC236}">
                <a16:creationId xmlns:a16="http://schemas.microsoft.com/office/drawing/2014/main" xmlns="" id="{4AAE310A-16B0-6B86-1161-2AEEA3838ECC}"/>
              </a:ext>
            </a:extLst>
          </p:cNvPr>
          <p:cNvSpPr/>
          <p:nvPr/>
        </p:nvSpPr>
        <p:spPr>
          <a:xfrm>
            <a:off x="5283576" y="3261154"/>
            <a:ext cx="5634265" cy="3211404"/>
          </a:xfrm>
          <a:prstGeom prst="parallelogram">
            <a:avLst>
              <a:gd name="adj" fmla="val 29272"/>
            </a:avLst>
          </a:prstGeom>
          <a:solidFill>
            <a:srgbClr val="009999">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1149492"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Please stay on mute during the presentation</a:t>
            </a:r>
          </a:p>
          <a:p>
            <a:pPr marL="342900" marR="0" lvl="0" indent="-342900" algn="l" defTabSz="1149492"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Please use the chat facility for questions</a:t>
            </a:r>
          </a:p>
          <a:p>
            <a:pPr marL="342900" marR="0" lvl="0" indent="-342900" algn="l" defTabSz="1149492"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We cannot discuss specific cases</a:t>
            </a:r>
          </a:p>
          <a:p>
            <a:pPr marL="342900" marR="0" lvl="0" indent="-342900" algn="l" defTabSz="1149492"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Slides will be shared following the call</a:t>
            </a:r>
          </a:p>
          <a:p>
            <a:pPr marL="342900" marR="0" lvl="0" indent="-342900" algn="l" defTabSz="1149492"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To turn on live captions, click the 3 dots at the top of your screen, then the language and speech </a:t>
            </a:r>
          </a:p>
        </p:txBody>
      </p:sp>
    </p:spTree>
    <p:extLst>
      <p:ext uri="{BB962C8B-B14F-4D97-AF65-F5344CB8AC3E}">
        <p14:creationId xmlns:p14="http://schemas.microsoft.com/office/powerpoint/2010/main" val="1863219632"/>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7112000" y="-10160"/>
            <a:ext cx="5110480" cy="6898640"/>
          </a:xfrm>
          <a:custGeom>
            <a:avLst/>
            <a:gdLst>
              <a:gd name="connsiteX0" fmla="*/ 5080000 w 5110480"/>
              <a:gd name="connsiteY0" fmla="*/ 0 h 6898640"/>
              <a:gd name="connsiteX1" fmla="*/ 2021840 w 5110480"/>
              <a:gd name="connsiteY1" fmla="*/ 10160 h 6898640"/>
              <a:gd name="connsiteX2" fmla="*/ 0 w 5110480"/>
              <a:gd name="connsiteY2" fmla="*/ 6898640 h 6898640"/>
              <a:gd name="connsiteX3" fmla="*/ 5110480 w 5110480"/>
              <a:gd name="connsiteY3" fmla="*/ 6878320 h 6898640"/>
              <a:gd name="connsiteX4" fmla="*/ 5080000 w 5110480"/>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0480" h="6898640">
                <a:moveTo>
                  <a:pt x="5080000" y="0"/>
                </a:moveTo>
                <a:lnTo>
                  <a:pt x="2021840" y="10160"/>
                </a:lnTo>
                <a:lnTo>
                  <a:pt x="0" y="6898640"/>
                </a:lnTo>
                <a:lnTo>
                  <a:pt x="5110480" y="6878320"/>
                </a:lnTo>
                <a:cubicBezTo>
                  <a:pt x="5103707" y="4575387"/>
                  <a:pt x="5096933" y="2272453"/>
                  <a:pt x="5080000"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a:off x="2567608" y="702782"/>
            <a:ext cx="6264696" cy="461665"/>
          </a:xfrm>
          <a:prstGeom prst="rect">
            <a:avLst/>
          </a:prstGeom>
        </p:spPr>
        <p:txBody>
          <a:bodyPr wrap="square">
            <a:spAutoFit/>
          </a:bodyPr>
          <a:lstStyle/>
          <a:p>
            <a:pPr marL="0" marR="0" lvl="0" indent="0" algn="l" defTabSz="1149492"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mj-lt"/>
                <a:ea typeface="+mn-ea"/>
                <a:cs typeface="Calibri" panose="020F0502020204030204" pitchFamily="34" charset="0"/>
              </a:rPr>
              <a:t>How to apply</a:t>
            </a:r>
            <a:endParaRPr kumimoji="0" lang="en-GB" sz="1400" b="0" i="0" u="none" strike="noStrike" kern="1200" cap="none" spc="0" normalizeH="0" baseline="0" noProof="0">
              <a:ln>
                <a:noFill/>
              </a:ln>
              <a:solidFill>
                <a:prstClr val="black"/>
              </a:solidFill>
              <a:effectLst/>
              <a:uLnTx/>
              <a:uFillTx/>
              <a:latin typeface="+mj-lt"/>
              <a:ea typeface="+mn-ea"/>
              <a:cs typeface="+mn-cs"/>
            </a:endParaRPr>
          </a:p>
        </p:txBody>
      </p:sp>
      <p:sp>
        <p:nvSpPr>
          <p:cNvPr id="12" name="Parallelogram 11"/>
          <p:cNvSpPr/>
          <p:nvPr/>
        </p:nvSpPr>
        <p:spPr>
          <a:xfrm>
            <a:off x="11013992" y="4201291"/>
            <a:ext cx="868052" cy="1390506"/>
          </a:xfrm>
          <a:prstGeom prst="parallelogram">
            <a:avLst>
              <a:gd name="adj" fmla="val 46103"/>
            </a:avLst>
          </a:prstGeom>
          <a:solidFill>
            <a:srgbClr val="00999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4" name="Parallelogram 13"/>
          <p:cNvSpPr/>
          <p:nvPr/>
        </p:nvSpPr>
        <p:spPr>
          <a:xfrm>
            <a:off x="10920536" y="5229200"/>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5" name="Rectangle 14"/>
          <p:cNvSpPr/>
          <p:nvPr/>
        </p:nvSpPr>
        <p:spPr>
          <a:xfrm>
            <a:off x="2386046" y="1349666"/>
            <a:ext cx="5006098" cy="4832092"/>
          </a:xfrm>
          <a:prstGeom prst="rect">
            <a:avLst/>
          </a:prstGeom>
        </p:spPr>
        <p:txBody>
          <a:bodyPr wrap="square">
            <a:spAutoFit/>
          </a:bodyPr>
          <a:lstStyle/>
          <a:p>
            <a:pPr marL="0" marR="0" lvl="0" indent="0" algn="l" defTabSz="1149492" rtl="0" eaLnBrk="1" fontAlgn="auto" latinLnBrk="0" hangingPunct="1">
              <a:lnSpc>
                <a:spcPct val="100000"/>
              </a:lnSpc>
              <a:spcBef>
                <a:spcPts val="600"/>
              </a:spcBef>
              <a:spcAft>
                <a:spcPts val="600"/>
              </a:spcAft>
              <a:buClr>
                <a:srgbClr val="009999"/>
              </a:buClr>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Apply for Access to Work online or by phone;</a:t>
            </a:r>
          </a:p>
          <a:p>
            <a:pPr marL="0" marR="0" lvl="0" indent="0" algn="l" defTabSz="1149492" rtl="0" eaLnBrk="1" fontAlgn="auto" latinLnBrk="0" hangingPunct="1">
              <a:lnSpc>
                <a:spcPct val="100000"/>
              </a:lnSpc>
              <a:spcBef>
                <a:spcPts val="600"/>
              </a:spcBef>
              <a:spcAft>
                <a:spcPts val="600"/>
              </a:spcAft>
              <a:buClr>
                <a:srgbClr val="009999"/>
              </a:buClr>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hlinkClick r:id="rId4"/>
              </a:rPr>
              <a:t>https://www.get-disability-work-support.service.gov.uk/apply/condition</a:t>
            </a:r>
            <a:endParaRPr kumimoji="0" lang="en-GB"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1149492" rtl="0" eaLnBrk="1" fontAlgn="auto" latinLnBrk="0" hangingPunct="1">
              <a:lnSpc>
                <a:spcPct val="100000"/>
              </a:lnSpc>
              <a:spcBef>
                <a:spcPts val="600"/>
              </a:spcBef>
              <a:spcAft>
                <a:spcPts val="600"/>
              </a:spcAft>
              <a:buClr>
                <a:srgbClr val="009999"/>
              </a:buClr>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Access to Work helpline</a:t>
            </a:r>
          </a:p>
          <a:p>
            <a:pPr marL="0" marR="0" lvl="0" indent="0" algn="l" defTabSz="1149492" rtl="0" eaLnBrk="1" fontAlgn="auto" latinLnBrk="0" hangingPunct="1">
              <a:lnSpc>
                <a:spcPct val="100000"/>
              </a:lnSpc>
              <a:spcBef>
                <a:spcPts val="600"/>
              </a:spcBef>
              <a:spcAft>
                <a:spcPts val="600"/>
              </a:spcAft>
              <a:buClr>
                <a:srgbClr val="009999"/>
              </a:buClr>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Telephone: 0800 121 7479 </a:t>
            </a:r>
          </a:p>
          <a:p>
            <a:pPr marL="0" marR="0" lvl="0" indent="0" algn="l" defTabSz="1149492" rtl="0" eaLnBrk="1" fontAlgn="auto" latinLnBrk="0" hangingPunct="1">
              <a:lnSpc>
                <a:spcPct val="100000"/>
              </a:lnSpc>
              <a:spcBef>
                <a:spcPts val="600"/>
              </a:spcBef>
              <a:spcAft>
                <a:spcPts val="600"/>
              </a:spcAft>
              <a:buClr>
                <a:srgbClr val="009999"/>
              </a:buClr>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Textphone: 0800 121 7579 </a:t>
            </a:r>
          </a:p>
          <a:p>
            <a:pPr marL="0" marR="0" lvl="0" indent="0" algn="l" defTabSz="1149492" rtl="0" eaLnBrk="1" fontAlgn="auto" latinLnBrk="0" hangingPunct="1">
              <a:lnSpc>
                <a:spcPct val="100000"/>
              </a:lnSpc>
              <a:spcBef>
                <a:spcPts val="600"/>
              </a:spcBef>
              <a:spcAft>
                <a:spcPts val="600"/>
              </a:spcAft>
              <a:buClr>
                <a:srgbClr val="009999"/>
              </a:buClr>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hlinkClick r:id="rId5"/>
              </a:rPr>
              <a:t>Relay UK</a:t>
            </a:r>
            <a:r>
              <a:rPr kumimoji="0" lang="en-GB" sz="1600" b="0" i="0" u="none" strike="noStrike" kern="1200" cap="none" spc="0" normalizeH="0" baseline="0" noProof="0">
                <a:ln>
                  <a:noFill/>
                </a:ln>
                <a:solidFill>
                  <a:prstClr val="black"/>
                </a:solidFill>
                <a:effectLst/>
                <a:uLnTx/>
                <a:uFillTx/>
                <a:latin typeface="Arial"/>
                <a:ea typeface="+mn-ea"/>
                <a:cs typeface="+mn-cs"/>
              </a:rPr>
              <a:t> (for customers who cannot hear or speak on the phone): </a:t>
            </a:r>
          </a:p>
          <a:p>
            <a:pPr marL="0" marR="0" lvl="0" indent="0" algn="l" defTabSz="1149492" rtl="0" eaLnBrk="1" fontAlgn="auto" latinLnBrk="0" hangingPunct="1">
              <a:lnSpc>
                <a:spcPct val="100000"/>
              </a:lnSpc>
              <a:spcBef>
                <a:spcPts val="600"/>
              </a:spcBef>
              <a:spcAft>
                <a:spcPts val="600"/>
              </a:spcAft>
              <a:buClr>
                <a:srgbClr val="009999"/>
              </a:buClr>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18001 then 0800 121 7479 </a:t>
            </a:r>
          </a:p>
          <a:p>
            <a:pPr marL="0" marR="0" lvl="0" indent="0" algn="l" defTabSz="1149492" rtl="0" eaLnBrk="1" fontAlgn="auto" latinLnBrk="0" hangingPunct="1">
              <a:lnSpc>
                <a:spcPct val="100000"/>
              </a:lnSpc>
              <a:spcBef>
                <a:spcPts val="600"/>
              </a:spcBef>
              <a:spcAft>
                <a:spcPts val="600"/>
              </a:spcAft>
              <a:buClr>
                <a:srgbClr val="009999"/>
              </a:buClr>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Monday to Friday, 9am to 5pm </a:t>
            </a:r>
          </a:p>
          <a:p>
            <a:pPr marL="0" marR="0" lvl="0" indent="0" algn="l" defTabSz="1149492"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British Sign Language (BSL) video relay service</a:t>
            </a:r>
          </a:p>
          <a:p>
            <a:pPr marL="0" marR="0" lvl="0" indent="0" algn="l" defTabSz="1149492" rtl="0" eaLnBrk="1" fontAlgn="auto" latinLnBrk="0" hangingPunct="1">
              <a:lnSpc>
                <a:spcPct val="100000"/>
              </a:lnSpc>
              <a:spcBef>
                <a:spcPts val="600"/>
              </a:spcBef>
              <a:spcAft>
                <a:spcPts val="6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To use this, first </a:t>
            </a:r>
            <a:r>
              <a:rPr kumimoji="0" lang="en-GB" sz="1600" b="0" i="0" u="sng" strike="noStrike" kern="1200" cap="none" spc="0" normalizeH="0" baseline="0" noProof="0">
                <a:ln>
                  <a:noFill/>
                </a:ln>
                <a:solidFill>
                  <a:prstClr val="black"/>
                </a:solidFill>
                <a:effectLst/>
                <a:uLnTx/>
                <a:uFillTx/>
                <a:latin typeface="Arial"/>
                <a:ea typeface="+mn-ea"/>
                <a:cs typeface="+mn-cs"/>
                <a:hlinkClick r:id="rId6"/>
              </a:rPr>
              <a:t>check you can use the service</a:t>
            </a:r>
            <a:r>
              <a:rPr kumimoji="0" lang="en-GB" sz="16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1149492" rtl="0" eaLnBrk="1" fontAlgn="auto" latinLnBrk="0" hangingPunct="1">
              <a:lnSpc>
                <a:spcPct val="100000"/>
              </a:lnSpc>
              <a:spcBef>
                <a:spcPts val="600"/>
              </a:spcBef>
              <a:spcAft>
                <a:spcPts val="600"/>
              </a:spcAft>
              <a:buClrTx/>
              <a:buSzTx/>
              <a:buFontTx/>
              <a:buNone/>
              <a:tabLst/>
              <a:defRPr/>
            </a:pPr>
            <a:r>
              <a:rPr kumimoji="0" lang="en-GB" sz="1600" b="0" i="0" u="sng" strike="noStrike" kern="1200" cap="none" spc="0" normalizeH="0" baseline="0" noProof="0">
                <a:ln>
                  <a:noFill/>
                </a:ln>
                <a:solidFill>
                  <a:prstClr val="black"/>
                </a:solidFill>
                <a:effectLst/>
                <a:uLnTx/>
                <a:uFillTx/>
                <a:latin typeface="Arial"/>
                <a:ea typeface="+mn-ea"/>
                <a:cs typeface="+mn-cs"/>
                <a:hlinkClick r:id="rId7"/>
              </a:rPr>
              <a:t>go to the video relay service</a:t>
            </a:r>
            <a:endParaRPr kumimoji="0" lang="en-GB" sz="1600" b="0" i="0" u="none" strike="noStrike" kern="1200" cap="none" spc="0" normalizeH="0" baseline="0" noProof="0">
              <a:ln>
                <a:noFill/>
              </a:ln>
              <a:solidFill>
                <a:prstClr val="black"/>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1221A88E-EF4A-449B-99A5-6FB7E98E3857}"/>
              </a:ext>
            </a:extLst>
          </p:cNvPr>
          <p:cNvGrpSpPr/>
          <p:nvPr/>
        </p:nvGrpSpPr>
        <p:grpSpPr>
          <a:xfrm>
            <a:off x="-904819" y="-82892"/>
            <a:ext cx="3616443" cy="7175559"/>
            <a:chOff x="-904819" y="-82892"/>
            <a:chExt cx="3616443" cy="7175559"/>
          </a:xfrm>
        </p:grpSpPr>
        <p:grpSp>
          <p:nvGrpSpPr>
            <p:cNvPr id="16" name="Group 15">
              <a:extLst>
                <a:ext uri="{FF2B5EF4-FFF2-40B4-BE49-F238E27FC236}">
                  <a16:creationId xmlns:a16="http://schemas.microsoft.com/office/drawing/2014/main" xmlns="" id="{68D62DE3-F30C-458C-A328-D3A172BED5D6}"/>
                </a:ext>
              </a:extLst>
            </p:cNvPr>
            <p:cNvGrpSpPr/>
            <p:nvPr/>
          </p:nvGrpSpPr>
          <p:grpSpPr>
            <a:xfrm>
              <a:off x="-904819" y="-82892"/>
              <a:ext cx="3616443" cy="7175559"/>
              <a:chOff x="-904819" y="-82892"/>
              <a:chExt cx="3616443" cy="7175559"/>
            </a:xfrm>
          </p:grpSpPr>
          <p:sp>
            <p:nvSpPr>
              <p:cNvPr id="18" name="Parallelogram 26">
                <a:extLst>
                  <a:ext uri="{FF2B5EF4-FFF2-40B4-BE49-F238E27FC236}">
                    <a16:creationId xmlns:a16="http://schemas.microsoft.com/office/drawing/2014/main" xmlns="" id="{E1DFEC3D-791A-4B52-AF9A-31AD664ED4E9}"/>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Parallelogram 27">
                <a:extLst>
                  <a:ext uri="{FF2B5EF4-FFF2-40B4-BE49-F238E27FC236}">
                    <a16:creationId xmlns:a16="http://schemas.microsoft.com/office/drawing/2014/main" xmlns="" id="{7E855446-558E-4A89-A7A2-C76862D7173F}"/>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arallelogram 30">
                <a:extLst>
                  <a:ext uri="{FF2B5EF4-FFF2-40B4-BE49-F238E27FC236}">
                    <a16:creationId xmlns:a16="http://schemas.microsoft.com/office/drawing/2014/main" xmlns="" id="{20517C81-BF10-4BA5-B848-FE78AC2A10A5}"/>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Parallelogram 20">
                <a:extLst>
                  <a:ext uri="{FF2B5EF4-FFF2-40B4-BE49-F238E27FC236}">
                    <a16:creationId xmlns:a16="http://schemas.microsoft.com/office/drawing/2014/main" xmlns="" id="{A80C58EB-D6F4-4F01-A836-2AA9AA2B7354}"/>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7" name="Picture 16">
              <a:extLst>
                <a:ext uri="{FF2B5EF4-FFF2-40B4-BE49-F238E27FC236}">
                  <a16:creationId xmlns:a16="http://schemas.microsoft.com/office/drawing/2014/main" xmlns="" id="{9D76AE51-D00C-40FD-B229-10951275A7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135" y="5983159"/>
              <a:ext cx="930304" cy="731723"/>
            </a:xfrm>
            <a:prstGeom prst="rect">
              <a:avLst/>
            </a:prstGeom>
          </p:spPr>
        </p:pic>
      </p:grpSp>
    </p:spTree>
    <p:extLst>
      <p:ext uri="{BB962C8B-B14F-4D97-AF65-F5344CB8AC3E}">
        <p14:creationId xmlns:p14="http://schemas.microsoft.com/office/powerpoint/2010/main" val="890624258"/>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7112000" y="-10160"/>
            <a:ext cx="5110480" cy="6898640"/>
          </a:xfrm>
          <a:custGeom>
            <a:avLst/>
            <a:gdLst>
              <a:gd name="connsiteX0" fmla="*/ 5080000 w 5110480"/>
              <a:gd name="connsiteY0" fmla="*/ 0 h 6898640"/>
              <a:gd name="connsiteX1" fmla="*/ 2021840 w 5110480"/>
              <a:gd name="connsiteY1" fmla="*/ 10160 h 6898640"/>
              <a:gd name="connsiteX2" fmla="*/ 0 w 5110480"/>
              <a:gd name="connsiteY2" fmla="*/ 6898640 h 6898640"/>
              <a:gd name="connsiteX3" fmla="*/ 5110480 w 5110480"/>
              <a:gd name="connsiteY3" fmla="*/ 6878320 h 6898640"/>
              <a:gd name="connsiteX4" fmla="*/ 5080000 w 5110480"/>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0480" h="6898640">
                <a:moveTo>
                  <a:pt x="5080000" y="0"/>
                </a:moveTo>
                <a:lnTo>
                  <a:pt x="2021840" y="10160"/>
                </a:lnTo>
                <a:lnTo>
                  <a:pt x="0" y="6898640"/>
                </a:lnTo>
                <a:lnTo>
                  <a:pt x="5110480" y="6878320"/>
                </a:lnTo>
                <a:cubicBezTo>
                  <a:pt x="5103707" y="4575387"/>
                  <a:pt x="5096933" y="2272453"/>
                  <a:pt x="5080000"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a:off x="2567608" y="702782"/>
            <a:ext cx="6264696" cy="461665"/>
          </a:xfrm>
          <a:prstGeom prst="rect">
            <a:avLst/>
          </a:prstGeom>
        </p:spPr>
        <p:txBody>
          <a:bodyPr wrap="square">
            <a:spAutoFit/>
          </a:bodyPr>
          <a:lstStyle/>
          <a:p>
            <a:pPr marL="0" marR="0" lvl="0" indent="0" algn="l" defTabSz="1149492"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mj-lt"/>
                <a:ea typeface="+mn-ea"/>
                <a:cs typeface="Calibri" panose="020F0502020204030204" pitchFamily="34" charset="0"/>
              </a:rPr>
              <a:t>What to expect</a:t>
            </a:r>
          </a:p>
        </p:txBody>
      </p:sp>
      <p:sp>
        <p:nvSpPr>
          <p:cNvPr id="12" name="Parallelogram 11"/>
          <p:cNvSpPr/>
          <p:nvPr/>
        </p:nvSpPr>
        <p:spPr>
          <a:xfrm>
            <a:off x="11013992" y="4201291"/>
            <a:ext cx="868052" cy="1390506"/>
          </a:xfrm>
          <a:prstGeom prst="parallelogram">
            <a:avLst>
              <a:gd name="adj" fmla="val 46103"/>
            </a:avLst>
          </a:prstGeom>
          <a:solidFill>
            <a:srgbClr val="00999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4" name="Parallelogram 13"/>
          <p:cNvSpPr/>
          <p:nvPr/>
        </p:nvSpPr>
        <p:spPr>
          <a:xfrm>
            <a:off x="10920536" y="5229200"/>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5" name="Rectangle 14"/>
          <p:cNvSpPr/>
          <p:nvPr/>
        </p:nvSpPr>
        <p:spPr>
          <a:xfrm>
            <a:off x="2227172" y="1340768"/>
            <a:ext cx="5288554" cy="5324535"/>
          </a:xfrm>
          <a:prstGeom prst="rect">
            <a:avLst/>
          </a:prstGeom>
        </p:spPr>
        <p:txBody>
          <a:bodyPr wrap="square">
            <a:spAutoFit/>
          </a:bodyPr>
          <a:lstStyle/>
          <a:p>
            <a:pPr marL="0" marR="0" lvl="0" indent="0" algn="l" defTabSz="1149492" rtl="0" eaLnBrk="1" fontAlgn="auto" latinLnBrk="0" hangingPunct="1">
              <a:lnSpc>
                <a:spcPct val="100000"/>
              </a:lnSpc>
              <a:spcBef>
                <a:spcPts val="600"/>
              </a:spcBef>
              <a:spcAft>
                <a:spcPts val="6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During the application, the Customer will need to provide:</a:t>
            </a:r>
          </a:p>
          <a:p>
            <a:pPr marL="285750" marR="0" lvl="0" indent="-285750" algn="l" defTabSz="114949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Their workplace address and postcode</a:t>
            </a:r>
          </a:p>
          <a:p>
            <a:pPr marL="285750" marR="0" lvl="0" indent="-285750" algn="l" defTabSz="114949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The name of a workplace contact who can authorise Access to Work payments</a:t>
            </a:r>
          </a:p>
          <a:p>
            <a:pPr marL="285750" marR="0" lvl="0" indent="-285750" algn="l" defTabSz="114949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Their workplace contacts email address or telephone number</a:t>
            </a:r>
          </a:p>
          <a:p>
            <a:pPr marL="285750" marR="0" lvl="0" indent="-285750" algn="l" defTabSz="114949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Their unique tax reference number (if self-employed)</a:t>
            </a:r>
          </a:p>
          <a:p>
            <a:pPr marL="285750" marR="0" lvl="0" indent="-285750" algn="l" defTabSz="114949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There may be an element of cost share depending on the size of the company</a:t>
            </a:r>
          </a:p>
          <a:p>
            <a:pPr marL="0" marR="0" lvl="0" indent="0" algn="l" defTabSz="1149492" rtl="0" eaLnBrk="1" fontAlgn="auto" latinLnBrk="0" hangingPunct="1">
              <a:lnSpc>
                <a:spcPct val="100000"/>
              </a:lnSpc>
              <a:spcBef>
                <a:spcPts val="1800"/>
              </a:spcBef>
              <a:spcAft>
                <a:spcPts val="6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The Customer will also need to explain:</a:t>
            </a:r>
          </a:p>
          <a:p>
            <a:pPr marL="285750" marR="0" lvl="0" indent="-285750" algn="l" defTabSz="114949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How their condition affects them at work/getting to work</a:t>
            </a:r>
          </a:p>
          <a:p>
            <a:pPr marL="285750" marR="0" lvl="0" indent="-285750" algn="l" defTabSz="114949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What help they are already receiving</a:t>
            </a:r>
          </a:p>
          <a:p>
            <a:pPr marL="285750" marR="0" lvl="0" indent="-285750" algn="l" defTabSz="1149492"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What else could help them</a:t>
            </a: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3B78A4FF-7C2B-401B-A350-6248501FBA49}"/>
              </a:ext>
            </a:extLst>
          </p:cNvPr>
          <p:cNvGrpSpPr/>
          <p:nvPr/>
        </p:nvGrpSpPr>
        <p:grpSpPr>
          <a:xfrm>
            <a:off x="-904819" y="-82892"/>
            <a:ext cx="3616443" cy="7175559"/>
            <a:chOff x="-904819" y="-82892"/>
            <a:chExt cx="3616443" cy="7175559"/>
          </a:xfrm>
        </p:grpSpPr>
        <p:grpSp>
          <p:nvGrpSpPr>
            <p:cNvPr id="16" name="Group 15">
              <a:extLst>
                <a:ext uri="{FF2B5EF4-FFF2-40B4-BE49-F238E27FC236}">
                  <a16:creationId xmlns:a16="http://schemas.microsoft.com/office/drawing/2014/main" xmlns="" id="{50502313-6EBC-4315-9C50-51CEBD383FB4}"/>
                </a:ext>
              </a:extLst>
            </p:cNvPr>
            <p:cNvGrpSpPr/>
            <p:nvPr/>
          </p:nvGrpSpPr>
          <p:grpSpPr>
            <a:xfrm>
              <a:off x="-904819" y="-82892"/>
              <a:ext cx="3616443" cy="7175559"/>
              <a:chOff x="-904819" y="-82892"/>
              <a:chExt cx="3616443" cy="7175559"/>
            </a:xfrm>
          </p:grpSpPr>
          <p:sp>
            <p:nvSpPr>
              <p:cNvPr id="18" name="Parallelogram 26">
                <a:extLst>
                  <a:ext uri="{FF2B5EF4-FFF2-40B4-BE49-F238E27FC236}">
                    <a16:creationId xmlns:a16="http://schemas.microsoft.com/office/drawing/2014/main" xmlns="" id="{5F054F18-D497-4942-B901-1574D5758E10}"/>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Parallelogram 27">
                <a:extLst>
                  <a:ext uri="{FF2B5EF4-FFF2-40B4-BE49-F238E27FC236}">
                    <a16:creationId xmlns:a16="http://schemas.microsoft.com/office/drawing/2014/main" xmlns="" id="{5187D3B0-DED0-4BCC-BEB9-519EDCCC5DD8}"/>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arallelogram 30">
                <a:extLst>
                  <a:ext uri="{FF2B5EF4-FFF2-40B4-BE49-F238E27FC236}">
                    <a16:creationId xmlns:a16="http://schemas.microsoft.com/office/drawing/2014/main" xmlns="" id="{CCBC405E-5406-4380-BB39-9D878FE1A826}"/>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Parallelogram 20">
                <a:extLst>
                  <a:ext uri="{FF2B5EF4-FFF2-40B4-BE49-F238E27FC236}">
                    <a16:creationId xmlns:a16="http://schemas.microsoft.com/office/drawing/2014/main" xmlns="" id="{8E44FD90-FC87-4157-B970-37EEFA474A94}"/>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7" name="Picture 16">
              <a:extLst>
                <a:ext uri="{FF2B5EF4-FFF2-40B4-BE49-F238E27FC236}">
                  <a16:creationId xmlns:a16="http://schemas.microsoft.com/office/drawing/2014/main" xmlns="" id="{B7496EA2-D7B5-4B53-8680-4A0681AE75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35" y="5983159"/>
              <a:ext cx="930304" cy="731723"/>
            </a:xfrm>
            <a:prstGeom prst="rect">
              <a:avLst/>
            </a:prstGeom>
          </p:spPr>
        </p:pic>
      </p:grpSp>
    </p:spTree>
    <p:extLst>
      <p:ext uri="{BB962C8B-B14F-4D97-AF65-F5344CB8AC3E}">
        <p14:creationId xmlns:p14="http://schemas.microsoft.com/office/powerpoint/2010/main" val="989573946"/>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8117992" y="-40640"/>
            <a:ext cx="4074008" cy="6898640"/>
          </a:xfrm>
          <a:custGeom>
            <a:avLst/>
            <a:gdLst>
              <a:gd name="connsiteX0" fmla="*/ 5080000 w 5110480"/>
              <a:gd name="connsiteY0" fmla="*/ 0 h 6898640"/>
              <a:gd name="connsiteX1" fmla="*/ 2021840 w 5110480"/>
              <a:gd name="connsiteY1" fmla="*/ 10160 h 6898640"/>
              <a:gd name="connsiteX2" fmla="*/ 0 w 5110480"/>
              <a:gd name="connsiteY2" fmla="*/ 6898640 h 6898640"/>
              <a:gd name="connsiteX3" fmla="*/ 5110480 w 5110480"/>
              <a:gd name="connsiteY3" fmla="*/ 6878320 h 6898640"/>
              <a:gd name="connsiteX4" fmla="*/ 5080000 w 5110480"/>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0480" h="6898640">
                <a:moveTo>
                  <a:pt x="5080000" y="0"/>
                </a:moveTo>
                <a:lnTo>
                  <a:pt x="2021840" y="10160"/>
                </a:lnTo>
                <a:lnTo>
                  <a:pt x="0" y="6898640"/>
                </a:lnTo>
                <a:lnTo>
                  <a:pt x="5110480" y="6878320"/>
                </a:lnTo>
                <a:cubicBezTo>
                  <a:pt x="5103707" y="4575387"/>
                  <a:pt x="5096933" y="2272453"/>
                  <a:pt x="5080000" y="0"/>
                </a:cubicBezTo>
                <a:close/>
              </a:path>
            </a:pathLst>
          </a:custGeom>
          <a:blipFill dpi="0" rotWithShape="1">
            <a:blip r:embed="rId3">
              <a:extLst>
                <a:ext uri="{28A0092B-C50C-407E-A947-70E740481C1C}">
                  <a14:useLocalDpi xmlns:a14="http://schemas.microsoft.com/office/drawing/2010/main" val="0"/>
                </a:ext>
              </a:extLst>
            </a:blip>
            <a:srcRect/>
            <a:stretch>
              <a:fillRect l="1" r="-167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a:off x="2731736" y="416137"/>
            <a:ext cx="6264696" cy="461665"/>
          </a:xfrm>
          <a:prstGeom prst="rect">
            <a:avLst/>
          </a:prstGeom>
        </p:spPr>
        <p:txBody>
          <a:bodyPr wrap="square">
            <a:spAutoFit/>
          </a:bodyPr>
          <a:lstStyle/>
          <a:p>
            <a:pPr marL="0" marR="0" lvl="0" indent="0" algn="l" defTabSz="1149492"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a:ea typeface="+mn-ea"/>
                <a:cs typeface="+mn-cs"/>
              </a:rPr>
              <a:t>After the application is made</a:t>
            </a:r>
          </a:p>
        </p:txBody>
      </p:sp>
      <p:sp>
        <p:nvSpPr>
          <p:cNvPr id="12" name="Parallelogram 11"/>
          <p:cNvSpPr/>
          <p:nvPr/>
        </p:nvSpPr>
        <p:spPr>
          <a:xfrm>
            <a:off x="11013992" y="4201291"/>
            <a:ext cx="868052" cy="1390506"/>
          </a:xfrm>
          <a:prstGeom prst="parallelogram">
            <a:avLst>
              <a:gd name="adj" fmla="val 46103"/>
            </a:avLst>
          </a:prstGeom>
          <a:solidFill>
            <a:srgbClr val="00999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4" name="Parallelogram 13"/>
          <p:cNvSpPr/>
          <p:nvPr/>
        </p:nvSpPr>
        <p:spPr>
          <a:xfrm>
            <a:off x="10920536" y="5229200"/>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5" name="Rectangle 14"/>
          <p:cNvSpPr/>
          <p:nvPr/>
        </p:nvSpPr>
        <p:spPr>
          <a:xfrm>
            <a:off x="2341800" y="1215037"/>
            <a:ext cx="6130464" cy="4847481"/>
          </a:xfrm>
          <a:prstGeom prst="rect">
            <a:avLst/>
          </a:prstGeom>
        </p:spPr>
        <p:txBody>
          <a:bodyPr wrap="square">
            <a:spAutoFit/>
          </a:bodyPr>
          <a:lstStyle/>
          <a:p>
            <a:pPr defTabSz="1149492">
              <a:defRPr/>
            </a:pPr>
            <a:r>
              <a:rPr kumimoji="0" lang="en-GB" sz="1600" b="0" i="0" u="none" strike="noStrike" kern="1200" cap="none" spc="0" normalizeH="0" baseline="0" noProof="0">
                <a:ln>
                  <a:noFill/>
                </a:ln>
                <a:solidFill>
                  <a:prstClr val="black"/>
                </a:solidFill>
                <a:effectLst/>
                <a:uLnTx/>
                <a:uFillTx/>
                <a:latin typeface="Arial"/>
                <a:ea typeface="+mn-ea"/>
                <a:cs typeface="+mn-cs"/>
              </a:rPr>
              <a:t>Once the customer’s applied, a case manager will contact them to discuss what reasonable adjustments they already have and what further support they may need to help them in their role. </a:t>
            </a:r>
          </a:p>
          <a:p>
            <a:pPr marL="0" marR="0" lvl="0" indent="0" algn="l" defTabSz="1149492"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a:p>
            <a:pPr defTabSz="1149492">
              <a:defRPr/>
            </a:pPr>
            <a:r>
              <a:rPr kumimoji="0" lang="en-GB" sz="1600" b="0" i="0" u="none" strike="noStrike" kern="1200" cap="none" spc="0" normalizeH="0" baseline="0" noProof="0">
                <a:ln>
                  <a:noFill/>
                </a:ln>
                <a:solidFill>
                  <a:prstClr val="black"/>
                </a:solidFill>
                <a:effectLst/>
                <a:uLnTx/>
                <a:uFillTx/>
                <a:latin typeface="Arial"/>
                <a:ea typeface="+mn-ea"/>
                <a:cs typeface="+mn-cs"/>
              </a:rPr>
              <a:t>A case manager may also contact their employer to discuss how Access to Work can help support them, and what reasonable adjustments have already been put in place/ considered/ or could be put in place</a:t>
            </a:r>
            <a:r>
              <a:rPr lang="en-GB" sz="1600">
                <a:solidFill>
                  <a:prstClr val="black"/>
                </a:solidFill>
                <a:latin typeface="Arial"/>
              </a:rPr>
              <a:t> however,</a:t>
            </a:r>
            <a:r>
              <a:rPr kumimoji="0" lang="en-GB" sz="1600" b="0" i="0" u="none" strike="noStrike" kern="1200" cap="none" spc="0" normalizeH="0" baseline="0" noProof="0">
                <a:ln>
                  <a:noFill/>
                </a:ln>
                <a:solidFill>
                  <a:prstClr val="black"/>
                </a:solidFill>
                <a:effectLst/>
                <a:uLnTx/>
                <a:uFillTx/>
                <a:latin typeface="Arial"/>
                <a:ea typeface="+mn-ea"/>
                <a:cs typeface="+mn-cs"/>
              </a:rPr>
              <a:t> they will not contact their employer until they’ve agreed this with the customer.</a:t>
            </a:r>
          </a:p>
          <a:p>
            <a:pPr marL="0" marR="0" lvl="0" indent="0" algn="l" defTabSz="1149492"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1149492"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A specialist assessor may contact the customer to assess their needs and discuss appropriate support before providing a detailed report.</a:t>
            </a:r>
          </a:p>
          <a:p>
            <a:pPr marL="0" marR="0" lvl="0" indent="0" algn="l" defTabSz="1149492"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1149492"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A customer may get an offer of support. If an award is made, they will be told how much they will get and for how long for.</a:t>
            </a:r>
          </a:p>
          <a:p>
            <a:pPr marL="0" marR="0" lvl="0" indent="0" algn="l" defTabSz="1149492"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1149492" rtl="0" eaLnBrk="1" fontAlgn="auto" latinLnBrk="0" hangingPunct="1">
              <a:lnSpc>
                <a:spcPct val="100000"/>
              </a:lnSpc>
              <a:spcBef>
                <a:spcPts val="600"/>
              </a:spcBef>
              <a:spcAft>
                <a:spcPts val="1200"/>
              </a:spcAft>
              <a:buClr>
                <a:srgbClr val="009999"/>
              </a:buClr>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Grants are awarded depending on the needs of the individual for a maximum of three years and are reviewed annually.</a:t>
            </a:r>
          </a:p>
        </p:txBody>
      </p:sp>
      <p:grpSp>
        <p:nvGrpSpPr>
          <p:cNvPr id="13" name="Group 12">
            <a:extLst>
              <a:ext uri="{FF2B5EF4-FFF2-40B4-BE49-F238E27FC236}">
                <a16:creationId xmlns:a16="http://schemas.microsoft.com/office/drawing/2014/main" xmlns="" id="{554CD0E7-EDB8-40F7-82BD-5684ED1322F7}"/>
              </a:ext>
            </a:extLst>
          </p:cNvPr>
          <p:cNvGrpSpPr/>
          <p:nvPr/>
        </p:nvGrpSpPr>
        <p:grpSpPr>
          <a:xfrm>
            <a:off x="-904819" y="-82892"/>
            <a:ext cx="3616443" cy="7175559"/>
            <a:chOff x="-904819" y="-82892"/>
            <a:chExt cx="3616443" cy="7175559"/>
          </a:xfrm>
        </p:grpSpPr>
        <p:grpSp>
          <p:nvGrpSpPr>
            <p:cNvPr id="16" name="Group 15">
              <a:extLst>
                <a:ext uri="{FF2B5EF4-FFF2-40B4-BE49-F238E27FC236}">
                  <a16:creationId xmlns:a16="http://schemas.microsoft.com/office/drawing/2014/main" xmlns="" id="{784E57A9-FD16-432C-B238-D48222B2D43B}"/>
                </a:ext>
              </a:extLst>
            </p:cNvPr>
            <p:cNvGrpSpPr/>
            <p:nvPr/>
          </p:nvGrpSpPr>
          <p:grpSpPr>
            <a:xfrm>
              <a:off x="-904819" y="-82892"/>
              <a:ext cx="3616443" cy="7175559"/>
              <a:chOff x="-904819" y="-82892"/>
              <a:chExt cx="3616443" cy="7175559"/>
            </a:xfrm>
          </p:grpSpPr>
          <p:sp>
            <p:nvSpPr>
              <p:cNvPr id="18" name="Parallelogram 26">
                <a:extLst>
                  <a:ext uri="{FF2B5EF4-FFF2-40B4-BE49-F238E27FC236}">
                    <a16:creationId xmlns:a16="http://schemas.microsoft.com/office/drawing/2014/main" xmlns="" id="{FAF63376-41FA-4D33-A047-CB9247516C79}"/>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Parallelogram 27">
                <a:extLst>
                  <a:ext uri="{FF2B5EF4-FFF2-40B4-BE49-F238E27FC236}">
                    <a16:creationId xmlns:a16="http://schemas.microsoft.com/office/drawing/2014/main" xmlns="" id="{2E032AD6-6EF6-4E86-AF2F-338ECFD05E82}"/>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arallelogram 30">
                <a:extLst>
                  <a:ext uri="{FF2B5EF4-FFF2-40B4-BE49-F238E27FC236}">
                    <a16:creationId xmlns:a16="http://schemas.microsoft.com/office/drawing/2014/main" xmlns="" id="{C61B3B7F-2BA4-45FF-827E-12A2D170C110}"/>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Parallelogram 20">
                <a:extLst>
                  <a:ext uri="{FF2B5EF4-FFF2-40B4-BE49-F238E27FC236}">
                    <a16:creationId xmlns:a16="http://schemas.microsoft.com/office/drawing/2014/main" xmlns="" id="{574DB2B3-96AE-4359-8714-3716C9B7F854}"/>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7" name="Picture 16">
              <a:extLst>
                <a:ext uri="{FF2B5EF4-FFF2-40B4-BE49-F238E27FC236}">
                  <a16:creationId xmlns:a16="http://schemas.microsoft.com/office/drawing/2014/main" xmlns="" id="{95DDAA6E-905F-4297-A743-93AF0466C2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35" y="5983159"/>
              <a:ext cx="930304" cy="731723"/>
            </a:xfrm>
            <a:prstGeom prst="rect">
              <a:avLst/>
            </a:prstGeom>
          </p:spPr>
        </p:pic>
      </p:grpSp>
    </p:spTree>
    <p:extLst>
      <p:ext uri="{BB962C8B-B14F-4D97-AF65-F5344CB8AC3E}">
        <p14:creationId xmlns:p14="http://schemas.microsoft.com/office/powerpoint/2010/main" val="167746606"/>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xmlns="" id="{EDC5E2B3-F228-0324-8CD7-56722D2C995C}"/>
              </a:ext>
            </a:extLst>
          </p:cNvPr>
          <p:cNvSpPr/>
          <p:nvPr/>
        </p:nvSpPr>
        <p:spPr>
          <a:xfrm>
            <a:off x="8011785" y="-10160"/>
            <a:ext cx="4250340" cy="6898640"/>
          </a:xfrm>
          <a:custGeom>
            <a:avLst/>
            <a:gdLst>
              <a:gd name="connsiteX0" fmla="*/ 5080000 w 5110480"/>
              <a:gd name="connsiteY0" fmla="*/ 0 h 6898640"/>
              <a:gd name="connsiteX1" fmla="*/ 2021840 w 5110480"/>
              <a:gd name="connsiteY1" fmla="*/ 10160 h 6898640"/>
              <a:gd name="connsiteX2" fmla="*/ 0 w 5110480"/>
              <a:gd name="connsiteY2" fmla="*/ 6898640 h 6898640"/>
              <a:gd name="connsiteX3" fmla="*/ 5110480 w 5110480"/>
              <a:gd name="connsiteY3" fmla="*/ 6878320 h 6898640"/>
              <a:gd name="connsiteX4" fmla="*/ 5080000 w 5110480"/>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0480" h="6898640">
                <a:moveTo>
                  <a:pt x="5080000" y="0"/>
                </a:moveTo>
                <a:lnTo>
                  <a:pt x="2021840" y="10160"/>
                </a:lnTo>
                <a:lnTo>
                  <a:pt x="0" y="6898640"/>
                </a:lnTo>
                <a:lnTo>
                  <a:pt x="5110480" y="6878320"/>
                </a:lnTo>
                <a:cubicBezTo>
                  <a:pt x="5103707" y="4575387"/>
                  <a:pt x="5096933" y="2272453"/>
                  <a:pt x="5080000" y="0"/>
                </a:cubicBezTo>
                <a:close/>
              </a:path>
            </a:pathLst>
          </a:custGeom>
          <a:blipFill dpi="0" rotWithShape="1">
            <a:blip r:embed="rId3" cstate="screen">
              <a:extLst>
                <a:ext uri="{28A0092B-C50C-407E-A947-70E740481C1C}">
                  <a14:useLocalDpi xmlns:a14="http://schemas.microsoft.com/office/drawing/2010/main"/>
                </a:ext>
              </a:extLst>
            </a:blip>
            <a:srcRect/>
            <a:stretch>
              <a:fillRect l="-1" r="-202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p:cNvSpPr/>
          <p:nvPr/>
        </p:nvSpPr>
        <p:spPr>
          <a:xfrm>
            <a:off x="2700651" y="519063"/>
            <a:ext cx="6264696" cy="461665"/>
          </a:xfrm>
          <a:prstGeom prst="rect">
            <a:avLst/>
          </a:prstGeom>
        </p:spPr>
        <p:txBody>
          <a:bodyPr wrap="square">
            <a:spAutoFit/>
          </a:bodyPr>
          <a:lstStyle/>
          <a:p>
            <a:pPr marL="0" marR="0" lvl="0" indent="0" algn="l" defTabSz="1149492"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a:ea typeface="+mn-ea"/>
                <a:cs typeface="+mn-cs"/>
              </a:rPr>
              <a:t>Employer Cost Share</a:t>
            </a:r>
          </a:p>
        </p:txBody>
      </p:sp>
      <p:sp>
        <p:nvSpPr>
          <p:cNvPr id="12" name="Parallelogram 11"/>
          <p:cNvSpPr/>
          <p:nvPr/>
        </p:nvSpPr>
        <p:spPr>
          <a:xfrm>
            <a:off x="11013992" y="4201291"/>
            <a:ext cx="868052" cy="1390506"/>
          </a:xfrm>
          <a:prstGeom prst="parallelogram">
            <a:avLst>
              <a:gd name="adj" fmla="val 46103"/>
            </a:avLst>
          </a:prstGeom>
          <a:solidFill>
            <a:srgbClr val="00999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4" name="Parallelogram 13"/>
          <p:cNvSpPr/>
          <p:nvPr/>
        </p:nvSpPr>
        <p:spPr>
          <a:xfrm>
            <a:off x="10920536" y="5229200"/>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5" name="Rectangle 14"/>
          <p:cNvSpPr/>
          <p:nvPr/>
        </p:nvSpPr>
        <p:spPr>
          <a:xfrm>
            <a:off x="2204957" y="1540237"/>
            <a:ext cx="6247595" cy="4062651"/>
          </a:xfrm>
          <a:prstGeom prst="rect">
            <a:avLst/>
          </a:prstGeom>
        </p:spPr>
        <p:txBody>
          <a:bodyPr wrap="square">
            <a:spAutoFit/>
          </a:bodyPr>
          <a:lstStyle/>
          <a:p>
            <a:pPr marL="0" marR="0" lvl="0" indent="0" algn="l" defTabSz="1149492"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For special aids and equipment there can be an employer cost share:</a:t>
            </a:r>
          </a:p>
          <a:p>
            <a:pPr marL="539750" marR="0" lvl="1" indent="-285750" algn="l" defTabSz="114949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Small Employer (0-49): Zero Cost Share</a:t>
            </a:r>
          </a:p>
          <a:p>
            <a:pPr marL="539750" marR="0" lvl="1" indent="-285750" algn="l" defTabSz="114949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Medium Employer (50 to 249): First £500 and 20%</a:t>
            </a:r>
          </a:p>
          <a:p>
            <a:pPr marL="539750" marR="0" lvl="1" indent="-285750" algn="l" defTabSz="114949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Large Employer (250+): First £1000 and 20%</a:t>
            </a:r>
          </a:p>
          <a:p>
            <a:pPr marL="539750" marR="0" lvl="1" indent="-285750" algn="l" defTabSz="114949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Any costs above £10,000 met by Access to Work</a:t>
            </a:r>
          </a:p>
          <a:p>
            <a:pPr marL="0" marR="0" lvl="0" indent="0" algn="l" defTabSz="1149492"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There will be no cost share if the application to Access to Work is made within 6 weeks of a customer starting employment.</a:t>
            </a:r>
          </a:p>
          <a:p>
            <a:pPr marL="0" marR="0" lvl="0" indent="0" algn="l" defTabSz="1149492" rtl="0" eaLnBrk="1" fontAlgn="auto" latinLnBrk="0" hangingPunct="1">
              <a:lnSpc>
                <a:spcPct val="100000"/>
              </a:lnSpc>
              <a:spcBef>
                <a:spcPts val="1200"/>
              </a:spcBef>
              <a:spcAft>
                <a:spcPts val="60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General Business Benefit</a:t>
            </a:r>
          </a:p>
          <a:p>
            <a:pPr marL="0" marR="0" lvl="0" indent="0" algn="l" defTabSz="1149492"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There may be a 20% cost share if there is a general business benefit, e.g. the business can now earn more money because of the equipment </a:t>
            </a:r>
            <a:r>
              <a:rPr kumimoji="0" lang="en-GB" sz="1600" b="0" i="0" u="none" strike="noStrike" kern="1200" cap="none" spc="0" normalizeH="0" baseline="0" noProof="0" err="1">
                <a:ln>
                  <a:noFill/>
                </a:ln>
                <a:solidFill>
                  <a:prstClr val="black"/>
                </a:solidFill>
                <a:effectLst/>
                <a:uLnTx/>
                <a:uFillTx/>
                <a:latin typeface="Arial"/>
                <a:ea typeface="+mn-ea"/>
                <a:cs typeface="+mn-cs"/>
              </a:rPr>
              <a:t>AtW</a:t>
            </a:r>
            <a:r>
              <a:rPr kumimoji="0" lang="en-GB" sz="1600" b="0" i="0" u="none" strike="noStrike" kern="1200" cap="none" spc="0" normalizeH="0" baseline="0" noProof="0">
                <a:ln>
                  <a:noFill/>
                </a:ln>
                <a:solidFill>
                  <a:prstClr val="black"/>
                </a:solidFill>
                <a:effectLst/>
                <a:uLnTx/>
                <a:uFillTx/>
                <a:latin typeface="Arial"/>
                <a:ea typeface="+mn-ea"/>
                <a:cs typeface="+mn-cs"/>
              </a:rPr>
              <a:t> has funded or the equipment can be used by other none disabled colleagues.</a:t>
            </a:r>
          </a:p>
        </p:txBody>
      </p:sp>
      <p:grpSp>
        <p:nvGrpSpPr>
          <p:cNvPr id="16" name="Group 15">
            <a:extLst>
              <a:ext uri="{FF2B5EF4-FFF2-40B4-BE49-F238E27FC236}">
                <a16:creationId xmlns:a16="http://schemas.microsoft.com/office/drawing/2014/main" xmlns="" id="{24605DA2-7B52-4754-AB5F-5658F0ACD9E3}"/>
              </a:ext>
            </a:extLst>
          </p:cNvPr>
          <p:cNvGrpSpPr/>
          <p:nvPr/>
        </p:nvGrpSpPr>
        <p:grpSpPr>
          <a:xfrm>
            <a:off x="-904819" y="-82892"/>
            <a:ext cx="3616443" cy="7175559"/>
            <a:chOff x="-904819" y="-82892"/>
            <a:chExt cx="3616443" cy="7175559"/>
          </a:xfrm>
        </p:grpSpPr>
        <p:grpSp>
          <p:nvGrpSpPr>
            <p:cNvPr id="17" name="Group 16">
              <a:extLst>
                <a:ext uri="{FF2B5EF4-FFF2-40B4-BE49-F238E27FC236}">
                  <a16:creationId xmlns:a16="http://schemas.microsoft.com/office/drawing/2014/main" xmlns="" id="{D486C3E8-ED41-4B76-A4C1-71C53B53D8CE}"/>
                </a:ext>
              </a:extLst>
            </p:cNvPr>
            <p:cNvGrpSpPr/>
            <p:nvPr/>
          </p:nvGrpSpPr>
          <p:grpSpPr>
            <a:xfrm>
              <a:off x="-904819" y="-82892"/>
              <a:ext cx="3616443" cy="7175559"/>
              <a:chOff x="-904819" y="-82892"/>
              <a:chExt cx="3616443" cy="7175559"/>
            </a:xfrm>
          </p:grpSpPr>
          <p:sp>
            <p:nvSpPr>
              <p:cNvPr id="19" name="Parallelogram 26">
                <a:extLst>
                  <a:ext uri="{FF2B5EF4-FFF2-40B4-BE49-F238E27FC236}">
                    <a16:creationId xmlns:a16="http://schemas.microsoft.com/office/drawing/2014/main" xmlns="" id="{4101537F-3B96-43BF-A95C-747B5C469FEE}"/>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arallelogram 27">
                <a:extLst>
                  <a:ext uri="{FF2B5EF4-FFF2-40B4-BE49-F238E27FC236}">
                    <a16:creationId xmlns:a16="http://schemas.microsoft.com/office/drawing/2014/main" xmlns="" id="{A64C32B6-31D3-45A9-AD44-976EB6BF0D18}"/>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Parallelogram 30">
                <a:extLst>
                  <a:ext uri="{FF2B5EF4-FFF2-40B4-BE49-F238E27FC236}">
                    <a16:creationId xmlns:a16="http://schemas.microsoft.com/office/drawing/2014/main" xmlns="" id="{9B9741C9-8F4B-49B5-9BEE-A9E10D4DC160}"/>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Parallelogram 21">
                <a:extLst>
                  <a:ext uri="{FF2B5EF4-FFF2-40B4-BE49-F238E27FC236}">
                    <a16:creationId xmlns:a16="http://schemas.microsoft.com/office/drawing/2014/main" xmlns="" id="{E4BE0DCF-0E14-44BA-901C-7251E43088F5}"/>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8" name="Picture 17">
              <a:extLst>
                <a:ext uri="{FF2B5EF4-FFF2-40B4-BE49-F238E27FC236}">
                  <a16:creationId xmlns:a16="http://schemas.microsoft.com/office/drawing/2014/main" xmlns="" id="{CFE93935-6210-47E4-8358-A0D9673CA6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35" y="5983159"/>
              <a:ext cx="930304" cy="731723"/>
            </a:xfrm>
            <a:prstGeom prst="rect">
              <a:avLst/>
            </a:prstGeom>
          </p:spPr>
        </p:pic>
      </p:grpSp>
    </p:spTree>
    <p:extLst>
      <p:ext uri="{BB962C8B-B14F-4D97-AF65-F5344CB8AC3E}">
        <p14:creationId xmlns:p14="http://schemas.microsoft.com/office/powerpoint/2010/main" val="3838880413"/>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700651" y="591071"/>
            <a:ext cx="6264696" cy="461665"/>
          </a:xfrm>
          <a:prstGeom prst="rect">
            <a:avLst/>
          </a:prstGeom>
        </p:spPr>
        <p:txBody>
          <a:bodyPr wrap="square">
            <a:spAutoFit/>
          </a:bodyPr>
          <a:lstStyle/>
          <a:p>
            <a:pPr marL="0" marR="0" lvl="0" indent="0" algn="l" defTabSz="1149492"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a:ea typeface="+mn-ea"/>
                <a:cs typeface="+mn-cs"/>
              </a:rPr>
              <a:t>Customer Cost Share</a:t>
            </a:r>
          </a:p>
        </p:txBody>
      </p:sp>
      <p:sp>
        <p:nvSpPr>
          <p:cNvPr id="12" name="Parallelogram 11"/>
          <p:cNvSpPr/>
          <p:nvPr/>
        </p:nvSpPr>
        <p:spPr>
          <a:xfrm>
            <a:off x="11013992" y="4201291"/>
            <a:ext cx="868052" cy="1390506"/>
          </a:xfrm>
          <a:prstGeom prst="parallelogram">
            <a:avLst>
              <a:gd name="adj" fmla="val 46103"/>
            </a:avLst>
          </a:prstGeom>
          <a:solidFill>
            <a:srgbClr val="00999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4" name="Parallelogram 13"/>
          <p:cNvSpPr/>
          <p:nvPr/>
        </p:nvSpPr>
        <p:spPr>
          <a:xfrm>
            <a:off x="10920536" y="5229200"/>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5" name="Rectangle 14"/>
          <p:cNvSpPr/>
          <p:nvPr/>
        </p:nvSpPr>
        <p:spPr>
          <a:xfrm>
            <a:off x="2123390" y="1772612"/>
            <a:ext cx="6247595" cy="2600712"/>
          </a:xfrm>
          <a:prstGeom prst="rect">
            <a:avLst/>
          </a:prstGeom>
        </p:spPr>
        <p:txBody>
          <a:bodyPr wrap="square">
            <a:spAutoFit/>
          </a:bodyPr>
          <a:lstStyle/>
          <a:p>
            <a:pPr marL="0" marR="0" lvl="0" indent="0" algn="l" defTabSz="1149492" rtl="0" eaLnBrk="1" fontAlgn="auto" latinLnBrk="0" hangingPunct="1">
              <a:lnSpc>
                <a:spcPct val="100000"/>
              </a:lnSpc>
              <a:spcBef>
                <a:spcPts val="0"/>
              </a:spcBef>
              <a:spcAft>
                <a:spcPts val="1200"/>
              </a:spcAft>
              <a:buClr>
                <a:srgbClr val="009999"/>
              </a:buClr>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Social &amp; Domestic</a:t>
            </a:r>
          </a:p>
          <a:p>
            <a:pPr marL="0" marR="0" lvl="0" indent="0" algn="l" defTabSz="1149492" rtl="0" eaLnBrk="1" fontAlgn="auto" latinLnBrk="0" hangingPunct="1">
              <a:lnSpc>
                <a:spcPct val="100000"/>
              </a:lnSpc>
              <a:spcBef>
                <a:spcPts val="0"/>
              </a:spcBef>
              <a:spcAft>
                <a:spcPts val="1200"/>
              </a:spcAft>
              <a:buClr>
                <a:srgbClr val="009999"/>
              </a:buClr>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If special aids or equipment could benefit a customer in their personal time they may be asked to contribute i.e. a roger pen/ specialist wheelchair that could be used when not in work.</a:t>
            </a:r>
          </a:p>
          <a:p>
            <a:pPr marL="0" marR="0" lvl="0" indent="0" algn="l" defTabSz="1149492" rtl="0" eaLnBrk="1" fontAlgn="auto" latinLnBrk="0" hangingPunct="1">
              <a:lnSpc>
                <a:spcPct val="100000"/>
              </a:lnSpc>
              <a:spcBef>
                <a:spcPts val="600"/>
              </a:spcBef>
              <a:spcAft>
                <a:spcPts val="120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Travel to Work</a:t>
            </a:r>
          </a:p>
          <a:p>
            <a:pPr marL="0" marR="0" lvl="0" indent="0" algn="l" defTabSz="1149492"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Customers will be expected to contribute their usual travel costs to any travel to work support i.e. 25p per mile for fuel, or their usual Public transport expenses.</a:t>
            </a:r>
          </a:p>
        </p:txBody>
      </p:sp>
      <p:sp>
        <p:nvSpPr>
          <p:cNvPr id="13" name="Freeform 9">
            <a:extLst>
              <a:ext uri="{FF2B5EF4-FFF2-40B4-BE49-F238E27FC236}">
                <a16:creationId xmlns:a16="http://schemas.microsoft.com/office/drawing/2014/main" xmlns="" id="{3F3BD43B-0F2E-4DEB-A2E4-9D517B694071}"/>
              </a:ext>
            </a:extLst>
          </p:cNvPr>
          <p:cNvSpPr/>
          <p:nvPr/>
        </p:nvSpPr>
        <p:spPr>
          <a:xfrm>
            <a:off x="8112224" y="-10160"/>
            <a:ext cx="5110480" cy="6898640"/>
          </a:xfrm>
          <a:custGeom>
            <a:avLst/>
            <a:gdLst>
              <a:gd name="connsiteX0" fmla="*/ 5080000 w 5110480"/>
              <a:gd name="connsiteY0" fmla="*/ 0 h 6898640"/>
              <a:gd name="connsiteX1" fmla="*/ 2021840 w 5110480"/>
              <a:gd name="connsiteY1" fmla="*/ 10160 h 6898640"/>
              <a:gd name="connsiteX2" fmla="*/ 0 w 5110480"/>
              <a:gd name="connsiteY2" fmla="*/ 6898640 h 6898640"/>
              <a:gd name="connsiteX3" fmla="*/ 5110480 w 5110480"/>
              <a:gd name="connsiteY3" fmla="*/ 6878320 h 6898640"/>
              <a:gd name="connsiteX4" fmla="*/ 5080000 w 5110480"/>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0480" h="6898640">
                <a:moveTo>
                  <a:pt x="5080000" y="0"/>
                </a:moveTo>
                <a:lnTo>
                  <a:pt x="2021840" y="10160"/>
                </a:lnTo>
                <a:lnTo>
                  <a:pt x="0" y="6898640"/>
                </a:lnTo>
                <a:lnTo>
                  <a:pt x="5110480" y="6878320"/>
                </a:lnTo>
                <a:cubicBezTo>
                  <a:pt x="5103707" y="4575387"/>
                  <a:pt x="5096933" y="2272453"/>
                  <a:pt x="5080000" y="0"/>
                </a:cubicBezTo>
                <a:close/>
              </a:path>
            </a:pathLst>
          </a:cu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xmlns="" id="{6D9EFC5A-614D-4226-8DAE-8871E4FF2511}"/>
              </a:ext>
            </a:extLst>
          </p:cNvPr>
          <p:cNvGrpSpPr/>
          <p:nvPr/>
        </p:nvGrpSpPr>
        <p:grpSpPr>
          <a:xfrm>
            <a:off x="-904819" y="-82892"/>
            <a:ext cx="3616443" cy="7175559"/>
            <a:chOff x="-904819" y="-82892"/>
            <a:chExt cx="3616443" cy="7175559"/>
          </a:xfrm>
        </p:grpSpPr>
        <p:grpSp>
          <p:nvGrpSpPr>
            <p:cNvPr id="17" name="Group 16">
              <a:extLst>
                <a:ext uri="{FF2B5EF4-FFF2-40B4-BE49-F238E27FC236}">
                  <a16:creationId xmlns:a16="http://schemas.microsoft.com/office/drawing/2014/main" xmlns="" id="{E2E37B10-7781-4E2E-87AE-347020C1F4D9}"/>
                </a:ext>
              </a:extLst>
            </p:cNvPr>
            <p:cNvGrpSpPr/>
            <p:nvPr/>
          </p:nvGrpSpPr>
          <p:grpSpPr>
            <a:xfrm>
              <a:off x="-904819" y="-82892"/>
              <a:ext cx="3616443" cy="7175559"/>
              <a:chOff x="-904819" y="-82892"/>
              <a:chExt cx="3616443" cy="7175559"/>
            </a:xfrm>
          </p:grpSpPr>
          <p:sp>
            <p:nvSpPr>
              <p:cNvPr id="19" name="Parallelogram 26">
                <a:extLst>
                  <a:ext uri="{FF2B5EF4-FFF2-40B4-BE49-F238E27FC236}">
                    <a16:creationId xmlns:a16="http://schemas.microsoft.com/office/drawing/2014/main" xmlns="" id="{B1B3DEC2-F71A-4F80-A6AD-F17758AFEC79}"/>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arallelogram 27">
                <a:extLst>
                  <a:ext uri="{FF2B5EF4-FFF2-40B4-BE49-F238E27FC236}">
                    <a16:creationId xmlns:a16="http://schemas.microsoft.com/office/drawing/2014/main" xmlns="" id="{20520C8F-8677-4C68-942E-51FADA1889E0}"/>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Parallelogram 30">
                <a:extLst>
                  <a:ext uri="{FF2B5EF4-FFF2-40B4-BE49-F238E27FC236}">
                    <a16:creationId xmlns:a16="http://schemas.microsoft.com/office/drawing/2014/main" xmlns="" id="{8F71BC43-B3B9-4B44-A48D-4421F6722CA4}"/>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Parallelogram 21">
                <a:extLst>
                  <a:ext uri="{FF2B5EF4-FFF2-40B4-BE49-F238E27FC236}">
                    <a16:creationId xmlns:a16="http://schemas.microsoft.com/office/drawing/2014/main" xmlns="" id="{102B7B63-1407-49BD-8ECB-1E4EF219F8B5}"/>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8" name="Picture 17">
              <a:extLst>
                <a:ext uri="{FF2B5EF4-FFF2-40B4-BE49-F238E27FC236}">
                  <a16:creationId xmlns:a16="http://schemas.microsoft.com/office/drawing/2014/main" xmlns="" id="{76A08510-66FA-4558-B1E8-62802DEDBC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35" y="5983159"/>
              <a:ext cx="930304" cy="731723"/>
            </a:xfrm>
            <a:prstGeom prst="rect">
              <a:avLst/>
            </a:prstGeom>
          </p:spPr>
        </p:pic>
      </p:grpSp>
    </p:spTree>
    <p:extLst>
      <p:ext uri="{BB962C8B-B14F-4D97-AF65-F5344CB8AC3E}">
        <p14:creationId xmlns:p14="http://schemas.microsoft.com/office/powerpoint/2010/main" val="3867834472"/>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7951074" y="-10160"/>
            <a:ext cx="4273876" cy="6898640"/>
          </a:xfrm>
          <a:custGeom>
            <a:avLst/>
            <a:gdLst>
              <a:gd name="connsiteX0" fmla="*/ 5080000 w 5110480"/>
              <a:gd name="connsiteY0" fmla="*/ 0 h 6898640"/>
              <a:gd name="connsiteX1" fmla="*/ 2021840 w 5110480"/>
              <a:gd name="connsiteY1" fmla="*/ 10160 h 6898640"/>
              <a:gd name="connsiteX2" fmla="*/ 0 w 5110480"/>
              <a:gd name="connsiteY2" fmla="*/ 6898640 h 6898640"/>
              <a:gd name="connsiteX3" fmla="*/ 5110480 w 5110480"/>
              <a:gd name="connsiteY3" fmla="*/ 6878320 h 6898640"/>
              <a:gd name="connsiteX4" fmla="*/ 5080000 w 5110480"/>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0480" h="6898640">
                <a:moveTo>
                  <a:pt x="5080000" y="0"/>
                </a:moveTo>
                <a:lnTo>
                  <a:pt x="2021840" y="10160"/>
                </a:lnTo>
                <a:lnTo>
                  <a:pt x="0" y="6898640"/>
                </a:lnTo>
                <a:lnTo>
                  <a:pt x="5110480" y="6878320"/>
                </a:lnTo>
                <a:cubicBezTo>
                  <a:pt x="5103707" y="4575387"/>
                  <a:pt x="5096933" y="2272453"/>
                  <a:pt x="5080000" y="0"/>
                </a:cubicBezTo>
                <a:close/>
              </a:path>
            </a:pathLst>
          </a:custGeom>
          <a:blipFill dpi="0" rotWithShape="1">
            <a:blip r:embed="rId3">
              <a:extLst>
                <a:ext uri="{28A0092B-C50C-407E-A947-70E740481C1C}">
                  <a14:useLocalDpi xmlns:a14="http://schemas.microsoft.com/office/drawing/2010/main" val="0"/>
                </a:ext>
              </a:extLst>
            </a:blip>
            <a:srcRect/>
            <a:stretch>
              <a:fillRect r="-79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a:off x="4295800" y="404664"/>
            <a:ext cx="6320443" cy="461665"/>
          </a:xfrm>
          <a:prstGeom prst="rect">
            <a:avLst/>
          </a:prstGeom>
        </p:spPr>
        <p:txBody>
          <a:bodyPr wrap="square">
            <a:spAutoFit/>
          </a:bodyPr>
          <a:lstStyle/>
          <a:p>
            <a:pPr marL="0" marR="0" lvl="0" indent="0" algn="l" defTabSz="1149492"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a:ea typeface="+mn-ea"/>
                <a:cs typeface="Calibri" panose="020F0502020204030204" pitchFamily="34" charset="0"/>
              </a:rPr>
              <a:t>Renewals</a:t>
            </a: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12" name="Parallelogram 11"/>
          <p:cNvSpPr/>
          <p:nvPr/>
        </p:nvSpPr>
        <p:spPr>
          <a:xfrm>
            <a:off x="11013992" y="4201291"/>
            <a:ext cx="868052" cy="1390506"/>
          </a:xfrm>
          <a:prstGeom prst="parallelogram">
            <a:avLst>
              <a:gd name="adj" fmla="val 46103"/>
            </a:avLst>
          </a:prstGeom>
          <a:solidFill>
            <a:srgbClr val="00999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4" name="Parallelogram 13"/>
          <p:cNvSpPr/>
          <p:nvPr/>
        </p:nvSpPr>
        <p:spPr>
          <a:xfrm>
            <a:off x="10920536" y="5229200"/>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5" name="Rectangle 14"/>
          <p:cNvSpPr/>
          <p:nvPr/>
        </p:nvSpPr>
        <p:spPr>
          <a:xfrm>
            <a:off x="2327190" y="1147141"/>
            <a:ext cx="5877916" cy="6440225"/>
          </a:xfrm>
          <a:prstGeom prst="rect">
            <a:avLst/>
          </a:prstGeom>
        </p:spPr>
        <p:txBody>
          <a:bodyPr wrap="square">
            <a:spAutoFit/>
          </a:bodyPr>
          <a:lstStyle/>
          <a:p>
            <a:pPr marL="0" marR="0" lvl="0" indent="0" algn="l" defTabSz="1149492" rtl="0" eaLnBrk="1" fontAlgn="auto" latinLnBrk="0" hangingPunct="1">
              <a:lnSpc>
                <a:spcPct val="100000"/>
              </a:lnSpc>
              <a:spcBef>
                <a:spcPts val="300"/>
              </a:spcBef>
              <a:spcAft>
                <a:spcPts val="3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If your Access to Work grant is ending soon, you need to apply to renew it. You can apply up to 12 weeks before the date it ends.</a:t>
            </a:r>
          </a:p>
          <a:p>
            <a:pPr marL="0" marR="0" lvl="0" indent="0" algn="l" defTabSz="1149492"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1149492" rtl="0" eaLnBrk="1" fontAlgn="auto" latinLnBrk="0" hangingPunct="1">
              <a:lnSpc>
                <a:spcPct val="100000"/>
              </a:lnSpc>
              <a:spcBef>
                <a:spcPts val="300"/>
              </a:spcBef>
              <a:spcAft>
                <a:spcPts val="3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You can apply online or by phone.</a:t>
            </a:r>
          </a:p>
          <a:p>
            <a:pPr marL="0" marR="0" lvl="0" indent="0" algn="l" defTabSz="1149492" rtl="0" eaLnBrk="1" fontAlgn="auto" latinLnBrk="0" hangingPunct="1">
              <a:lnSpc>
                <a:spcPct val="100000"/>
              </a:lnSpc>
              <a:spcBef>
                <a:spcPts val="1200"/>
              </a:spcBef>
              <a:spcAft>
                <a:spcPts val="3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You’ll need to provide your:</a:t>
            </a:r>
          </a:p>
          <a:p>
            <a:pPr marL="285750" marR="0" lvl="0" indent="-285750" algn="l" defTabSz="1149492"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Name</a:t>
            </a:r>
          </a:p>
          <a:p>
            <a:pPr marL="285750" marR="0" lvl="0" indent="-285750" algn="l" defTabSz="1149492"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Address</a:t>
            </a:r>
          </a:p>
          <a:p>
            <a:pPr marL="285750" marR="0" lvl="0" indent="-285750" algn="l" defTabSz="1149492"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Date of birth</a:t>
            </a:r>
          </a:p>
          <a:p>
            <a:pPr marL="285750" marR="0" lvl="0" indent="-285750" algn="l" defTabSz="1149492"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Unique reference number (if you know it)</a:t>
            </a:r>
          </a:p>
          <a:p>
            <a:pPr marL="285750" marR="0" lvl="0" indent="-285750" algn="l" defTabSz="1149492"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1149492" rtl="0" eaLnBrk="1" fontAlgn="auto" latinLnBrk="0" hangingPunct="1">
              <a:lnSpc>
                <a:spcPct val="100000"/>
              </a:lnSpc>
              <a:spcBef>
                <a:spcPts val="600"/>
              </a:spcBef>
              <a:spcAft>
                <a:spcPts val="3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After you apply, an Access to Work adviser will contact you. They may request further information about your condition.</a:t>
            </a:r>
          </a:p>
          <a:p>
            <a:pPr marL="0" marR="0" lvl="0" indent="0" algn="l" defTabSz="1149492" rtl="0" eaLnBrk="1" fontAlgn="auto" latinLnBrk="0" hangingPunct="1">
              <a:lnSpc>
                <a:spcPct val="100000"/>
              </a:lnSpc>
              <a:spcBef>
                <a:spcPts val="300"/>
              </a:spcBef>
              <a:spcAft>
                <a:spcPts val="3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They’ll also contact your employer.</a:t>
            </a:r>
          </a:p>
          <a:p>
            <a:pPr marL="0" marR="0" lvl="0" indent="0" algn="l" defTabSz="1149492" rtl="0" eaLnBrk="1" fontAlgn="auto" latinLnBrk="0" hangingPunct="1">
              <a:lnSpc>
                <a:spcPct val="100000"/>
              </a:lnSpc>
              <a:spcBef>
                <a:spcPts val="300"/>
              </a:spcBef>
              <a:spcAft>
                <a:spcPts val="3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If you’re offered a new grant, you’ll be told how much you’ll get and for how long.</a:t>
            </a:r>
          </a:p>
          <a:p>
            <a:pPr marL="0" marR="0" lvl="0" indent="0" algn="l" defTabSz="1149492"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1149492"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1149492" rtl="0" eaLnBrk="1" fontAlgn="auto" latinLnBrk="0" hangingPunct="1">
              <a:lnSpc>
                <a:spcPct val="100000"/>
              </a:lnSpc>
              <a:spcBef>
                <a:spcPts val="600"/>
              </a:spcBef>
              <a:spcAft>
                <a:spcPts val="60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1149492" rtl="0" eaLnBrk="1" fontAlgn="auto" latinLnBrk="0" hangingPunct="1">
              <a:lnSpc>
                <a:spcPct val="100000"/>
              </a:lnSpc>
              <a:spcBef>
                <a:spcPts val="600"/>
              </a:spcBef>
              <a:spcAft>
                <a:spcPts val="6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a:t>
            </a:r>
          </a:p>
        </p:txBody>
      </p:sp>
      <p:grpSp>
        <p:nvGrpSpPr>
          <p:cNvPr id="13" name="Group 12">
            <a:extLst>
              <a:ext uri="{FF2B5EF4-FFF2-40B4-BE49-F238E27FC236}">
                <a16:creationId xmlns:a16="http://schemas.microsoft.com/office/drawing/2014/main" xmlns="" id="{7C6D4EE2-9FA3-4B8A-B364-07200F6C8F6E}"/>
              </a:ext>
            </a:extLst>
          </p:cNvPr>
          <p:cNvGrpSpPr/>
          <p:nvPr/>
        </p:nvGrpSpPr>
        <p:grpSpPr>
          <a:xfrm>
            <a:off x="-904819" y="-82892"/>
            <a:ext cx="3616443" cy="7175559"/>
            <a:chOff x="-904819" y="-82892"/>
            <a:chExt cx="3616443" cy="7175559"/>
          </a:xfrm>
        </p:grpSpPr>
        <p:grpSp>
          <p:nvGrpSpPr>
            <p:cNvPr id="16" name="Group 15">
              <a:extLst>
                <a:ext uri="{FF2B5EF4-FFF2-40B4-BE49-F238E27FC236}">
                  <a16:creationId xmlns:a16="http://schemas.microsoft.com/office/drawing/2014/main" xmlns="" id="{99B2C521-18B8-445D-97AA-96B24BE2F38A}"/>
                </a:ext>
              </a:extLst>
            </p:cNvPr>
            <p:cNvGrpSpPr/>
            <p:nvPr/>
          </p:nvGrpSpPr>
          <p:grpSpPr>
            <a:xfrm>
              <a:off x="-904819" y="-82892"/>
              <a:ext cx="3616443" cy="7175559"/>
              <a:chOff x="-904819" y="-82892"/>
              <a:chExt cx="3616443" cy="7175559"/>
            </a:xfrm>
          </p:grpSpPr>
          <p:sp>
            <p:nvSpPr>
              <p:cNvPr id="18" name="Parallelogram 26">
                <a:extLst>
                  <a:ext uri="{FF2B5EF4-FFF2-40B4-BE49-F238E27FC236}">
                    <a16:creationId xmlns:a16="http://schemas.microsoft.com/office/drawing/2014/main" xmlns="" id="{4A76E854-D2A9-43FE-A021-4406F8ABF19F}"/>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Parallelogram 27">
                <a:extLst>
                  <a:ext uri="{FF2B5EF4-FFF2-40B4-BE49-F238E27FC236}">
                    <a16:creationId xmlns:a16="http://schemas.microsoft.com/office/drawing/2014/main" xmlns="" id="{E322E6EC-A2EB-4A63-BB08-6DA1C8167C3B}"/>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arallelogram 30">
                <a:extLst>
                  <a:ext uri="{FF2B5EF4-FFF2-40B4-BE49-F238E27FC236}">
                    <a16:creationId xmlns:a16="http://schemas.microsoft.com/office/drawing/2014/main" xmlns="" id="{A78D876A-B8C4-4A58-8FD6-323E3553BB1E}"/>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Parallelogram 20">
                <a:extLst>
                  <a:ext uri="{FF2B5EF4-FFF2-40B4-BE49-F238E27FC236}">
                    <a16:creationId xmlns:a16="http://schemas.microsoft.com/office/drawing/2014/main" xmlns="" id="{5AC52DD4-B29E-4724-B8BF-5C1717F9362B}"/>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7" name="Picture 16">
              <a:extLst>
                <a:ext uri="{FF2B5EF4-FFF2-40B4-BE49-F238E27FC236}">
                  <a16:creationId xmlns:a16="http://schemas.microsoft.com/office/drawing/2014/main" xmlns="" id="{D54B3B94-170F-4658-A131-7D9DA116FB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08" y="5983159"/>
              <a:ext cx="930304" cy="731723"/>
            </a:xfrm>
            <a:prstGeom prst="rect">
              <a:avLst/>
            </a:prstGeom>
          </p:spPr>
        </p:pic>
      </p:grpSp>
      <p:sp>
        <p:nvSpPr>
          <p:cNvPr id="2" name="Footer Placeholder 1">
            <a:extLst>
              <a:ext uri="{FF2B5EF4-FFF2-40B4-BE49-F238E27FC236}">
                <a16:creationId xmlns:a16="http://schemas.microsoft.com/office/drawing/2014/main" xmlns="" id="{7FCA2C92-BD8F-4194-9EAB-F38F16F2D78F}"/>
              </a:ext>
            </a:extLst>
          </p:cNvPr>
          <p:cNvSpPr>
            <a:spLocks noGrp="1"/>
          </p:cNvSpPr>
          <p:nvPr>
            <p:ph type="ftr" sz="quarter" idx="11"/>
          </p:nvPr>
        </p:nvSpPr>
        <p:spPr/>
        <p:txBody>
          <a:bodyPr/>
          <a:lstStyle/>
          <a:p>
            <a:pPr marL="0" marR="0" lvl="0" indent="0" algn="ctr" defTabSz="114949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prstClr val="black">
                    <a:tint val="75000"/>
                  </a:prstClr>
                </a:solidFill>
                <a:effectLst/>
                <a:uLnTx/>
                <a:uFillTx/>
                <a:latin typeface="Arial"/>
                <a:ea typeface="+mn-ea"/>
                <a:cs typeface="+mn-cs"/>
              </a:rPr>
              <a:t>Correct as of April 2024</a:t>
            </a:r>
          </a:p>
        </p:txBody>
      </p:sp>
    </p:spTree>
    <p:extLst>
      <p:ext uri="{BB962C8B-B14F-4D97-AF65-F5344CB8AC3E}">
        <p14:creationId xmlns:p14="http://schemas.microsoft.com/office/powerpoint/2010/main" val="1099132314"/>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7112000" y="-10160"/>
            <a:ext cx="5110480" cy="6898640"/>
          </a:xfrm>
          <a:custGeom>
            <a:avLst/>
            <a:gdLst>
              <a:gd name="connsiteX0" fmla="*/ 5080000 w 5110480"/>
              <a:gd name="connsiteY0" fmla="*/ 0 h 6898640"/>
              <a:gd name="connsiteX1" fmla="*/ 2021840 w 5110480"/>
              <a:gd name="connsiteY1" fmla="*/ 10160 h 6898640"/>
              <a:gd name="connsiteX2" fmla="*/ 0 w 5110480"/>
              <a:gd name="connsiteY2" fmla="*/ 6898640 h 6898640"/>
              <a:gd name="connsiteX3" fmla="*/ 5110480 w 5110480"/>
              <a:gd name="connsiteY3" fmla="*/ 6878320 h 6898640"/>
              <a:gd name="connsiteX4" fmla="*/ 5080000 w 5110480"/>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0480" h="6898640">
                <a:moveTo>
                  <a:pt x="5080000" y="0"/>
                </a:moveTo>
                <a:lnTo>
                  <a:pt x="2021840" y="10160"/>
                </a:lnTo>
                <a:lnTo>
                  <a:pt x="0" y="6898640"/>
                </a:lnTo>
                <a:lnTo>
                  <a:pt x="5110480" y="6878320"/>
                </a:lnTo>
                <a:cubicBezTo>
                  <a:pt x="5103707" y="4575387"/>
                  <a:pt x="5096933" y="2272453"/>
                  <a:pt x="5080000"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a:off x="2567608" y="702782"/>
            <a:ext cx="6264696" cy="461665"/>
          </a:xfrm>
          <a:prstGeom prst="rect">
            <a:avLst/>
          </a:prstGeom>
        </p:spPr>
        <p:txBody>
          <a:bodyPr wrap="square">
            <a:spAutoFit/>
          </a:bodyPr>
          <a:lstStyle/>
          <a:p>
            <a:pPr marL="0" marR="0" lvl="0" indent="0" algn="l" defTabSz="1149492"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mj-lt"/>
                <a:ea typeface="+mn-ea"/>
                <a:cs typeface="Calibri" panose="020F0502020204030204" pitchFamily="34" charset="0"/>
              </a:rPr>
              <a:t>Change of Circumstances</a:t>
            </a:r>
            <a:endParaRPr kumimoji="0" lang="en-GB" sz="1400" b="0" i="0" u="none" strike="noStrike" kern="1200" cap="none" spc="0" normalizeH="0" baseline="0" noProof="0">
              <a:ln>
                <a:noFill/>
              </a:ln>
              <a:solidFill>
                <a:prstClr val="black"/>
              </a:solidFill>
              <a:effectLst/>
              <a:uLnTx/>
              <a:uFillTx/>
              <a:latin typeface="+mj-lt"/>
              <a:ea typeface="+mn-ea"/>
              <a:cs typeface="+mn-cs"/>
            </a:endParaRPr>
          </a:p>
        </p:txBody>
      </p:sp>
      <p:sp>
        <p:nvSpPr>
          <p:cNvPr id="12" name="Parallelogram 11"/>
          <p:cNvSpPr/>
          <p:nvPr/>
        </p:nvSpPr>
        <p:spPr>
          <a:xfrm>
            <a:off x="11013992" y="4201291"/>
            <a:ext cx="868052" cy="1390506"/>
          </a:xfrm>
          <a:prstGeom prst="parallelogram">
            <a:avLst>
              <a:gd name="adj" fmla="val 46103"/>
            </a:avLst>
          </a:prstGeom>
          <a:solidFill>
            <a:srgbClr val="00999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4" name="Parallelogram 13"/>
          <p:cNvSpPr/>
          <p:nvPr/>
        </p:nvSpPr>
        <p:spPr>
          <a:xfrm>
            <a:off x="10920536" y="5229200"/>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5" name="Rectangle 14"/>
          <p:cNvSpPr/>
          <p:nvPr/>
        </p:nvSpPr>
        <p:spPr>
          <a:xfrm>
            <a:off x="2402538" y="1628800"/>
            <a:ext cx="5400600" cy="2831544"/>
          </a:xfrm>
          <a:prstGeom prst="rect">
            <a:avLst/>
          </a:prstGeom>
        </p:spPr>
        <p:txBody>
          <a:bodyPr wrap="square">
            <a:spAutoFit/>
          </a:bodyPr>
          <a:lstStyle/>
          <a:p>
            <a:pPr marL="0" marR="0" lvl="0" indent="0" algn="l" defTabSz="1149492" rtl="0" eaLnBrk="1" fontAlgn="auto" latinLnBrk="0" hangingPunct="1">
              <a:lnSpc>
                <a:spcPct val="100000"/>
              </a:lnSpc>
              <a:spcBef>
                <a:spcPts val="600"/>
              </a:spcBef>
              <a:spcAft>
                <a:spcPts val="6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If receiving support from Access to Work, the Customer must  report any changes, including:</a:t>
            </a:r>
          </a:p>
          <a:p>
            <a:pPr marL="285750" marR="0" lvl="0" indent="-285750" algn="l" defTabSz="1149492" rtl="0" eaLnBrk="1" fontAlgn="auto" latinLnBrk="0" hangingPunct="1">
              <a:lnSpc>
                <a:spcPct val="100000"/>
              </a:lnSpc>
              <a:spcBef>
                <a:spcPts val="600"/>
              </a:spcBef>
              <a:spcAft>
                <a:spcPts val="600"/>
              </a:spcAft>
              <a:buClr>
                <a:srgbClr val="009999"/>
              </a:buClr>
              <a:buSzTx/>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Their disability or health condition</a:t>
            </a:r>
          </a:p>
          <a:p>
            <a:pPr marL="285750" marR="0" lvl="0" indent="-285750" algn="l" defTabSz="1149492" rtl="0" eaLnBrk="1" fontAlgn="auto" latinLnBrk="0" hangingPunct="1">
              <a:lnSpc>
                <a:spcPct val="100000"/>
              </a:lnSpc>
              <a:spcBef>
                <a:spcPts val="600"/>
              </a:spcBef>
              <a:spcAft>
                <a:spcPts val="600"/>
              </a:spcAft>
              <a:buClr>
                <a:srgbClr val="009999"/>
              </a:buClr>
              <a:buSzTx/>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Home or work address</a:t>
            </a:r>
          </a:p>
          <a:p>
            <a:pPr marL="285750" marR="0" lvl="0" indent="-285750" algn="l" defTabSz="1149492" rtl="0" eaLnBrk="1" fontAlgn="auto" latinLnBrk="0" hangingPunct="1">
              <a:lnSpc>
                <a:spcPct val="100000"/>
              </a:lnSpc>
              <a:spcBef>
                <a:spcPts val="600"/>
              </a:spcBef>
              <a:spcAft>
                <a:spcPts val="600"/>
              </a:spcAft>
              <a:buClr>
                <a:srgbClr val="009999"/>
              </a:buClr>
              <a:buSzTx/>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Changes in employer, job role or working pattern</a:t>
            </a:r>
          </a:p>
          <a:p>
            <a:pPr marL="285750" marR="0" lvl="0" indent="-285750" algn="l" defTabSz="1149492" rtl="0" eaLnBrk="1" fontAlgn="auto" latinLnBrk="0" hangingPunct="1">
              <a:lnSpc>
                <a:spcPct val="100000"/>
              </a:lnSpc>
              <a:spcBef>
                <a:spcPts val="600"/>
              </a:spcBef>
              <a:spcAft>
                <a:spcPts val="600"/>
              </a:spcAft>
              <a:buClr>
                <a:srgbClr val="009999"/>
              </a:buClr>
              <a:buSzTx/>
              <a:buFont typeface="Wingdings" panose="05000000000000000000" pitchFamily="2" charset="2"/>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Changes in personal contact details</a:t>
            </a:r>
          </a:p>
          <a:p>
            <a:pPr marL="0" marR="0" lvl="0" indent="0" algn="l" defTabSz="1149492"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Any changes can be reported to the Access to Work helpline</a:t>
            </a:r>
            <a:endParaRPr kumimoji="0" lang="en-GB" sz="1600" b="0" i="0" u="none" strike="noStrike" kern="1200" cap="none" spc="0" normalizeH="0" baseline="0" noProof="0">
              <a:ln>
                <a:noFill/>
              </a:ln>
              <a:solidFill>
                <a:prstClr val="black"/>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0499AC80-8320-4B18-8B6F-6545EBBCD458}"/>
              </a:ext>
            </a:extLst>
          </p:cNvPr>
          <p:cNvGrpSpPr/>
          <p:nvPr/>
        </p:nvGrpSpPr>
        <p:grpSpPr>
          <a:xfrm>
            <a:off x="-904819" y="-82892"/>
            <a:ext cx="3616443" cy="7175559"/>
            <a:chOff x="-904819" y="-82892"/>
            <a:chExt cx="3616443" cy="7175559"/>
          </a:xfrm>
        </p:grpSpPr>
        <p:grpSp>
          <p:nvGrpSpPr>
            <p:cNvPr id="16" name="Group 15">
              <a:extLst>
                <a:ext uri="{FF2B5EF4-FFF2-40B4-BE49-F238E27FC236}">
                  <a16:creationId xmlns:a16="http://schemas.microsoft.com/office/drawing/2014/main" xmlns="" id="{084236D0-44ED-40FB-B6A3-FE8E86E72379}"/>
                </a:ext>
              </a:extLst>
            </p:cNvPr>
            <p:cNvGrpSpPr/>
            <p:nvPr/>
          </p:nvGrpSpPr>
          <p:grpSpPr>
            <a:xfrm>
              <a:off x="-904819" y="-82892"/>
              <a:ext cx="3616443" cy="7175559"/>
              <a:chOff x="-904819" y="-82892"/>
              <a:chExt cx="3616443" cy="7175559"/>
            </a:xfrm>
          </p:grpSpPr>
          <p:sp>
            <p:nvSpPr>
              <p:cNvPr id="18" name="Parallelogram 26">
                <a:extLst>
                  <a:ext uri="{FF2B5EF4-FFF2-40B4-BE49-F238E27FC236}">
                    <a16:creationId xmlns:a16="http://schemas.microsoft.com/office/drawing/2014/main" xmlns="" id="{9E81F6AD-AFB6-4AB8-AA77-568FB648EC2E}"/>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Parallelogram 27">
                <a:extLst>
                  <a:ext uri="{FF2B5EF4-FFF2-40B4-BE49-F238E27FC236}">
                    <a16:creationId xmlns:a16="http://schemas.microsoft.com/office/drawing/2014/main" xmlns="" id="{457BEBF7-5550-41B7-90A9-0030CD949557}"/>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arallelogram 30">
                <a:extLst>
                  <a:ext uri="{FF2B5EF4-FFF2-40B4-BE49-F238E27FC236}">
                    <a16:creationId xmlns:a16="http://schemas.microsoft.com/office/drawing/2014/main" xmlns="" id="{0675444C-9D21-443E-AD81-48B14AB0EA62}"/>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Parallelogram 20">
                <a:extLst>
                  <a:ext uri="{FF2B5EF4-FFF2-40B4-BE49-F238E27FC236}">
                    <a16:creationId xmlns:a16="http://schemas.microsoft.com/office/drawing/2014/main" xmlns="" id="{61A14B2C-BFA7-4FCC-AEFB-86C28F705F3C}"/>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7" name="Picture 16">
              <a:extLst>
                <a:ext uri="{FF2B5EF4-FFF2-40B4-BE49-F238E27FC236}">
                  <a16:creationId xmlns:a16="http://schemas.microsoft.com/office/drawing/2014/main" xmlns="" id="{9F7CD39C-2296-4F19-B7AA-1C223D6E58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08" y="5983159"/>
              <a:ext cx="930304" cy="731723"/>
            </a:xfrm>
            <a:prstGeom prst="rect">
              <a:avLst/>
            </a:prstGeom>
          </p:spPr>
        </p:pic>
      </p:grpSp>
      <p:sp>
        <p:nvSpPr>
          <p:cNvPr id="2" name="Footer Placeholder 1">
            <a:extLst>
              <a:ext uri="{FF2B5EF4-FFF2-40B4-BE49-F238E27FC236}">
                <a16:creationId xmlns:a16="http://schemas.microsoft.com/office/drawing/2014/main" xmlns="" id="{4293434C-8AFD-481F-A8DF-CAD72F30CD3B}"/>
              </a:ext>
            </a:extLst>
          </p:cNvPr>
          <p:cNvSpPr>
            <a:spLocks noGrp="1"/>
          </p:cNvSpPr>
          <p:nvPr>
            <p:ph type="ftr" sz="quarter" idx="11"/>
          </p:nvPr>
        </p:nvSpPr>
        <p:spPr/>
        <p:txBody>
          <a:bodyPr/>
          <a:lstStyle/>
          <a:p>
            <a:pPr marL="0" marR="0" lvl="0" indent="0" algn="ctr" defTabSz="1149492"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prstClr val="black">
                    <a:tint val="75000"/>
                  </a:prstClr>
                </a:solidFill>
                <a:effectLst/>
                <a:uLnTx/>
                <a:uFillTx/>
                <a:latin typeface="Arial"/>
                <a:ea typeface="+mn-ea"/>
                <a:cs typeface="+mn-cs"/>
              </a:rPr>
              <a:t>Correct as of April 2024</a:t>
            </a:r>
          </a:p>
        </p:txBody>
      </p:sp>
    </p:spTree>
    <p:extLst>
      <p:ext uri="{BB962C8B-B14F-4D97-AF65-F5344CB8AC3E}">
        <p14:creationId xmlns:p14="http://schemas.microsoft.com/office/powerpoint/2010/main" val="3011310403"/>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txBox="1">
            <a:spLocks noGrp="1"/>
          </p:cNvSpPr>
          <p:nvPr>
            <p:ph type="title" idx="4294967295"/>
          </p:nvPr>
        </p:nvSpPr>
        <p:spPr>
          <a:xfrm>
            <a:off x="2496087" y="436610"/>
            <a:ext cx="6371294" cy="4801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149492">
              <a:spcBef>
                <a:spcPts val="0"/>
              </a:spcBef>
              <a:defRPr/>
            </a:pPr>
            <a:r>
              <a:rPr kumimoji="0" lang="en-GB" sz="2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Health Adjustment Passport (HAP)</a:t>
            </a:r>
          </a:p>
        </p:txBody>
      </p:sp>
      <p:sp>
        <p:nvSpPr>
          <p:cNvPr id="7" name="Rectangle 6"/>
          <p:cNvSpPr/>
          <p:nvPr/>
        </p:nvSpPr>
        <p:spPr>
          <a:xfrm>
            <a:off x="2496087" y="1048627"/>
            <a:ext cx="9542885" cy="2299604"/>
          </a:xfrm>
          <a:prstGeom prst="rect">
            <a:avLst/>
          </a:prstGeom>
        </p:spPr>
        <p:txBody>
          <a:bodyPr wrap="square" lIns="91440" tIns="45720" rIns="91440" bIns="45720" anchor="t">
            <a:spAutoFit/>
          </a:bodyPr>
          <a:lstStyle/>
          <a:p>
            <a:pPr fontAlgn="base">
              <a:lnSpc>
                <a:spcPct val="130000"/>
              </a:lnSpc>
              <a:spcAft>
                <a:spcPts val="600"/>
              </a:spcAft>
            </a:pPr>
            <a:r>
              <a:rPr lang="en-GB" sz="1600">
                <a:latin typeface="Arial" panose="020B0604020202020204" pitchFamily="34" charset="0"/>
                <a:ea typeface="Times New Roman" panose="02020603050405020304" pitchFamily="18" charset="0"/>
                <a:cs typeface="Times New Roman" panose="02020603050405020304" pitchFamily="18" charset="0"/>
              </a:rPr>
              <a:t>The Health Adjustment Passport is a document that can help a customer to identify support or reasonable adjustments that they may require in the workplace due to a health condition or disability. It covers several aspects of support including travel to work, accessing work premises, the need for specialist equipment or IT and various types of support worker. The HAP provides information on how to apply for an Access to Work grant, if a customer identifies they may need support in the workplace. We have been rolling it out across all Job Centres since April 2022 and it was published on gov.uk in July 2022.</a:t>
            </a:r>
          </a:p>
        </p:txBody>
      </p:sp>
      <p:sp>
        <p:nvSpPr>
          <p:cNvPr id="14" name="Parallelogram 26">
            <a:extLst>
              <a:ext uri="{FF2B5EF4-FFF2-40B4-BE49-F238E27FC236}">
                <a16:creationId xmlns:a16="http://schemas.microsoft.com/office/drawing/2014/main" xmlns="" id="{CD694A9E-7690-4F17-8907-6CAE20931DF0}"/>
              </a:ext>
            </a:extLst>
          </p:cNvPr>
          <p:cNvSpPr/>
          <p:nvPr/>
        </p:nvSpPr>
        <p:spPr>
          <a:xfrm>
            <a:off x="-23491" y="-6314"/>
            <a:ext cx="2671441" cy="6878573"/>
          </a:xfrm>
          <a:custGeom>
            <a:avLst/>
            <a:gdLst>
              <a:gd name="connsiteX0" fmla="*/ 0 w 4320480"/>
              <a:gd name="connsiteY0" fmla="*/ 6906283 h 6906283"/>
              <a:gd name="connsiteX1" fmla="*/ 1991871 w 4320480"/>
              <a:gd name="connsiteY1" fmla="*/ 0 h 6906283"/>
              <a:gd name="connsiteX2" fmla="*/ 4320480 w 4320480"/>
              <a:gd name="connsiteY2" fmla="*/ 0 h 6906283"/>
              <a:gd name="connsiteX3" fmla="*/ 2328609 w 4320480"/>
              <a:gd name="connsiteY3" fmla="*/ 6906283 h 6906283"/>
              <a:gd name="connsiteX4" fmla="*/ 0 w 4320480"/>
              <a:gd name="connsiteY4" fmla="*/ 6906283 h 6906283"/>
              <a:gd name="connsiteX0" fmla="*/ 0 w 4320480"/>
              <a:gd name="connsiteY0" fmla="*/ 6906283 h 6906283"/>
              <a:gd name="connsiteX1" fmla="*/ 1991871 w 4320480"/>
              <a:gd name="connsiteY1" fmla="*/ 0 h 6906283"/>
              <a:gd name="connsiteX2" fmla="*/ 4320480 w 4320480"/>
              <a:gd name="connsiteY2" fmla="*/ 0 h 6906283"/>
              <a:gd name="connsiteX3" fmla="*/ 2328609 w 4320480"/>
              <a:gd name="connsiteY3" fmla="*/ 6897046 h 6906283"/>
              <a:gd name="connsiteX4" fmla="*/ 0 w 4320480"/>
              <a:gd name="connsiteY4" fmla="*/ 6906283 h 6906283"/>
              <a:gd name="connsiteX0" fmla="*/ 0 w 2759535"/>
              <a:gd name="connsiteY0" fmla="*/ 6869338 h 6897046"/>
              <a:gd name="connsiteX1" fmla="*/ 430926 w 2759535"/>
              <a:gd name="connsiteY1" fmla="*/ 0 h 6897046"/>
              <a:gd name="connsiteX2" fmla="*/ 2759535 w 2759535"/>
              <a:gd name="connsiteY2" fmla="*/ 0 h 6897046"/>
              <a:gd name="connsiteX3" fmla="*/ 767664 w 2759535"/>
              <a:gd name="connsiteY3" fmla="*/ 6897046 h 6897046"/>
              <a:gd name="connsiteX4" fmla="*/ 0 w 2759535"/>
              <a:gd name="connsiteY4" fmla="*/ 6869338 h 6897046"/>
              <a:gd name="connsiteX0" fmla="*/ 0 w 2759535"/>
              <a:gd name="connsiteY0" fmla="*/ 6869338 h 6897046"/>
              <a:gd name="connsiteX1" fmla="*/ 33762 w 2759535"/>
              <a:gd name="connsiteY1" fmla="*/ 73891 h 6897046"/>
              <a:gd name="connsiteX2" fmla="*/ 2759535 w 2759535"/>
              <a:gd name="connsiteY2" fmla="*/ 0 h 6897046"/>
              <a:gd name="connsiteX3" fmla="*/ 767664 w 2759535"/>
              <a:gd name="connsiteY3" fmla="*/ 6897046 h 6897046"/>
              <a:gd name="connsiteX4" fmla="*/ 0 w 2759535"/>
              <a:gd name="connsiteY4" fmla="*/ 6869338 h 6897046"/>
              <a:gd name="connsiteX0" fmla="*/ 0 w 2759535"/>
              <a:gd name="connsiteY0" fmla="*/ 6869338 h 6897046"/>
              <a:gd name="connsiteX1" fmla="*/ 42998 w 2759535"/>
              <a:gd name="connsiteY1" fmla="*/ 18472 h 6897046"/>
              <a:gd name="connsiteX2" fmla="*/ 2759535 w 2759535"/>
              <a:gd name="connsiteY2" fmla="*/ 0 h 6897046"/>
              <a:gd name="connsiteX3" fmla="*/ 767664 w 2759535"/>
              <a:gd name="connsiteY3" fmla="*/ 6897046 h 6897046"/>
              <a:gd name="connsiteX4" fmla="*/ 0 w 2759535"/>
              <a:gd name="connsiteY4" fmla="*/ 6869338 h 6897046"/>
              <a:gd name="connsiteX0" fmla="*/ 0 w 2759535"/>
              <a:gd name="connsiteY0" fmla="*/ 6869338 h 6878573"/>
              <a:gd name="connsiteX1" fmla="*/ 42998 w 2759535"/>
              <a:gd name="connsiteY1" fmla="*/ 18472 h 6878573"/>
              <a:gd name="connsiteX2" fmla="*/ 2759535 w 2759535"/>
              <a:gd name="connsiteY2" fmla="*/ 0 h 6878573"/>
              <a:gd name="connsiteX3" fmla="*/ 767664 w 2759535"/>
              <a:gd name="connsiteY3" fmla="*/ 6878573 h 6878573"/>
              <a:gd name="connsiteX4" fmla="*/ 0 w 2759535"/>
              <a:gd name="connsiteY4" fmla="*/ 6869338 h 6878573"/>
              <a:gd name="connsiteX0" fmla="*/ 3184 w 2762719"/>
              <a:gd name="connsiteY0" fmla="*/ 6869338 h 6878573"/>
              <a:gd name="connsiteX1" fmla="*/ 0 w 2762719"/>
              <a:gd name="connsiteY1" fmla="*/ 27708 h 6878573"/>
              <a:gd name="connsiteX2" fmla="*/ 2762719 w 2762719"/>
              <a:gd name="connsiteY2" fmla="*/ 0 h 6878573"/>
              <a:gd name="connsiteX3" fmla="*/ 770848 w 2762719"/>
              <a:gd name="connsiteY3" fmla="*/ 6878573 h 6878573"/>
              <a:gd name="connsiteX4" fmla="*/ 3184 w 2762719"/>
              <a:gd name="connsiteY4" fmla="*/ 6869338 h 6878573"/>
              <a:gd name="connsiteX0" fmla="*/ 3184 w 2762719"/>
              <a:gd name="connsiteY0" fmla="*/ 6869338 h 6878573"/>
              <a:gd name="connsiteX1" fmla="*/ 0 w 2762719"/>
              <a:gd name="connsiteY1" fmla="*/ 18999 h 6878573"/>
              <a:gd name="connsiteX2" fmla="*/ 2762719 w 2762719"/>
              <a:gd name="connsiteY2" fmla="*/ 0 h 6878573"/>
              <a:gd name="connsiteX3" fmla="*/ 770848 w 2762719"/>
              <a:gd name="connsiteY3" fmla="*/ 6878573 h 6878573"/>
              <a:gd name="connsiteX4" fmla="*/ 3184 w 2762719"/>
              <a:gd name="connsiteY4" fmla="*/ 6869338 h 6878573"/>
              <a:gd name="connsiteX0" fmla="*/ 3184 w 2762719"/>
              <a:gd name="connsiteY0" fmla="*/ 6869338 h 6878573"/>
              <a:gd name="connsiteX1" fmla="*/ 0 w 2762719"/>
              <a:gd name="connsiteY1" fmla="*/ 1582 h 6878573"/>
              <a:gd name="connsiteX2" fmla="*/ 2762719 w 2762719"/>
              <a:gd name="connsiteY2" fmla="*/ 0 h 6878573"/>
              <a:gd name="connsiteX3" fmla="*/ 770848 w 2762719"/>
              <a:gd name="connsiteY3" fmla="*/ 6878573 h 6878573"/>
              <a:gd name="connsiteX4" fmla="*/ 3184 w 2762719"/>
              <a:gd name="connsiteY4" fmla="*/ 6869338 h 687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19" h="6878573">
                <a:moveTo>
                  <a:pt x="3184" y="6869338"/>
                </a:moveTo>
                <a:cubicBezTo>
                  <a:pt x="2123" y="4588795"/>
                  <a:pt x="1061" y="2282125"/>
                  <a:pt x="0" y="1582"/>
                </a:cubicBezTo>
                <a:lnTo>
                  <a:pt x="2762719" y="0"/>
                </a:lnTo>
                <a:lnTo>
                  <a:pt x="770848" y="6878573"/>
                </a:lnTo>
                <a:lnTo>
                  <a:pt x="3184" y="6869338"/>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18" name="Parallelogram 27">
            <a:extLst>
              <a:ext uri="{FF2B5EF4-FFF2-40B4-BE49-F238E27FC236}">
                <a16:creationId xmlns:a16="http://schemas.microsoft.com/office/drawing/2014/main" xmlns="" id="{302EE650-2998-4376-8FDA-C4A8FC797D3E}"/>
              </a:ext>
            </a:extLst>
          </p:cNvPr>
          <p:cNvSpPr/>
          <p:nvPr/>
        </p:nvSpPr>
        <p:spPr>
          <a:xfrm>
            <a:off x="-38445" y="1483"/>
            <a:ext cx="1611297" cy="1448238"/>
          </a:xfrm>
          <a:custGeom>
            <a:avLst/>
            <a:gdLst>
              <a:gd name="connsiteX0" fmla="*/ 0 w 2082448"/>
              <a:gd name="connsiteY0" fmla="*/ 1448238 h 1448238"/>
              <a:gd name="connsiteX1" fmla="*/ 445044 w 2082448"/>
              <a:gd name="connsiteY1" fmla="*/ 0 h 1448238"/>
              <a:gd name="connsiteX2" fmla="*/ 2082448 w 2082448"/>
              <a:gd name="connsiteY2" fmla="*/ 0 h 1448238"/>
              <a:gd name="connsiteX3" fmla="*/ 1637404 w 2082448"/>
              <a:gd name="connsiteY3" fmla="*/ 1448238 h 1448238"/>
              <a:gd name="connsiteX4" fmla="*/ 0 w 2082448"/>
              <a:gd name="connsiteY4" fmla="*/ 1448238 h 1448238"/>
              <a:gd name="connsiteX0" fmla="*/ 0 w 1639103"/>
              <a:gd name="connsiteY0" fmla="*/ 1457474 h 1457474"/>
              <a:gd name="connsiteX1" fmla="*/ 1699 w 1639103"/>
              <a:gd name="connsiteY1" fmla="*/ 0 h 1457474"/>
              <a:gd name="connsiteX2" fmla="*/ 1639103 w 1639103"/>
              <a:gd name="connsiteY2" fmla="*/ 0 h 1457474"/>
              <a:gd name="connsiteX3" fmla="*/ 1194059 w 1639103"/>
              <a:gd name="connsiteY3" fmla="*/ 1448238 h 1457474"/>
              <a:gd name="connsiteX4" fmla="*/ 0 w 1639103"/>
              <a:gd name="connsiteY4" fmla="*/ 1457474 h 1457474"/>
              <a:gd name="connsiteX0" fmla="*/ 0 w 1648340"/>
              <a:gd name="connsiteY0" fmla="*/ 1448237 h 1448238"/>
              <a:gd name="connsiteX1" fmla="*/ 10936 w 1648340"/>
              <a:gd name="connsiteY1" fmla="*/ 0 h 1448238"/>
              <a:gd name="connsiteX2" fmla="*/ 1648340 w 1648340"/>
              <a:gd name="connsiteY2" fmla="*/ 0 h 1448238"/>
              <a:gd name="connsiteX3" fmla="*/ 1203296 w 1648340"/>
              <a:gd name="connsiteY3" fmla="*/ 1448238 h 1448238"/>
              <a:gd name="connsiteX4" fmla="*/ 0 w 1648340"/>
              <a:gd name="connsiteY4" fmla="*/ 1448237 h 1448238"/>
              <a:gd name="connsiteX0" fmla="*/ 16094 w 1664434"/>
              <a:gd name="connsiteY0" fmla="*/ 1448237 h 1448238"/>
              <a:gd name="connsiteX1" fmla="*/ 13 w 1664434"/>
              <a:gd name="connsiteY1" fmla="*/ 8709 h 1448238"/>
              <a:gd name="connsiteX2" fmla="*/ 1664434 w 1664434"/>
              <a:gd name="connsiteY2" fmla="*/ 0 h 1448238"/>
              <a:gd name="connsiteX3" fmla="*/ 1219390 w 1664434"/>
              <a:gd name="connsiteY3" fmla="*/ 1448238 h 1448238"/>
              <a:gd name="connsiteX4" fmla="*/ 16094 w 1664434"/>
              <a:gd name="connsiteY4" fmla="*/ 1448237 h 1448238"/>
              <a:gd name="connsiteX0" fmla="*/ 0 w 1666352"/>
              <a:gd name="connsiteY0" fmla="*/ 1439528 h 1448238"/>
              <a:gd name="connsiteX1" fmla="*/ 1931 w 1666352"/>
              <a:gd name="connsiteY1" fmla="*/ 8709 h 1448238"/>
              <a:gd name="connsiteX2" fmla="*/ 1666352 w 1666352"/>
              <a:gd name="connsiteY2" fmla="*/ 0 h 1448238"/>
              <a:gd name="connsiteX3" fmla="*/ 1221308 w 1666352"/>
              <a:gd name="connsiteY3" fmla="*/ 1448238 h 1448238"/>
              <a:gd name="connsiteX4" fmla="*/ 0 w 1666352"/>
              <a:gd name="connsiteY4" fmla="*/ 1439528 h 14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352" h="1448238">
                <a:moveTo>
                  <a:pt x="0" y="1439528"/>
                </a:moveTo>
                <a:cubicBezTo>
                  <a:pt x="566" y="953703"/>
                  <a:pt x="1365" y="494534"/>
                  <a:pt x="1931" y="8709"/>
                </a:cubicBezTo>
                <a:lnTo>
                  <a:pt x="1666352" y="0"/>
                </a:lnTo>
                <a:lnTo>
                  <a:pt x="1221308" y="1448238"/>
                </a:lnTo>
                <a:lnTo>
                  <a:pt x="0" y="1439528"/>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19" name="Parallelogram 30">
            <a:extLst>
              <a:ext uri="{FF2B5EF4-FFF2-40B4-BE49-F238E27FC236}">
                <a16:creationId xmlns:a16="http://schemas.microsoft.com/office/drawing/2014/main" xmlns="" id="{8446E1A8-85CD-4BA2-9D6C-6278282640FE}"/>
              </a:ext>
            </a:extLst>
          </p:cNvPr>
          <p:cNvSpPr/>
          <p:nvPr/>
        </p:nvSpPr>
        <p:spPr>
          <a:xfrm rot="9900000">
            <a:off x="-843773" y="-59449"/>
            <a:ext cx="3067771" cy="7165054"/>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1746532"/>
              <a:gd name="connsiteX1" fmla="*/ 1991871 w 4320480"/>
              <a:gd name="connsiteY1" fmla="*/ 0 h 11746532"/>
              <a:gd name="connsiteX2" fmla="*/ 4320480 w 4320480"/>
              <a:gd name="connsiteY2" fmla="*/ 0 h 11746532"/>
              <a:gd name="connsiteX3" fmla="*/ 1635329 w 4320480"/>
              <a:gd name="connsiteY3" fmla="*/ 10872291 h 11746532"/>
              <a:gd name="connsiteX4" fmla="*/ 0 w 4320480"/>
              <a:gd name="connsiteY4" fmla="*/ 11746532 h 11746532"/>
              <a:gd name="connsiteX0" fmla="*/ 0 w 4075660"/>
              <a:gd name="connsiteY0" fmla="*/ 10511673 h 10872291"/>
              <a:gd name="connsiteX1" fmla="*/ 1747051 w 4075660"/>
              <a:gd name="connsiteY1" fmla="*/ 0 h 10872291"/>
              <a:gd name="connsiteX2" fmla="*/ 4075660 w 4075660"/>
              <a:gd name="connsiteY2" fmla="*/ 0 h 10872291"/>
              <a:gd name="connsiteX3" fmla="*/ 1390509 w 4075660"/>
              <a:gd name="connsiteY3" fmla="*/ 10872291 h 10872291"/>
              <a:gd name="connsiteX4" fmla="*/ 0 w 4075660"/>
              <a:gd name="connsiteY4" fmla="*/ 10511673 h 10872291"/>
              <a:gd name="connsiteX0" fmla="*/ 0 w 4075660"/>
              <a:gd name="connsiteY0" fmla="*/ 10511673 h 10872291"/>
              <a:gd name="connsiteX1" fmla="*/ 1135744 w 4075660"/>
              <a:gd name="connsiteY1" fmla="*/ 3708886 h 10872291"/>
              <a:gd name="connsiteX2" fmla="*/ 4075660 w 4075660"/>
              <a:gd name="connsiteY2" fmla="*/ 0 h 10872291"/>
              <a:gd name="connsiteX3" fmla="*/ 1390509 w 4075660"/>
              <a:gd name="connsiteY3" fmla="*/ 10872291 h 10872291"/>
              <a:gd name="connsiteX4" fmla="*/ 0 w 4075660"/>
              <a:gd name="connsiteY4" fmla="*/ 10511673 h 10872291"/>
              <a:gd name="connsiteX0" fmla="*/ 0 w 3166223"/>
              <a:gd name="connsiteY0" fmla="*/ 6802787 h 7163405"/>
              <a:gd name="connsiteX1" fmla="*/ 1135744 w 3166223"/>
              <a:gd name="connsiteY1" fmla="*/ 0 h 7163405"/>
              <a:gd name="connsiteX2" fmla="*/ 3166223 w 3166223"/>
              <a:gd name="connsiteY2" fmla="*/ 541659 h 7163405"/>
              <a:gd name="connsiteX3" fmla="*/ 1390509 w 3166223"/>
              <a:gd name="connsiteY3" fmla="*/ 7163405 h 7163405"/>
              <a:gd name="connsiteX4" fmla="*/ 0 w 3166223"/>
              <a:gd name="connsiteY4" fmla="*/ 6802787 h 7163405"/>
              <a:gd name="connsiteX0" fmla="*/ 0 w 3166223"/>
              <a:gd name="connsiteY0" fmla="*/ 6802787 h 7165054"/>
              <a:gd name="connsiteX1" fmla="*/ 1135744 w 3166223"/>
              <a:gd name="connsiteY1" fmla="*/ 0 h 7165054"/>
              <a:gd name="connsiteX2" fmla="*/ 3166223 w 3166223"/>
              <a:gd name="connsiteY2" fmla="*/ 541659 h 7165054"/>
              <a:gd name="connsiteX3" fmla="*/ 1362081 w 3166223"/>
              <a:gd name="connsiteY3" fmla="*/ 7165054 h 7165054"/>
              <a:gd name="connsiteX4" fmla="*/ 0 w 3166223"/>
              <a:gd name="connsiteY4" fmla="*/ 6802787 h 7165054"/>
              <a:gd name="connsiteX0" fmla="*/ 0 w 3172591"/>
              <a:gd name="connsiteY0" fmla="*/ 6802787 h 7165054"/>
              <a:gd name="connsiteX1" fmla="*/ 1135744 w 3172591"/>
              <a:gd name="connsiteY1" fmla="*/ 0 h 7165054"/>
              <a:gd name="connsiteX2" fmla="*/ 3172591 w 3172591"/>
              <a:gd name="connsiteY2" fmla="*/ 552326 h 7165054"/>
              <a:gd name="connsiteX3" fmla="*/ 1362081 w 3172591"/>
              <a:gd name="connsiteY3" fmla="*/ 7165054 h 7165054"/>
              <a:gd name="connsiteX4" fmla="*/ 0 w 3172591"/>
              <a:gd name="connsiteY4" fmla="*/ 6802787 h 7165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2591" h="7165054">
                <a:moveTo>
                  <a:pt x="0" y="6802787"/>
                </a:moveTo>
                <a:lnTo>
                  <a:pt x="1135744" y="0"/>
                </a:lnTo>
                <a:lnTo>
                  <a:pt x="3172591" y="552326"/>
                </a:lnTo>
                <a:lnTo>
                  <a:pt x="1362081" y="7165054"/>
                </a:lnTo>
                <a:lnTo>
                  <a:pt x="0" y="6802787"/>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20" name="Parallelogram 19">
            <a:extLst>
              <a:ext uri="{FF2B5EF4-FFF2-40B4-BE49-F238E27FC236}">
                <a16:creationId xmlns:a16="http://schemas.microsoft.com/office/drawing/2014/main" xmlns="" id="{94EC7B5F-A47B-4517-96BA-EDB17F25A17E}"/>
              </a:ext>
            </a:extLst>
          </p:cNvPr>
          <p:cNvSpPr/>
          <p:nvPr/>
        </p:nvSpPr>
        <p:spPr>
          <a:xfrm>
            <a:off x="153027" y="480314"/>
            <a:ext cx="83937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13" name="Title 11">
            <a:extLst>
              <a:ext uri="{FF2B5EF4-FFF2-40B4-BE49-F238E27FC236}">
                <a16:creationId xmlns:a16="http://schemas.microsoft.com/office/drawing/2014/main" xmlns="" id="{E8423926-478D-4E42-8648-048F29AE9A8F}"/>
              </a:ext>
            </a:extLst>
          </p:cNvPr>
          <p:cNvSpPr txBox="1">
            <a:spLocks/>
          </p:cNvSpPr>
          <p:nvPr/>
        </p:nvSpPr>
        <p:spPr>
          <a:xfrm>
            <a:off x="2496087" y="3361660"/>
            <a:ext cx="6371294" cy="4801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149492">
              <a:spcBef>
                <a:spcPts val="0"/>
              </a:spcBef>
              <a:defRPr/>
            </a:pPr>
            <a:r>
              <a:rPr lang="en-GB" sz="2800" b="1">
                <a:latin typeface="Arial" panose="020B0604020202020204" pitchFamily="34" charset="0"/>
                <a:ea typeface="+mn-ea"/>
                <a:cs typeface="Arial" panose="020B0604020202020204" pitchFamily="34" charset="0"/>
              </a:rPr>
              <a:t>How can it help?</a:t>
            </a:r>
          </a:p>
        </p:txBody>
      </p:sp>
      <p:sp>
        <p:nvSpPr>
          <p:cNvPr id="15" name="Rectangle 14">
            <a:extLst>
              <a:ext uri="{FF2B5EF4-FFF2-40B4-BE49-F238E27FC236}">
                <a16:creationId xmlns:a16="http://schemas.microsoft.com/office/drawing/2014/main" xmlns="" id="{EB2F598C-3877-44D5-A08B-A7F40060320E}"/>
              </a:ext>
            </a:extLst>
          </p:cNvPr>
          <p:cNvSpPr/>
          <p:nvPr/>
        </p:nvSpPr>
        <p:spPr>
          <a:xfrm>
            <a:off x="2496087" y="3826173"/>
            <a:ext cx="6038313" cy="1659429"/>
          </a:xfrm>
          <a:prstGeom prst="rect">
            <a:avLst/>
          </a:prstGeom>
        </p:spPr>
        <p:txBody>
          <a:bodyPr wrap="square" lIns="91440" tIns="45720" rIns="91440" bIns="45720" anchor="t">
            <a:spAutoFit/>
          </a:bodyPr>
          <a:lstStyle/>
          <a:p>
            <a:pPr fontAlgn="base">
              <a:lnSpc>
                <a:spcPct val="130000"/>
              </a:lnSpc>
              <a:spcAft>
                <a:spcPts val="600"/>
              </a:spcAft>
            </a:pPr>
            <a:r>
              <a:rPr lang="en-GB" sz="1600">
                <a:latin typeface="Arial" panose="020B0604020202020204" pitchFamily="34" charset="0"/>
                <a:ea typeface="Times New Roman" panose="02020603050405020304" pitchFamily="18" charset="0"/>
                <a:cs typeface="Times New Roman" panose="02020603050405020304" pitchFamily="18" charset="0"/>
              </a:rPr>
              <a:t>The HAP can support an employee/ potential employee to have an informed conversation with their employer about the support they may require in the workplace. It can also encourage employers to think about the job roles they advertise, and if they can be adapted to meet the needs of a potential employee.</a:t>
            </a:r>
          </a:p>
        </p:txBody>
      </p:sp>
      <p:grpSp>
        <p:nvGrpSpPr>
          <p:cNvPr id="11" name="Group 10">
            <a:extLst>
              <a:ext uri="{FF2B5EF4-FFF2-40B4-BE49-F238E27FC236}">
                <a16:creationId xmlns:a16="http://schemas.microsoft.com/office/drawing/2014/main" xmlns="" id="{476543A9-EB45-4C22-B8B1-5CE37322FBA6}"/>
              </a:ext>
            </a:extLst>
          </p:cNvPr>
          <p:cNvGrpSpPr/>
          <p:nvPr/>
        </p:nvGrpSpPr>
        <p:grpSpPr>
          <a:xfrm>
            <a:off x="8629256" y="3253451"/>
            <a:ext cx="3409716" cy="3464354"/>
            <a:chOff x="8629256" y="3253451"/>
            <a:chExt cx="3409716" cy="3464354"/>
          </a:xfrm>
        </p:grpSpPr>
        <p:pic>
          <p:nvPicPr>
            <p:cNvPr id="9" name="Picture 8">
              <a:extLst>
                <a:ext uri="{FF2B5EF4-FFF2-40B4-BE49-F238E27FC236}">
                  <a16:creationId xmlns:a16="http://schemas.microsoft.com/office/drawing/2014/main" xmlns="" id="{A40AD9F5-A025-4427-AA9E-95AD48F5ADBC}"/>
                </a:ext>
              </a:extLst>
            </p:cNvPr>
            <p:cNvPicPr>
              <a:picLocks noChangeAspect="1"/>
            </p:cNvPicPr>
            <p:nvPr/>
          </p:nvPicPr>
          <p:blipFill>
            <a:blip r:embed="rId3"/>
            <a:stretch>
              <a:fillRect/>
            </a:stretch>
          </p:blipFill>
          <p:spPr>
            <a:xfrm>
              <a:off x="10252226" y="4197805"/>
              <a:ext cx="1786746" cy="2520000"/>
            </a:xfrm>
            <a:prstGeom prst="rect">
              <a:avLst/>
            </a:prstGeom>
            <a:ln w="6350">
              <a:solidFill>
                <a:schemeClr val="tx1"/>
              </a:solidFill>
            </a:ln>
          </p:spPr>
        </p:pic>
        <p:pic>
          <p:nvPicPr>
            <p:cNvPr id="6" name="Picture 5">
              <a:extLst>
                <a:ext uri="{FF2B5EF4-FFF2-40B4-BE49-F238E27FC236}">
                  <a16:creationId xmlns:a16="http://schemas.microsoft.com/office/drawing/2014/main" xmlns="" id="{E01DCC5C-44A6-4BC9-ADC4-22D4FF2C38A2}"/>
                </a:ext>
              </a:extLst>
            </p:cNvPr>
            <p:cNvPicPr>
              <a:picLocks noChangeAspect="1"/>
            </p:cNvPicPr>
            <p:nvPr/>
          </p:nvPicPr>
          <p:blipFill>
            <a:blip r:embed="rId4"/>
            <a:stretch>
              <a:fillRect/>
            </a:stretch>
          </p:blipFill>
          <p:spPr>
            <a:xfrm>
              <a:off x="9444255" y="3736291"/>
              <a:ext cx="1772669" cy="2520000"/>
            </a:xfrm>
            <a:prstGeom prst="rect">
              <a:avLst/>
            </a:prstGeom>
            <a:ln w="6350">
              <a:solidFill>
                <a:schemeClr val="tx1"/>
              </a:solidFill>
            </a:ln>
          </p:spPr>
        </p:pic>
        <p:pic>
          <p:nvPicPr>
            <p:cNvPr id="3" name="Picture 2">
              <a:extLst>
                <a:ext uri="{FF2B5EF4-FFF2-40B4-BE49-F238E27FC236}">
                  <a16:creationId xmlns:a16="http://schemas.microsoft.com/office/drawing/2014/main" xmlns="" id="{3023F329-66DC-438B-B117-F744F49D546F}"/>
                </a:ext>
              </a:extLst>
            </p:cNvPr>
            <p:cNvPicPr>
              <a:picLocks noChangeAspect="1"/>
            </p:cNvPicPr>
            <p:nvPr/>
          </p:nvPicPr>
          <p:blipFill>
            <a:blip r:embed="rId5"/>
            <a:stretch>
              <a:fillRect/>
            </a:stretch>
          </p:blipFill>
          <p:spPr>
            <a:xfrm>
              <a:off x="8629256" y="3253451"/>
              <a:ext cx="1784627" cy="2520000"/>
            </a:xfrm>
            <a:prstGeom prst="rect">
              <a:avLst/>
            </a:prstGeom>
            <a:ln w="6350">
              <a:solidFill>
                <a:schemeClr val="tx1"/>
              </a:solidFill>
            </a:ln>
          </p:spPr>
        </p:pic>
      </p:grpSp>
      <p:sp>
        <p:nvSpPr>
          <p:cNvPr id="16" name="Title 11">
            <a:extLst>
              <a:ext uri="{FF2B5EF4-FFF2-40B4-BE49-F238E27FC236}">
                <a16:creationId xmlns:a16="http://schemas.microsoft.com/office/drawing/2014/main" xmlns="" id="{4DA0C7A3-939F-4AAA-ABC4-6183D52492A8}"/>
              </a:ext>
            </a:extLst>
          </p:cNvPr>
          <p:cNvSpPr txBox="1">
            <a:spLocks/>
          </p:cNvSpPr>
          <p:nvPr/>
        </p:nvSpPr>
        <p:spPr>
          <a:xfrm>
            <a:off x="2496087" y="5731489"/>
            <a:ext cx="6371294" cy="4801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149492">
              <a:spcBef>
                <a:spcPts val="0"/>
              </a:spcBef>
              <a:defRPr/>
            </a:pPr>
            <a:r>
              <a:rPr lang="en-GB" sz="2800" b="1">
                <a:latin typeface="Arial" panose="020B0604020202020204" pitchFamily="34" charset="0"/>
                <a:ea typeface="+mn-ea"/>
                <a:cs typeface="Arial" panose="020B0604020202020204" pitchFamily="34" charset="0"/>
              </a:rPr>
              <a:t>Where can I find it?</a:t>
            </a:r>
          </a:p>
        </p:txBody>
      </p:sp>
      <p:sp>
        <p:nvSpPr>
          <p:cNvPr id="17" name="Rectangle 16">
            <a:extLst>
              <a:ext uri="{FF2B5EF4-FFF2-40B4-BE49-F238E27FC236}">
                <a16:creationId xmlns:a16="http://schemas.microsoft.com/office/drawing/2014/main" xmlns="" id="{56EDD55D-B0CB-42B4-BA45-D84E1C4B6DC0}"/>
              </a:ext>
            </a:extLst>
          </p:cNvPr>
          <p:cNvSpPr/>
          <p:nvPr/>
        </p:nvSpPr>
        <p:spPr>
          <a:xfrm>
            <a:off x="2496086" y="6227459"/>
            <a:ext cx="6038313" cy="384914"/>
          </a:xfrm>
          <a:prstGeom prst="rect">
            <a:avLst/>
          </a:prstGeom>
        </p:spPr>
        <p:txBody>
          <a:bodyPr wrap="square" lIns="91440" tIns="45720" rIns="91440" bIns="45720" anchor="t">
            <a:spAutoFit/>
          </a:bodyPr>
          <a:lstStyle/>
          <a:p>
            <a:pPr fontAlgn="base">
              <a:lnSpc>
                <a:spcPct val="130000"/>
              </a:lnSpc>
              <a:spcAft>
                <a:spcPts val="600"/>
              </a:spcAft>
            </a:pPr>
            <a:r>
              <a:rPr lang="en-GB" sz="1600">
                <a:latin typeface="Arial" panose="020B0604020202020204" pitchFamily="34" charset="0"/>
                <a:cs typeface="Arial" panose="020B0604020202020204" pitchFamily="34" charset="0"/>
                <a:hlinkClick r:id="rId6"/>
              </a:rPr>
              <a:t>Health Adjustment Passport - gov.uk</a:t>
            </a:r>
            <a:endParaRPr lang="en-GB" sz="160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10639379"/>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83366" y="377097"/>
            <a:ext cx="2159668" cy="461665"/>
          </a:xfrm>
          <a:prstGeom prst="rect">
            <a:avLst/>
          </a:prstGeom>
        </p:spPr>
        <p:txBody>
          <a:bodyPr wrap="square" lIns="91440" tIns="45720" rIns="91440" bIns="45720" anchor="t">
            <a:spAutoFit/>
          </a:bodyPr>
          <a:lstStyle/>
          <a:p>
            <a:pPr defTabSz="1149492">
              <a:spcBef>
                <a:spcPct val="50000"/>
              </a:spcBef>
              <a:defRPr/>
            </a:pPr>
            <a:r>
              <a:rPr lang="en-GB" sz="2400" b="1">
                <a:solidFill>
                  <a:prstClr val="black"/>
                </a:solidFill>
                <a:latin typeface="Arial"/>
                <a:cs typeface="Arial"/>
              </a:rPr>
              <a:t>10 Top T</a:t>
            </a:r>
            <a:r>
              <a:rPr kumimoji="0" lang="en-GB" sz="2400" b="1" i="0" u="none" strike="noStrike" kern="1200" cap="none" spc="0" normalizeH="0" baseline="0" noProof="0" err="1">
                <a:ln>
                  <a:noFill/>
                </a:ln>
                <a:solidFill>
                  <a:prstClr val="black"/>
                </a:solidFill>
                <a:effectLst/>
                <a:uLnTx/>
                <a:uFillTx/>
                <a:latin typeface="Arial"/>
                <a:cs typeface="Arial"/>
              </a:rPr>
              <a:t>ips</a:t>
            </a:r>
            <a:r>
              <a:rPr lang="en-GB" sz="2400" b="1">
                <a:solidFill>
                  <a:prstClr val="black"/>
                </a:solidFill>
                <a:latin typeface="Arial"/>
                <a:cs typeface="Arial"/>
              </a:rPr>
              <a:t> </a:t>
            </a: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Parallelogram 13"/>
          <p:cNvSpPr/>
          <p:nvPr/>
        </p:nvSpPr>
        <p:spPr>
          <a:xfrm>
            <a:off x="10920536" y="5229200"/>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xmlns="" id="{4EE46A9F-CEEF-4898-9D7F-657CA0156AC3}"/>
              </a:ext>
            </a:extLst>
          </p:cNvPr>
          <p:cNvGrpSpPr/>
          <p:nvPr/>
        </p:nvGrpSpPr>
        <p:grpSpPr>
          <a:xfrm>
            <a:off x="-904819" y="-82892"/>
            <a:ext cx="3616443" cy="7175559"/>
            <a:chOff x="-904819" y="-82892"/>
            <a:chExt cx="3616443" cy="7175559"/>
          </a:xfrm>
        </p:grpSpPr>
        <p:grpSp>
          <p:nvGrpSpPr>
            <p:cNvPr id="15" name="Group 14">
              <a:extLst>
                <a:ext uri="{FF2B5EF4-FFF2-40B4-BE49-F238E27FC236}">
                  <a16:creationId xmlns:a16="http://schemas.microsoft.com/office/drawing/2014/main" xmlns="" id="{4708BA99-CA54-456C-B923-73C7AF3972B3}"/>
                </a:ext>
              </a:extLst>
            </p:cNvPr>
            <p:cNvGrpSpPr/>
            <p:nvPr/>
          </p:nvGrpSpPr>
          <p:grpSpPr>
            <a:xfrm>
              <a:off x="-904819" y="-82892"/>
              <a:ext cx="3616443" cy="7175559"/>
              <a:chOff x="-904819" y="-82892"/>
              <a:chExt cx="3616443" cy="7175559"/>
            </a:xfrm>
          </p:grpSpPr>
          <p:sp>
            <p:nvSpPr>
              <p:cNvPr id="17" name="Parallelogram 26">
                <a:extLst>
                  <a:ext uri="{FF2B5EF4-FFF2-40B4-BE49-F238E27FC236}">
                    <a16:creationId xmlns:a16="http://schemas.microsoft.com/office/drawing/2014/main" xmlns="" id="{06E81852-BD4C-4B9A-8CD8-EA0CE61C39ED}"/>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Parallelogram 27">
                <a:extLst>
                  <a:ext uri="{FF2B5EF4-FFF2-40B4-BE49-F238E27FC236}">
                    <a16:creationId xmlns:a16="http://schemas.microsoft.com/office/drawing/2014/main" xmlns="" id="{9DF98F5A-6D03-4E31-923E-BF8577223F54}"/>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Parallelogram 30">
                <a:extLst>
                  <a:ext uri="{FF2B5EF4-FFF2-40B4-BE49-F238E27FC236}">
                    <a16:creationId xmlns:a16="http://schemas.microsoft.com/office/drawing/2014/main" xmlns="" id="{8A592A55-2E62-44BE-BED6-E6B5304824C7}"/>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arallelogram 19">
                <a:extLst>
                  <a:ext uri="{FF2B5EF4-FFF2-40B4-BE49-F238E27FC236}">
                    <a16:creationId xmlns:a16="http://schemas.microsoft.com/office/drawing/2014/main" xmlns="" id="{AE81A0D1-82FB-4B1E-9423-92E0C5E623AB}"/>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6" name="Picture 15">
              <a:extLst>
                <a:ext uri="{FF2B5EF4-FFF2-40B4-BE49-F238E27FC236}">
                  <a16:creationId xmlns:a16="http://schemas.microsoft.com/office/drawing/2014/main" xmlns="" id="{A6E4D1B9-E3AD-4CA9-9967-7DC0EC779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83159"/>
              <a:ext cx="930304" cy="731723"/>
            </a:xfrm>
            <a:prstGeom prst="rect">
              <a:avLst/>
            </a:prstGeom>
          </p:spPr>
        </p:pic>
      </p:grpSp>
      <p:sp>
        <p:nvSpPr>
          <p:cNvPr id="3" name="TextBox 2">
            <a:extLst>
              <a:ext uri="{FF2B5EF4-FFF2-40B4-BE49-F238E27FC236}">
                <a16:creationId xmlns:a16="http://schemas.microsoft.com/office/drawing/2014/main" xmlns="" id="{84A0C991-BDC6-1BC5-79BC-30ECEC150E75}"/>
              </a:ext>
            </a:extLst>
          </p:cNvPr>
          <p:cNvSpPr txBox="1"/>
          <p:nvPr/>
        </p:nvSpPr>
        <p:spPr>
          <a:xfrm>
            <a:off x="2436588" y="1057723"/>
            <a:ext cx="9738261"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800"/>
              </a:spcAft>
              <a:buFont typeface="+mj-lt"/>
              <a:buAutoNum type="arabicPeriod"/>
            </a:pPr>
            <a:r>
              <a:rPr lang="en-US">
                <a:cs typeface="Arial"/>
              </a:rPr>
              <a:t>Complete a Health Adjustment Passport</a:t>
            </a:r>
          </a:p>
          <a:p>
            <a:pPr marL="342900" indent="-342900">
              <a:spcAft>
                <a:spcPts val="1800"/>
              </a:spcAft>
              <a:buFont typeface="+mj-lt"/>
              <a:buAutoNum type="arabicPeriod"/>
            </a:pPr>
            <a:r>
              <a:rPr lang="en-US">
                <a:cs typeface="Arial"/>
              </a:rPr>
              <a:t>Research Reasonable Adjustments</a:t>
            </a:r>
          </a:p>
          <a:p>
            <a:pPr marL="342900" indent="-342900">
              <a:spcAft>
                <a:spcPts val="1800"/>
              </a:spcAft>
              <a:buFont typeface="+mj-lt"/>
              <a:buAutoNum type="arabicPeriod"/>
            </a:pPr>
            <a:r>
              <a:rPr lang="en-US">
                <a:cs typeface="Arial"/>
              </a:rPr>
              <a:t>Speak to your employer about what part of your role is causing barriers</a:t>
            </a:r>
          </a:p>
          <a:p>
            <a:pPr marL="342900" indent="-342900">
              <a:spcAft>
                <a:spcPts val="1800"/>
              </a:spcAft>
              <a:buFont typeface="+mj-lt"/>
              <a:buAutoNum type="arabicPeriod"/>
            </a:pPr>
            <a:r>
              <a:rPr lang="en-US">
                <a:cs typeface="Arial"/>
              </a:rPr>
              <a:t>Apply early – before starting a new role will mean no waiting</a:t>
            </a:r>
          </a:p>
          <a:p>
            <a:pPr marL="342900" indent="-342900">
              <a:spcAft>
                <a:spcPts val="1800"/>
              </a:spcAft>
              <a:buFont typeface="+mj-lt"/>
              <a:buAutoNum type="arabicPeriod"/>
            </a:pPr>
            <a:r>
              <a:rPr lang="en-US">
                <a:cs typeface="Segoe UI"/>
              </a:rPr>
              <a:t>Put all methods of communication on application (email, telephone number etc.)</a:t>
            </a:r>
            <a:endParaRPr lang="en-US">
              <a:cs typeface="Arial"/>
            </a:endParaRPr>
          </a:p>
          <a:p>
            <a:pPr>
              <a:spcAft>
                <a:spcPts val="1800"/>
              </a:spcAft>
            </a:pPr>
            <a:r>
              <a:rPr lang="en-US" sz="2400" b="1">
                <a:cs typeface="Arial"/>
              </a:rPr>
              <a:t>If you know what you need:</a:t>
            </a:r>
          </a:p>
          <a:p>
            <a:pPr marL="342900" indent="-342900">
              <a:spcAft>
                <a:spcPts val="1800"/>
              </a:spcAft>
              <a:buFont typeface="+mj-lt"/>
              <a:buAutoNum type="arabicPeriod" startAt="6"/>
            </a:pPr>
            <a:r>
              <a:rPr lang="en-US">
                <a:cs typeface="Segoe UI"/>
              </a:rPr>
              <a:t>If you know what you need, tell us what this is on the application</a:t>
            </a:r>
            <a:endParaRPr lang="en-US">
              <a:cs typeface="Arial"/>
            </a:endParaRPr>
          </a:p>
          <a:p>
            <a:pPr marL="342900" indent="-342900">
              <a:spcAft>
                <a:spcPts val="1800"/>
              </a:spcAft>
              <a:buFont typeface="+mj-lt"/>
              <a:buAutoNum type="arabicPeriod" startAt="6"/>
            </a:pPr>
            <a:r>
              <a:rPr lang="en-US">
                <a:cs typeface="Arial"/>
              </a:rPr>
              <a:t>If your application is relating to specialist computer software speak to your IT department</a:t>
            </a:r>
          </a:p>
          <a:p>
            <a:pPr marL="342900" indent="-342900">
              <a:spcAft>
                <a:spcPts val="1800"/>
              </a:spcAft>
              <a:buFont typeface="+mj-lt"/>
              <a:buAutoNum type="arabicPeriod" startAt="6"/>
            </a:pPr>
            <a:r>
              <a:rPr lang="en-US">
                <a:cs typeface="Segoe UI"/>
              </a:rPr>
              <a:t>Complete a support worker record of tasks​</a:t>
            </a:r>
          </a:p>
          <a:p>
            <a:pPr marL="342900" indent="-342900">
              <a:spcAft>
                <a:spcPts val="1800"/>
              </a:spcAft>
              <a:buFont typeface="+mj-lt"/>
              <a:buAutoNum type="arabicPeriod" startAt="6"/>
            </a:pPr>
            <a:r>
              <a:rPr lang="en-US">
                <a:cs typeface="Segoe UI"/>
              </a:rPr>
              <a:t>​For taxis, ask firms if they are willing to set up an ​account​</a:t>
            </a:r>
          </a:p>
          <a:p>
            <a:pPr marL="342900" indent="-342900">
              <a:spcAft>
                <a:spcPts val="1800"/>
              </a:spcAft>
              <a:buFont typeface="+mj-lt"/>
              <a:buAutoNum type="arabicPeriod" startAt="6"/>
            </a:pPr>
            <a:r>
              <a:rPr lang="en-US">
                <a:cs typeface="Arial"/>
              </a:rPr>
              <a:t>Start gathering quotes from different suppliers</a:t>
            </a:r>
          </a:p>
        </p:txBody>
      </p:sp>
    </p:spTree>
    <p:extLst>
      <p:ext uri="{BB962C8B-B14F-4D97-AF65-F5344CB8AC3E}">
        <p14:creationId xmlns:p14="http://schemas.microsoft.com/office/powerpoint/2010/main" val="603490318"/>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64942" y="134283"/>
            <a:ext cx="6264696" cy="1154162"/>
          </a:xfrm>
          <a:prstGeom prst="rect">
            <a:avLst/>
          </a:prstGeom>
        </p:spPr>
        <p:txBody>
          <a:bodyPr wrap="square">
            <a:spAutoFit/>
          </a:bodyPr>
          <a:lstStyle/>
          <a:p>
            <a:pPr>
              <a:spcBef>
                <a:spcPct val="50000"/>
              </a:spcBef>
            </a:pPr>
            <a:r>
              <a:rPr lang="en-GB" sz="2400" b="1">
                <a:latin typeface="Calibri" panose="020F0502020204030204" pitchFamily="34" charset="0"/>
                <a:cs typeface="Calibri" panose="020F0502020204030204" pitchFamily="34" charset="0"/>
              </a:rPr>
              <a:t>Case study of support provided through reasonable adjustments </a:t>
            </a:r>
          </a:p>
          <a:p>
            <a:pPr>
              <a:spcBef>
                <a:spcPct val="50000"/>
              </a:spcBef>
            </a:pPr>
            <a:endParaRPr lang="en-GB" sz="1400"/>
          </a:p>
        </p:txBody>
      </p:sp>
      <p:sp>
        <p:nvSpPr>
          <p:cNvPr id="15" name="Rectangle 14"/>
          <p:cNvSpPr/>
          <p:nvPr/>
        </p:nvSpPr>
        <p:spPr>
          <a:xfrm rot="10800000" flipV="1">
            <a:off x="2355159" y="1288445"/>
            <a:ext cx="9011898" cy="5186035"/>
          </a:xfrm>
          <a:prstGeom prst="rect">
            <a:avLst/>
          </a:prstGeom>
        </p:spPr>
        <p:txBody>
          <a:bodyPr wrap="square" lIns="91440" tIns="45720" rIns="91440" bIns="45720" anchor="t">
            <a:spAutoFit/>
          </a:bodyPr>
          <a:lstStyle/>
          <a:p>
            <a:pPr marL="285750" indent="-285750">
              <a:spcBef>
                <a:spcPts val="600"/>
              </a:spcBef>
              <a:spcAft>
                <a:spcPts val="1200"/>
              </a:spcAft>
              <a:buFont typeface="Arial" panose="020B0604020202020204" pitchFamily="34" charset="0"/>
              <a:buChar char="•"/>
            </a:pPr>
            <a:r>
              <a:rPr lang="en-GB" sz="1600">
                <a:cs typeface="Arial"/>
              </a:rPr>
              <a:t>Kim completed a Health Adjustment Passport (HAP) as she is autistic and was attending an interview with a potential employer.</a:t>
            </a:r>
          </a:p>
          <a:p>
            <a:pPr marL="285750" indent="-285750">
              <a:spcBef>
                <a:spcPts val="600"/>
              </a:spcBef>
              <a:spcAft>
                <a:spcPts val="1200"/>
              </a:spcAft>
              <a:buFont typeface="Arial" panose="020B0604020202020204" pitchFamily="34" charset="0"/>
              <a:buChar char="•"/>
            </a:pPr>
            <a:r>
              <a:rPr lang="en-GB" sz="1600">
                <a:cs typeface="Arial"/>
              </a:rPr>
              <a:t>The employer was disability confident level 2 and made reasonable adjustments for her interview by allowing pre questions and letting her mum attend the interview with her.</a:t>
            </a:r>
          </a:p>
          <a:p>
            <a:pPr marL="285750" indent="-285750">
              <a:spcBef>
                <a:spcPts val="600"/>
              </a:spcBef>
              <a:spcAft>
                <a:spcPts val="1200"/>
              </a:spcAft>
              <a:buFont typeface="Arial" panose="020B0604020202020204" pitchFamily="34" charset="0"/>
              <a:buChar char="•"/>
            </a:pPr>
            <a:r>
              <a:rPr lang="en-GB" sz="1600">
                <a:cs typeface="Arial"/>
              </a:rPr>
              <a:t>Kim was offered a data inputting role, and the HAP was used to see what other support was needed. </a:t>
            </a:r>
          </a:p>
          <a:p>
            <a:pPr marL="285750" indent="-285750">
              <a:spcBef>
                <a:spcPts val="600"/>
              </a:spcBef>
              <a:spcAft>
                <a:spcPts val="1200"/>
              </a:spcAft>
              <a:buFont typeface="Arial" panose="020B0604020202020204" pitchFamily="34" charset="0"/>
              <a:buChar char="•"/>
            </a:pPr>
            <a:r>
              <a:rPr lang="en-GB" sz="1600">
                <a:cs typeface="Arial"/>
              </a:rPr>
              <a:t>The employer made sure Kim was happy with her seating arrangements, the lighting and noise levels in the office. Kim was able to work from home if she felt overwhelmed and had a workplace buddy who was also neurodivergent. Kim was given noise cancelling headphones and fidget gadgets on her desk. </a:t>
            </a:r>
          </a:p>
          <a:p>
            <a:pPr marL="285750" indent="-285750">
              <a:spcBef>
                <a:spcPts val="600"/>
              </a:spcBef>
              <a:spcAft>
                <a:spcPts val="1200"/>
              </a:spcAft>
              <a:buFont typeface="Arial" panose="020B0604020202020204" pitchFamily="34" charset="0"/>
              <a:buChar char="•"/>
            </a:pPr>
            <a:r>
              <a:rPr lang="en-GB" sz="1600">
                <a:cs typeface="Arial"/>
              </a:rPr>
              <a:t>The employer completed a communication preferences document with Kim which showed that she preferred written instructions, email feedback and clear rules for her to be able to perform well. Kim found smart clothing uncomfortable and so was encouraged to wear whatever she felt comfortable in.</a:t>
            </a:r>
          </a:p>
          <a:p>
            <a:pPr marL="285750" indent="-285750">
              <a:spcBef>
                <a:spcPts val="600"/>
              </a:spcBef>
              <a:spcAft>
                <a:spcPts val="1200"/>
              </a:spcAft>
              <a:buFont typeface="Arial" panose="020B0604020202020204" pitchFamily="34" charset="0"/>
              <a:buChar char="•"/>
            </a:pPr>
            <a:r>
              <a:rPr lang="en-GB" sz="1600">
                <a:cs typeface="Arial"/>
              </a:rPr>
              <a:t>Kim did not need to apply to ATW as she did not feel like her work environment was disabling for her.</a:t>
            </a:r>
            <a:endParaRPr lang="en-GB">
              <a:cs typeface="Arial"/>
            </a:endParaRPr>
          </a:p>
        </p:txBody>
      </p:sp>
      <p:grpSp>
        <p:nvGrpSpPr>
          <p:cNvPr id="12" name="Group 11">
            <a:extLst>
              <a:ext uri="{FF2B5EF4-FFF2-40B4-BE49-F238E27FC236}">
                <a16:creationId xmlns:a16="http://schemas.microsoft.com/office/drawing/2014/main" xmlns="" id="{3CC4CB9B-51D8-415B-B96F-7F15AC76C30E}"/>
              </a:ext>
            </a:extLst>
          </p:cNvPr>
          <p:cNvGrpSpPr/>
          <p:nvPr/>
        </p:nvGrpSpPr>
        <p:grpSpPr>
          <a:xfrm>
            <a:off x="-948623" y="-71941"/>
            <a:ext cx="3616443" cy="7175559"/>
            <a:chOff x="-904819" y="-82892"/>
            <a:chExt cx="3616443" cy="7175559"/>
          </a:xfrm>
        </p:grpSpPr>
        <p:grpSp>
          <p:nvGrpSpPr>
            <p:cNvPr id="13" name="Group 12">
              <a:extLst>
                <a:ext uri="{FF2B5EF4-FFF2-40B4-BE49-F238E27FC236}">
                  <a16:creationId xmlns:a16="http://schemas.microsoft.com/office/drawing/2014/main" xmlns="" id="{D0D4A873-0371-4728-B474-DF9967414A29}"/>
                </a:ext>
              </a:extLst>
            </p:cNvPr>
            <p:cNvGrpSpPr/>
            <p:nvPr/>
          </p:nvGrpSpPr>
          <p:grpSpPr>
            <a:xfrm>
              <a:off x="-904819" y="-82892"/>
              <a:ext cx="3616443" cy="7175559"/>
              <a:chOff x="-904819" y="-82892"/>
              <a:chExt cx="3616443" cy="7175559"/>
            </a:xfrm>
          </p:grpSpPr>
          <p:sp>
            <p:nvSpPr>
              <p:cNvPr id="16" name="Parallelogram 26">
                <a:extLst>
                  <a:ext uri="{FF2B5EF4-FFF2-40B4-BE49-F238E27FC236}">
                    <a16:creationId xmlns:a16="http://schemas.microsoft.com/office/drawing/2014/main" xmlns="" id="{DB2A8078-B818-4A34-A625-18E81BA0B712}"/>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7" name="Parallelogram 27">
                <a:extLst>
                  <a:ext uri="{FF2B5EF4-FFF2-40B4-BE49-F238E27FC236}">
                    <a16:creationId xmlns:a16="http://schemas.microsoft.com/office/drawing/2014/main" xmlns="" id="{BE325985-7030-4E9A-9912-E91FA57A58B2}"/>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8" name="Parallelogram 30">
                <a:extLst>
                  <a:ext uri="{FF2B5EF4-FFF2-40B4-BE49-F238E27FC236}">
                    <a16:creationId xmlns:a16="http://schemas.microsoft.com/office/drawing/2014/main" xmlns="" id="{93B5213E-0A33-4C2B-95C2-B67C2CD85DF9}"/>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9" name="Parallelogram 18">
                <a:extLst>
                  <a:ext uri="{FF2B5EF4-FFF2-40B4-BE49-F238E27FC236}">
                    <a16:creationId xmlns:a16="http://schemas.microsoft.com/office/drawing/2014/main" xmlns="" id="{ADDA3F34-7A8C-4AEE-8D58-98F9B44E64AA}"/>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pic>
          <p:nvPicPr>
            <p:cNvPr id="14" name="Picture 13">
              <a:extLst>
                <a:ext uri="{FF2B5EF4-FFF2-40B4-BE49-F238E27FC236}">
                  <a16:creationId xmlns:a16="http://schemas.microsoft.com/office/drawing/2014/main" xmlns="" id="{15F3A42D-CD0F-4AF2-BF33-36A593DC4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35" y="5983159"/>
              <a:ext cx="930304" cy="731723"/>
            </a:xfrm>
            <a:prstGeom prst="rect">
              <a:avLst/>
            </a:prstGeom>
          </p:spPr>
        </p:pic>
      </p:grpSp>
      <p:pic>
        <p:nvPicPr>
          <p:cNvPr id="1026" name="m_2695525809777931762Picture 1" descr="Access to Work Logo">
            <a:extLst>
              <a:ext uri="{FF2B5EF4-FFF2-40B4-BE49-F238E27FC236}">
                <a16:creationId xmlns:a16="http://schemas.microsoft.com/office/drawing/2014/main" xmlns="" id="{0CF40C02-DF93-482D-9EFC-35D2031B26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2550" y="136520"/>
            <a:ext cx="3637676" cy="102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567762"/>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7906659" y="-10160"/>
            <a:ext cx="4350657" cy="6898640"/>
          </a:xfrm>
          <a:custGeom>
            <a:avLst/>
            <a:gdLst>
              <a:gd name="connsiteX0" fmla="*/ 5080000 w 5110480"/>
              <a:gd name="connsiteY0" fmla="*/ 0 h 6898640"/>
              <a:gd name="connsiteX1" fmla="*/ 2021840 w 5110480"/>
              <a:gd name="connsiteY1" fmla="*/ 10160 h 6898640"/>
              <a:gd name="connsiteX2" fmla="*/ 0 w 5110480"/>
              <a:gd name="connsiteY2" fmla="*/ 6898640 h 6898640"/>
              <a:gd name="connsiteX3" fmla="*/ 5110480 w 5110480"/>
              <a:gd name="connsiteY3" fmla="*/ 6878320 h 6898640"/>
              <a:gd name="connsiteX4" fmla="*/ 5080000 w 5110480"/>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0480" h="6898640">
                <a:moveTo>
                  <a:pt x="5080000" y="0"/>
                </a:moveTo>
                <a:lnTo>
                  <a:pt x="2021840" y="10160"/>
                </a:lnTo>
                <a:lnTo>
                  <a:pt x="0" y="6898640"/>
                </a:lnTo>
                <a:lnTo>
                  <a:pt x="5110480" y="6878320"/>
                </a:lnTo>
                <a:cubicBezTo>
                  <a:pt x="5103707" y="4575387"/>
                  <a:pt x="5096933" y="2272453"/>
                  <a:pt x="5080000" y="0"/>
                </a:cubicBezTo>
                <a:close/>
              </a:path>
            </a:pathLst>
          </a:custGeom>
          <a:blipFill dpi="0" rotWithShape="1">
            <a:blip r:embed="rId3"/>
            <a:srcRect/>
            <a:stretch>
              <a:fillRect l="-1" r="-174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p:cNvSpPr/>
          <p:nvPr/>
        </p:nvSpPr>
        <p:spPr>
          <a:xfrm>
            <a:off x="2495600" y="668995"/>
            <a:ext cx="2159668" cy="461665"/>
          </a:xfrm>
          <a:prstGeom prst="rect">
            <a:avLst/>
          </a:prstGeom>
        </p:spPr>
        <p:txBody>
          <a:bodyPr wrap="square">
            <a:spAutoFit/>
          </a:bodyPr>
          <a:lstStyle/>
          <a:p>
            <a:pPr marL="0" marR="0" lvl="0" indent="0" algn="l" defTabSz="1149492"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Welcome</a:t>
            </a:r>
          </a:p>
        </p:txBody>
      </p:sp>
      <p:sp>
        <p:nvSpPr>
          <p:cNvPr id="12" name="Parallelogram 11"/>
          <p:cNvSpPr/>
          <p:nvPr/>
        </p:nvSpPr>
        <p:spPr>
          <a:xfrm>
            <a:off x="11013992" y="4201291"/>
            <a:ext cx="868052" cy="1390506"/>
          </a:xfrm>
          <a:prstGeom prst="parallelogram">
            <a:avLst>
              <a:gd name="adj" fmla="val 46103"/>
            </a:avLst>
          </a:prstGeom>
          <a:solidFill>
            <a:srgbClr val="00999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panose="020B0604020202020204" pitchFamily="34" charset="0"/>
              <a:ea typeface="+mn-ea"/>
              <a:cs typeface="Arial" panose="020B0604020202020204" pitchFamily="34" charset="0"/>
            </a:endParaRPr>
          </a:p>
        </p:txBody>
      </p:sp>
      <p:sp>
        <p:nvSpPr>
          <p:cNvPr id="14" name="Parallelogram 13"/>
          <p:cNvSpPr/>
          <p:nvPr/>
        </p:nvSpPr>
        <p:spPr>
          <a:xfrm>
            <a:off x="10920536" y="5229200"/>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2495600" y="1176676"/>
            <a:ext cx="5848300" cy="5878532"/>
          </a:xfrm>
          <a:prstGeom prst="rect">
            <a:avLst/>
          </a:prstGeom>
          <a:noFill/>
        </p:spPr>
        <p:txBody>
          <a:bodyPr wrap="square" rtlCol="0">
            <a:spAutoFit/>
          </a:bodyPr>
          <a:lstStyle/>
          <a:p>
            <a:pPr marL="0" marR="0" lvl="0" indent="0" algn="l" defTabSz="1149492" rtl="0" eaLnBrk="1" fontAlgn="auto" latinLnBrk="0" hangingPunct="1">
              <a:lnSpc>
                <a:spcPct val="100000"/>
              </a:lnSpc>
              <a:spcBef>
                <a:spcPts val="400"/>
              </a:spcBef>
              <a:spcAft>
                <a:spcPts val="40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Disability Services Advocacy Team</a:t>
            </a:r>
          </a:p>
          <a:p>
            <a:pPr marL="285750" marR="0" lvl="0" indent="-285750" algn="l" defTabSz="114949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Established in 2019 to raise awareness of Disability Services with stakeholders</a:t>
            </a:r>
          </a:p>
          <a:p>
            <a:pPr marL="285750" marR="0" lvl="0" indent="-285750" algn="l" defTabSz="114949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To build relationships with Employer &amp; Partnership colleagues and external organisations</a:t>
            </a:r>
          </a:p>
          <a:p>
            <a:pPr marL="285750" marR="0" lvl="0" indent="-285750" algn="l" defTabSz="114949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To gather feedback to help shape and improve our services</a:t>
            </a:r>
          </a:p>
          <a:p>
            <a:pPr marL="285750" marR="0" lvl="0" indent="-285750" algn="l" defTabSz="114949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To underpin the governments aspiration to support additional disabled customers into work</a:t>
            </a:r>
          </a:p>
          <a:p>
            <a:pPr marL="0" marR="0" lvl="0" indent="0" algn="l" defTabSz="1149492" rtl="0" eaLnBrk="1" fontAlgn="auto" latinLnBrk="0" hangingPunct="1">
              <a:lnSpc>
                <a:spcPct val="100000"/>
              </a:lnSpc>
              <a:spcBef>
                <a:spcPts val="400"/>
              </a:spcBef>
              <a:spcAft>
                <a:spcPts val="40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149492" rtl="0" eaLnBrk="1" fontAlgn="auto" latinLnBrk="0" hangingPunct="1">
              <a:lnSpc>
                <a:spcPct val="100000"/>
              </a:lnSpc>
              <a:spcBef>
                <a:spcPts val="400"/>
              </a:spcBef>
              <a:spcAft>
                <a:spcPts val="400"/>
              </a:spcAft>
              <a:buClrTx/>
              <a:buSzTx/>
              <a:buFontTx/>
              <a:buNone/>
              <a:tabLst/>
              <a:defRPr/>
            </a:pPr>
            <a:r>
              <a:rPr kumimoji="0" lang="en-GB"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Disability Services</a:t>
            </a:r>
          </a:p>
          <a:p>
            <a:pPr marL="0" marR="0" lvl="0" indent="0" algn="l" defTabSz="1149492" rtl="0" eaLnBrk="1" fontAlgn="auto" latinLnBrk="0" hangingPunct="1">
              <a:lnSpc>
                <a:spcPct val="100000"/>
              </a:lnSpc>
              <a:spcBef>
                <a:spcPts val="400"/>
              </a:spcBef>
              <a:spcAft>
                <a:spcPts val="4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 are responsible for delivering services to over 4.6 million disabled customers, often those who are extremely vulnerable. Our services are delivered through:</a:t>
            </a:r>
          </a:p>
          <a:p>
            <a:pPr marL="645750" marR="0" lvl="0" indent="-285750" algn="l" defTabSz="1149492"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Access to Work</a:t>
            </a:r>
          </a:p>
          <a:p>
            <a:pPr marL="645750" marR="0" lvl="0" indent="-285750" algn="l" defTabSz="1149492"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Disability Living Allowance</a:t>
            </a:r>
          </a:p>
          <a:p>
            <a:pPr marL="645750" marR="0" lvl="0" indent="-285750" algn="l" defTabSz="1149492"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Industrial Injuries and Disablement Benefit</a:t>
            </a:r>
          </a:p>
          <a:p>
            <a:pPr marL="645750" marR="0" lvl="0" indent="-285750" algn="l" defTabSz="1149492"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Personal Independence Payment</a:t>
            </a:r>
          </a:p>
          <a:p>
            <a:pPr marL="0" marR="0" lvl="0" indent="0" algn="l" defTabSz="1149492"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1149492"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4EE46A9F-CEEF-4898-9D7F-657CA0156AC3}"/>
              </a:ext>
            </a:extLst>
          </p:cNvPr>
          <p:cNvGrpSpPr/>
          <p:nvPr/>
        </p:nvGrpSpPr>
        <p:grpSpPr>
          <a:xfrm>
            <a:off x="-904819" y="-82892"/>
            <a:ext cx="3616443" cy="7175559"/>
            <a:chOff x="-904819" y="-82892"/>
            <a:chExt cx="3616443" cy="7175559"/>
          </a:xfrm>
        </p:grpSpPr>
        <p:grpSp>
          <p:nvGrpSpPr>
            <p:cNvPr id="15" name="Group 14">
              <a:extLst>
                <a:ext uri="{FF2B5EF4-FFF2-40B4-BE49-F238E27FC236}">
                  <a16:creationId xmlns:a16="http://schemas.microsoft.com/office/drawing/2014/main" xmlns="" id="{4708BA99-CA54-456C-B923-73C7AF3972B3}"/>
                </a:ext>
              </a:extLst>
            </p:cNvPr>
            <p:cNvGrpSpPr/>
            <p:nvPr/>
          </p:nvGrpSpPr>
          <p:grpSpPr>
            <a:xfrm>
              <a:off x="-904819" y="-82892"/>
              <a:ext cx="3616443" cy="7175559"/>
              <a:chOff x="-904819" y="-82892"/>
              <a:chExt cx="3616443" cy="7175559"/>
            </a:xfrm>
          </p:grpSpPr>
          <p:sp>
            <p:nvSpPr>
              <p:cNvPr id="17" name="Parallelogram 26">
                <a:extLst>
                  <a:ext uri="{FF2B5EF4-FFF2-40B4-BE49-F238E27FC236}">
                    <a16:creationId xmlns:a16="http://schemas.microsoft.com/office/drawing/2014/main" xmlns="" id="{06E81852-BD4C-4B9A-8CD8-EA0CE61C39ED}"/>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Parallelogram 27">
                <a:extLst>
                  <a:ext uri="{FF2B5EF4-FFF2-40B4-BE49-F238E27FC236}">
                    <a16:creationId xmlns:a16="http://schemas.microsoft.com/office/drawing/2014/main" xmlns="" id="{9DF98F5A-6D03-4E31-923E-BF8577223F54}"/>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Parallelogram 30">
                <a:extLst>
                  <a:ext uri="{FF2B5EF4-FFF2-40B4-BE49-F238E27FC236}">
                    <a16:creationId xmlns:a16="http://schemas.microsoft.com/office/drawing/2014/main" xmlns="" id="{8A592A55-2E62-44BE-BED6-E6B5304824C7}"/>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arallelogram 19">
                <a:extLst>
                  <a:ext uri="{FF2B5EF4-FFF2-40B4-BE49-F238E27FC236}">
                    <a16:creationId xmlns:a16="http://schemas.microsoft.com/office/drawing/2014/main" xmlns="" id="{AE81A0D1-82FB-4B1E-9423-92E0C5E623AB}"/>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6" name="Picture 15">
              <a:extLst>
                <a:ext uri="{FF2B5EF4-FFF2-40B4-BE49-F238E27FC236}">
                  <a16:creationId xmlns:a16="http://schemas.microsoft.com/office/drawing/2014/main" xmlns="" id="{A6E4D1B9-E3AD-4CA9-9967-7DC0EC779C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83159"/>
              <a:ext cx="930304" cy="731723"/>
            </a:xfrm>
            <a:prstGeom prst="rect">
              <a:avLst/>
            </a:prstGeom>
          </p:spPr>
        </p:pic>
      </p:grpSp>
    </p:spTree>
    <p:extLst>
      <p:ext uri="{BB962C8B-B14F-4D97-AF65-F5344CB8AC3E}">
        <p14:creationId xmlns:p14="http://schemas.microsoft.com/office/powerpoint/2010/main" val="3652222862"/>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567608" y="702782"/>
            <a:ext cx="6264696" cy="784830"/>
          </a:xfrm>
          <a:prstGeom prst="rect">
            <a:avLst/>
          </a:prstGeom>
        </p:spPr>
        <p:txBody>
          <a:bodyPr wrap="square">
            <a:spAutoFit/>
          </a:bodyPr>
          <a:lstStyle/>
          <a:p>
            <a:pPr>
              <a:spcBef>
                <a:spcPct val="50000"/>
              </a:spcBef>
            </a:pPr>
            <a:r>
              <a:rPr lang="en-GB" sz="2400" b="1">
                <a:latin typeface="Calibri" panose="020F0502020204030204" pitchFamily="34" charset="0"/>
                <a:cs typeface="Calibri" panose="020F0502020204030204" pitchFamily="34" charset="0"/>
              </a:rPr>
              <a:t>Case study of support provided by ATW</a:t>
            </a:r>
          </a:p>
          <a:p>
            <a:pPr>
              <a:spcBef>
                <a:spcPct val="50000"/>
              </a:spcBef>
            </a:pPr>
            <a:endParaRPr lang="en-GB" sz="1400"/>
          </a:p>
        </p:txBody>
      </p:sp>
      <p:sp>
        <p:nvSpPr>
          <p:cNvPr id="15" name="Rectangle 14"/>
          <p:cNvSpPr/>
          <p:nvPr/>
        </p:nvSpPr>
        <p:spPr>
          <a:xfrm>
            <a:off x="2567607" y="1464896"/>
            <a:ext cx="8712969" cy="3970318"/>
          </a:xfrm>
          <a:prstGeom prst="rect">
            <a:avLst/>
          </a:prstGeom>
        </p:spPr>
        <p:txBody>
          <a:bodyPr wrap="square" lIns="91440" tIns="45720" rIns="91440" bIns="45720" anchor="t">
            <a:spAutoFit/>
          </a:bodyPr>
          <a:lstStyle/>
          <a:p>
            <a:pPr marL="285750" indent="-285750">
              <a:spcBef>
                <a:spcPts val="600"/>
              </a:spcBef>
              <a:spcAft>
                <a:spcPts val="1200"/>
              </a:spcAft>
              <a:buFont typeface="Arial" panose="020B0604020202020204" pitchFamily="34" charset="0"/>
              <a:buChar char="•"/>
            </a:pPr>
            <a:r>
              <a:rPr lang="en-GB" sz="1600"/>
              <a:t>James made an application as he is starting a new job in 3 weeks. James is Deaf and BSL is his first language. James was previously in full time education, and this is his first job.</a:t>
            </a:r>
          </a:p>
          <a:p>
            <a:pPr marL="285750" indent="-285750">
              <a:spcBef>
                <a:spcPts val="600"/>
              </a:spcBef>
              <a:spcAft>
                <a:spcPts val="1200"/>
              </a:spcAft>
              <a:buFont typeface="Arial" panose="020B0604020202020204" pitchFamily="34" charset="0"/>
              <a:buChar char="•"/>
            </a:pPr>
            <a:r>
              <a:rPr lang="en-GB" sz="1600"/>
              <a:t>The adviser that was allocated the case emailed James to gather further information, James advised he required a BSL interpreter. </a:t>
            </a:r>
            <a:endParaRPr lang="en-GB" sz="1600">
              <a:cs typeface="Arial"/>
            </a:endParaRPr>
          </a:p>
          <a:p>
            <a:pPr marL="285750" indent="-285750">
              <a:spcBef>
                <a:spcPts val="600"/>
              </a:spcBef>
              <a:spcAft>
                <a:spcPts val="1200"/>
              </a:spcAft>
              <a:buFont typeface="Arial" panose="020B0604020202020204" pitchFamily="34" charset="0"/>
              <a:buChar char="•"/>
            </a:pPr>
            <a:r>
              <a:rPr lang="en-GB" sz="1600"/>
              <a:t>The adviser sent James a Support Worker Record of Tasks document to complete. This document allows a standard working week to be broken down showing the tasks he can undertake independently, and those he feels support are required with.</a:t>
            </a:r>
            <a:endParaRPr lang="en-GB" sz="1600">
              <a:cs typeface="Arial"/>
            </a:endParaRPr>
          </a:p>
          <a:p>
            <a:pPr marL="285750" indent="-285750">
              <a:spcBef>
                <a:spcPts val="600"/>
              </a:spcBef>
              <a:spcAft>
                <a:spcPts val="1200"/>
              </a:spcAft>
              <a:buFont typeface="Arial" panose="020B0604020202020204" pitchFamily="34" charset="0"/>
              <a:buChar char="•"/>
            </a:pPr>
            <a:r>
              <a:rPr lang="en-GB" sz="1600"/>
              <a:t>James was also advised to source 3 quotes for interpreters</a:t>
            </a:r>
            <a:endParaRPr lang="en-GB" sz="1600">
              <a:cs typeface="Arial"/>
            </a:endParaRPr>
          </a:p>
          <a:p>
            <a:pPr marL="285750" indent="-285750">
              <a:spcBef>
                <a:spcPts val="600"/>
              </a:spcBef>
              <a:spcAft>
                <a:spcPts val="1200"/>
              </a:spcAft>
              <a:buFont typeface="Arial" panose="020B0604020202020204" pitchFamily="34" charset="0"/>
              <a:buChar char="•"/>
            </a:pPr>
            <a:r>
              <a:rPr lang="en-GB" sz="1600"/>
              <a:t>James initially requested 15 hours support per week, following discussions with his employer this was reduced to 12 hours due to additional support from the employer. The hourly rate agreed was £45 per hour and the support was input for 3 years which meant an award for support for James of over £28,000.</a:t>
            </a:r>
            <a:endParaRPr lang="en-GB" sz="1600">
              <a:cs typeface="Arial"/>
            </a:endParaRPr>
          </a:p>
        </p:txBody>
      </p:sp>
      <p:grpSp>
        <p:nvGrpSpPr>
          <p:cNvPr id="12" name="Group 11">
            <a:extLst>
              <a:ext uri="{FF2B5EF4-FFF2-40B4-BE49-F238E27FC236}">
                <a16:creationId xmlns:a16="http://schemas.microsoft.com/office/drawing/2014/main" xmlns="" id="{3CC4CB9B-51D8-415B-B96F-7F15AC76C30E}"/>
              </a:ext>
            </a:extLst>
          </p:cNvPr>
          <p:cNvGrpSpPr/>
          <p:nvPr/>
        </p:nvGrpSpPr>
        <p:grpSpPr>
          <a:xfrm>
            <a:off x="-948623" y="-71941"/>
            <a:ext cx="3616443" cy="7175559"/>
            <a:chOff x="-904819" y="-82892"/>
            <a:chExt cx="3616443" cy="7175559"/>
          </a:xfrm>
        </p:grpSpPr>
        <p:grpSp>
          <p:nvGrpSpPr>
            <p:cNvPr id="13" name="Group 12">
              <a:extLst>
                <a:ext uri="{FF2B5EF4-FFF2-40B4-BE49-F238E27FC236}">
                  <a16:creationId xmlns:a16="http://schemas.microsoft.com/office/drawing/2014/main" xmlns="" id="{D0D4A873-0371-4728-B474-DF9967414A29}"/>
                </a:ext>
              </a:extLst>
            </p:cNvPr>
            <p:cNvGrpSpPr/>
            <p:nvPr/>
          </p:nvGrpSpPr>
          <p:grpSpPr>
            <a:xfrm>
              <a:off x="-904819" y="-82892"/>
              <a:ext cx="3616443" cy="7175559"/>
              <a:chOff x="-904819" y="-82892"/>
              <a:chExt cx="3616443" cy="7175559"/>
            </a:xfrm>
          </p:grpSpPr>
          <p:sp>
            <p:nvSpPr>
              <p:cNvPr id="16" name="Parallelogram 26">
                <a:extLst>
                  <a:ext uri="{FF2B5EF4-FFF2-40B4-BE49-F238E27FC236}">
                    <a16:creationId xmlns:a16="http://schemas.microsoft.com/office/drawing/2014/main" xmlns="" id="{DB2A8078-B818-4A34-A625-18E81BA0B712}"/>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7" name="Parallelogram 27">
                <a:extLst>
                  <a:ext uri="{FF2B5EF4-FFF2-40B4-BE49-F238E27FC236}">
                    <a16:creationId xmlns:a16="http://schemas.microsoft.com/office/drawing/2014/main" xmlns="" id="{BE325985-7030-4E9A-9912-E91FA57A58B2}"/>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8" name="Parallelogram 30">
                <a:extLst>
                  <a:ext uri="{FF2B5EF4-FFF2-40B4-BE49-F238E27FC236}">
                    <a16:creationId xmlns:a16="http://schemas.microsoft.com/office/drawing/2014/main" xmlns="" id="{93B5213E-0A33-4C2B-95C2-B67C2CD85DF9}"/>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9" name="Parallelogram 18">
                <a:extLst>
                  <a:ext uri="{FF2B5EF4-FFF2-40B4-BE49-F238E27FC236}">
                    <a16:creationId xmlns:a16="http://schemas.microsoft.com/office/drawing/2014/main" xmlns="" id="{ADDA3F34-7A8C-4AEE-8D58-98F9B44E64AA}"/>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pic>
          <p:nvPicPr>
            <p:cNvPr id="14" name="Picture 13">
              <a:extLst>
                <a:ext uri="{FF2B5EF4-FFF2-40B4-BE49-F238E27FC236}">
                  <a16:creationId xmlns:a16="http://schemas.microsoft.com/office/drawing/2014/main" xmlns="" id="{15F3A42D-CD0F-4AF2-BF33-36A593DC4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35" y="5983159"/>
              <a:ext cx="930304" cy="731723"/>
            </a:xfrm>
            <a:prstGeom prst="rect">
              <a:avLst/>
            </a:prstGeom>
          </p:spPr>
        </p:pic>
      </p:grpSp>
      <p:pic>
        <p:nvPicPr>
          <p:cNvPr id="1026" name="m_2695525809777931762Picture 1" descr="Access to Work Logo">
            <a:extLst>
              <a:ext uri="{FF2B5EF4-FFF2-40B4-BE49-F238E27FC236}">
                <a16:creationId xmlns:a16="http://schemas.microsoft.com/office/drawing/2014/main" xmlns="" id="{0CF40C02-DF93-482D-9EFC-35D2031B26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2550" y="136520"/>
            <a:ext cx="3637676" cy="102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472856"/>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567608" y="702782"/>
            <a:ext cx="6264696" cy="461665"/>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Case study of support rejected by ATW</a:t>
            </a:r>
          </a:p>
        </p:txBody>
      </p:sp>
      <p:grpSp>
        <p:nvGrpSpPr>
          <p:cNvPr id="12" name="Group 11">
            <a:extLst>
              <a:ext uri="{FF2B5EF4-FFF2-40B4-BE49-F238E27FC236}">
                <a16:creationId xmlns:a16="http://schemas.microsoft.com/office/drawing/2014/main" xmlns="" id="{3CC4CB9B-51D8-415B-B96F-7F15AC76C30E}"/>
              </a:ext>
            </a:extLst>
          </p:cNvPr>
          <p:cNvGrpSpPr/>
          <p:nvPr/>
        </p:nvGrpSpPr>
        <p:grpSpPr>
          <a:xfrm>
            <a:off x="-948623" y="-71941"/>
            <a:ext cx="3616443" cy="7175559"/>
            <a:chOff x="-904819" y="-82892"/>
            <a:chExt cx="3616443" cy="7175559"/>
          </a:xfrm>
        </p:grpSpPr>
        <p:grpSp>
          <p:nvGrpSpPr>
            <p:cNvPr id="13" name="Group 12">
              <a:extLst>
                <a:ext uri="{FF2B5EF4-FFF2-40B4-BE49-F238E27FC236}">
                  <a16:creationId xmlns:a16="http://schemas.microsoft.com/office/drawing/2014/main" xmlns="" id="{D0D4A873-0371-4728-B474-DF9967414A29}"/>
                </a:ext>
              </a:extLst>
            </p:cNvPr>
            <p:cNvGrpSpPr/>
            <p:nvPr/>
          </p:nvGrpSpPr>
          <p:grpSpPr>
            <a:xfrm>
              <a:off x="-904819" y="-82892"/>
              <a:ext cx="3616443" cy="7175559"/>
              <a:chOff x="-904819" y="-82892"/>
              <a:chExt cx="3616443" cy="7175559"/>
            </a:xfrm>
          </p:grpSpPr>
          <p:sp>
            <p:nvSpPr>
              <p:cNvPr id="16" name="Parallelogram 26">
                <a:extLst>
                  <a:ext uri="{FF2B5EF4-FFF2-40B4-BE49-F238E27FC236}">
                    <a16:creationId xmlns:a16="http://schemas.microsoft.com/office/drawing/2014/main" xmlns="" id="{DB2A8078-B818-4A34-A625-18E81BA0B712}"/>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Parallelogram 27">
                <a:extLst>
                  <a:ext uri="{FF2B5EF4-FFF2-40B4-BE49-F238E27FC236}">
                    <a16:creationId xmlns:a16="http://schemas.microsoft.com/office/drawing/2014/main" xmlns="" id="{BE325985-7030-4E9A-9912-E91FA57A58B2}"/>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Parallelogram 30">
                <a:extLst>
                  <a:ext uri="{FF2B5EF4-FFF2-40B4-BE49-F238E27FC236}">
                    <a16:creationId xmlns:a16="http://schemas.microsoft.com/office/drawing/2014/main" xmlns="" id="{93B5213E-0A33-4C2B-95C2-B67C2CD85DF9}"/>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Parallelogram 18">
                <a:extLst>
                  <a:ext uri="{FF2B5EF4-FFF2-40B4-BE49-F238E27FC236}">
                    <a16:creationId xmlns:a16="http://schemas.microsoft.com/office/drawing/2014/main" xmlns="" id="{ADDA3F34-7A8C-4AEE-8D58-98F9B44E64AA}"/>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4" name="Picture 13">
              <a:extLst>
                <a:ext uri="{FF2B5EF4-FFF2-40B4-BE49-F238E27FC236}">
                  <a16:creationId xmlns:a16="http://schemas.microsoft.com/office/drawing/2014/main" xmlns="" id="{15F3A42D-CD0F-4AF2-BF33-36A593DC4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35" y="5983159"/>
              <a:ext cx="930304" cy="731723"/>
            </a:xfrm>
            <a:prstGeom prst="rect">
              <a:avLst/>
            </a:prstGeom>
          </p:spPr>
        </p:pic>
      </p:grpSp>
      <p:pic>
        <p:nvPicPr>
          <p:cNvPr id="1026" name="m_2695525809777931762Picture 1" descr="Access to Work Logo">
            <a:extLst>
              <a:ext uri="{FF2B5EF4-FFF2-40B4-BE49-F238E27FC236}">
                <a16:creationId xmlns:a16="http://schemas.microsoft.com/office/drawing/2014/main" xmlns="" id="{0CF40C02-DF93-482D-9EFC-35D2031B26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2550" y="136520"/>
            <a:ext cx="3637676" cy="102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5E69DBE9-FAE9-BC05-D3F5-042C4D735D7A}"/>
              </a:ext>
            </a:extLst>
          </p:cNvPr>
          <p:cNvSpPr txBox="1"/>
          <p:nvPr/>
        </p:nvSpPr>
        <p:spPr>
          <a:xfrm>
            <a:off x="2492228" y="1479444"/>
            <a:ext cx="8598894" cy="4031873"/>
          </a:xfrm>
          <a:prstGeom prst="rect">
            <a:avLst/>
          </a:prstGeom>
          <a:noFill/>
        </p:spPr>
        <p:txBody>
          <a:bodyPr wrap="square" rtlCol="0">
            <a:spAutoFit/>
          </a:bodyPr>
          <a:lstStyle/>
          <a:p>
            <a:pPr marL="285750" indent="-285750">
              <a:buFont typeface="Arial" panose="020B0604020202020204" pitchFamily="34" charset="0"/>
              <a:buChar char="•"/>
            </a:pPr>
            <a:r>
              <a:rPr lang="en-GB" sz="1600" dirty="0"/>
              <a:t>Alliah applied to ATW as she had started her own business as a graphic designer where she will be working from home.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Her case was allocated to a case manager who requested a business plan and 3 year expected forecast. Her business was expected to turnover £10,000 per year which showed she was eligible for ATW.</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 Alliah had a slipped disc in her spine meaning sitting in a standard chair was causing her discomfort.</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Alliah requested a sit stand desk, an ergonomic chair, a laptop, filing draws, mobile phone and printer.</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After asking questions, the case manager deemed the sit stand desk and chair were disability related and agreed to fund. All other items were rejected for funding, as these items were standard business equipment and not disability related.</a:t>
            </a:r>
          </a:p>
        </p:txBody>
      </p:sp>
    </p:spTree>
    <p:extLst>
      <p:ext uri="{BB962C8B-B14F-4D97-AF65-F5344CB8AC3E}">
        <p14:creationId xmlns:p14="http://schemas.microsoft.com/office/powerpoint/2010/main" val="1677943860"/>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7464152" y="-10160"/>
            <a:ext cx="4758328" cy="6898640"/>
          </a:xfrm>
          <a:custGeom>
            <a:avLst/>
            <a:gdLst>
              <a:gd name="connsiteX0" fmla="*/ 5080000 w 5110480"/>
              <a:gd name="connsiteY0" fmla="*/ 0 h 6898640"/>
              <a:gd name="connsiteX1" fmla="*/ 2021840 w 5110480"/>
              <a:gd name="connsiteY1" fmla="*/ 10160 h 6898640"/>
              <a:gd name="connsiteX2" fmla="*/ 0 w 5110480"/>
              <a:gd name="connsiteY2" fmla="*/ 6898640 h 6898640"/>
              <a:gd name="connsiteX3" fmla="*/ 5110480 w 5110480"/>
              <a:gd name="connsiteY3" fmla="*/ 6878320 h 6898640"/>
              <a:gd name="connsiteX4" fmla="*/ 5080000 w 5110480"/>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0480" h="6898640">
                <a:moveTo>
                  <a:pt x="5080000" y="0"/>
                </a:moveTo>
                <a:lnTo>
                  <a:pt x="2021840" y="10160"/>
                </a:lnTo>
                <a:lnTo>
                  <a:pt x="0" y="6898640"/>
                </a:lnTo>
                <a:lnTo>
                  <a:pt x="5110480" y="6878320"/>
                </a:lnTo>
                <a:cubicBezTo>
                  <a:pt x="5103707" y="4575387"/>
                  <a:pt x="5096933" y="2272453"/>
                  <a:pt x="5080000"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700651" y="307173"/>
            <a:ext cx="6264696" cy="461665"/>
          </a:xfrm>
          <a:prstGeom prst="rect">
            <a:avLst/>
          </a:prstGeom>
        </p:spPr>
        <p:txBody>
          <a:bodyPr wrap="square" lIns="91440" tIns="45720" rIns="91440" bIns="45720" anchor="t">
            <a:spAutoFit/>
          </a:bodyPr>
          <a:lstStyle/>
          <a:p>
            <a:pPr>
              <a:spcBef>
                <a:spcPct val="50000"/>
              </a:spcBef>
            </a:pPr>
            <a:r>
              <a:rPr lang="en-GB" sz="2400" b="1">
                <a:cs typeface="Arial"/>
              </a:rPr>
              <a:t>Useful Links</a:t>
            </a:r>
          </a:p>
        </p:txBody>
      </p:sp>
      <p:sp>
        <p:nvSpPr>
          <p:cNvPr id="12" name="Parallelogram 11"/>
          <p:cNvSpPr/>
          <p:nvPr/>
        </p:nvSpPr>
        <p:spPr>
          <a:xfrm>
            <a:off x="11013992" y="4201291"/>
            <a:ext cx="868052" cy="1390506"/>
          </a:xfrm>
          <a:prstGeom prst="parallelogram">
            <a:avLst>
              <a:gd name="adj" fmla="val 46103"/>
            </a:avLst>
          </a:prstGeom>
          <a:solidFill>
            <a:srgbClr val="00999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9999"/>
              </a:solidFill>
            </a:endParaRPr>
          </a:p>
        </p:txBody>
      </p:sp>
      <p:sp>
        <p:nvSpPr>
          <p:cNvPr id="14" name="Parallelogram 13"/>
          <p:cNvSpPr/>
          <p:nvPr/>
        </p:nvSpPr>
        <p:spPr>
          <a:xfrm>
            <a:off x="10920536" y="5229200"/>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9999"/>
              </a:solidFill>
            </a:endParaRPr>
          </a:p>
        </p:txBody>
      </p:sp>
      <p:sp>
        <p:nvSpPr>
          <p:cNvPr id="15" name="Rectangle 14"/>
          <p:cNvSpPr/>
          <p:nvPr/>
        </p:nvSpPr>
        <p:spPr>
          <a:xfrm>
            <a:off x="2341800" y="1215037"/>
            <a:ext cx="5334140" cy="3585597"/>
          </a:xfrm>
          <a:prstGeom prst="rect">
            <a:avLst/>
          </a:prstGeom>
        </p:spPr>
        <p:txBody>
          <a:bodyPr wrap="square" lIns="91440" tIns="45720" rIns="91440" bIns="45720" anchor="t">
            <a:spAutoFit/>
          </a:bodyPr>
          <a:lstStyle/>
          <a:p>
            <a:pPr marL="285750" indent="-285750">
              <a:buFont typeface="Arial"/>
              <a:buChar char="•"/>
            </a:pPr>
            <a:r>
              <a:rPr lang="en-GB" sz="1400" dirty="0">
                <a:latin typeface="Arial"/>
              </a:rPr>
              <a:t>What are  RAs - </a:t>
            </a:r>
            <a:r>
              <a:rPr lang="en-GB" sz="1400" dirty="0">
                <a:latin typeface="Arial"/>
                <a:hlinkClick r:id="rId4"/>
              </a:rPr>
              <a:t>reasonable adjustments</a:t>
            </a:r>
            <a:r>
              <a:rPr lang="en-GB" sz="1400" dirty="0">
                <a:latin typeface="Arial"/>
              </a:rPr>
              <a:t> </a:t>
            </a:r>
            <a:endParaRPr lang="en-GB" sz="1400" kern="1200" dirty="0">
              <a:latin typeface="Arial"/>
              <a:ea typeface="Calibri"/>
              <a:cs typeface="Arial"/>
            </a:endParaRPr>
          </a:p>
          <a:p>
            <a:pPr marL="285750" indent="-285750">
              <a:buFont typeface="Arial"/>
              <a:buChar char="•"/>
            </a:pPr>
            <a:endParaRPr lang="en-GB" sz="1400" dirty="0">
              <a:latin typeface="Arial"/>
              <a:ea typeface="Calibri"/>
              <a:cs typeface="Arial"/>
            </a:endParaRPr>
          </a:p>
          <a:p>
            <a:pPr marL="285750" indent="-285750">
              <a:buFont typeface="Arial"/>
              <a:buChar char="•"/>
            </a:pPr>
            <a:r>
              <a:rPr lang="en-GB" sz="1400" kern="1200" dirty="0">
                <a:latin typeface="Arial"/>
                <a:ea typeface="Calibri"/>
                <a:cs typeface="Arial"/>
              </a:rPr>
              <a:t>Access to Work - </a:t>
            </a:r>
            <a:r>
              <a:rPr lang="en-GB" sz="1400" kern="1200" dirty="0">
                <a:solidFill>
                  <a:srgbClr val="0070C0"/>
                </a:solidFill>
                <a:latin typeface="Arial"/>
                <a:hlinkClick r:id="rId5">
                  <a:extLst>
                    <a:ext uri="{A12FA001-AC4F-418D-AE19-62706E023703}">
                      <ahyp:hlinkClr xmlns:ahyp="http://schemas.microsoft.com/office/drawing/2018/hyperlinkcolor" xmlns="" val="tx"/>
                    </a:ext>
                  </a:extLst>
                </a:hlinkClick>
              </a:rPr>
              <a:t>Access to Work: get support if you have a disability or health condition - GOV.UK</a:t>
            </a:r>
            <a:r>
              <a:rPr lang="en-GB" sz="1400" dirty="0">
                <a:solidFill>
                  <a:srgbClr val="0070C0"/>
                </a:solidFill>
                <a:latin typeface="Arial"/>
                <a:hlinkClick r:id="rId5">
                  <a:extLst>
                    <a:ext uri="{A12FA001-AC4F-418D-AE19-62706E023703}">
                      <ahyp:hlinkClr xmlns:ahyp="http://schemas.microsoft.com/office/drawing/2018/hyperlinkcolor" xmlns="" val="tx"/>
                    </a:ext>
                  </a:extLst>
                </a:hlinkClick>
              </a:rPr>
              <a:t> </a:t>
            </a:r>
            <a:endParaRPr lang="en-GB" sz="1400" dirty="0">
              <a:solidFill>
                <a:srgbClr val="0070C0"/>
              </a:solidFill>
              <a:latin typeface="Arial"/>
              <a:cs typeface="Arial"/>
            </a:endParaRPr>
          </a:p>
          <a:p>
            <a:pPr marL="285750" indent="-285750">
              <a:buFont typeface="Arial"/>
              <a:buChar char="•"/>
            </a:pPr>
            <a:endParaRPr lang="en-GB" sz="1400" dirty="0">
              <a:ea typeface="+mn-lt"/>
              <a:cs typeface="+mn-lt"/>
            </a:endParaRPr>
          </a:p>
          <a:p>
            <a:pPr marL="285750" indent="-285750">
              <a:buFont typeface="Arial"/>
              <a:buChar char="•"/>
            </a:pPr>
            <a:r>
              <a:rPr lang="en-GB" sz="1400" dirty="0">
                <a:latin typeface="Arial"/>
                <a:cs typeface="Arial"/>
              </a:rPr>
              <a:t>Easy Read - </a:t>
            </a:r>
            <a:r>
              <a:rPr lang="en-GB" sz="1400" dirty="0">
                <a:solidFill>
                  <a:srgbClr val="0070C0"/>
                </a:solidFill>
                <a:latin typeface="Arial"/>
                <a:cs typeface="Arial"/>
                <a:hlinkClick r:id="rId6">
                  <a:extLst>
                    <a:ext uri="{A12FA001-AC4F-418D-AE19-62706E023703}">
                      <ahyp:hlinkClr xmlns:ahyp="http://schemas.microsoft.com/office/drawing/2018/hyperlinkcolor" xmlns="" val="tx"/>
                    </a:ext>
                  </a:extLst>
                </a:hlinkClick>
              </a:rPr>
              <a:t>Easy read: Access to Work – get support if you have a disability or health condition - GOV.UK</a:t>
            </a:r>
            <a:endParaRPr lang="en-GB" sz="1400" dirty="0">
              <a:solidFill>
                <a:srgbClr val="0070C0"/>
              </a:solidFill>
              <a:cs typeface="Arial"/>
            </a:endParaRPr>
          </a:p>
          <a:p>
            <a:pPr marL="342900" indent="-342900">
              <a:buFont typeface="Arial"/>
              <a:buChar char="•"/>
            </a:pPr>
            <a:endParaRPr lang="en-GB" sz="2250" dirty="0">
              <a:latin typeface="Arial"/>
              <a:cs typeface="Arial"/>
            </a:endParaRPr>
          </a:p>
          <a:p>
            <a:pPr marL="285750" indent="-285750">
              <a:buFont typeface="Arial"/>
              <a:buChar char="•"/>
            </a:pPr>
            <a:r>
              <a:rPr lang="en-GB" sz="1400" kern="1200" dirty="0">
                <a:latin typeface="Arial"/>
                <a:ea typeface="+mn-ea"/>
                <a:cs typeface="+mn-cs"/>
              </a:rPr>
              <a:t>Communication support for job interviews - </a:t>
            </a:r>
            <a:r>
              <a:rPr lang="en-GB" sz="1400" kern="1200" dirty="0">
                <a:solidFill>
                  <a:srgbClr val="0070C0"/>
                </a:solidFill>
                <a:latin typeface="Arial"/>
                <a:ea typeface="+mn-ea"/>
                <a:cs typeface="+mn-cs"/>
                <a:hlinkClick r:id="rId7">
                  <a:extLst>
                    <a:ext uri="{A12FA001-AC4F-418D-AE19-62706E023703}">
                      <ahyp:hlinkClr xmlns:ahyp="http://schemas.microsoft.com/office/drawing/2018/hyperlinkcolor" xmlns="" val="tx"/>
                    </a:ext>
                  </a:extLst>
                </a:hlinkClick>
              </a:rPr>
              <a:t>communication support at a job interview</a:t>
            </a:r>
            <a:r>
              <a:rPr lang="en-GB" sz="1400" dirty="0">
                <a:solidFill>
                  <a:srgbClr val="0070C0"/>
                </a:solidFill>
                <a:latin typeface="Arial"/>
                <a:hlinkClick r:id="rId7">
                  <a:extLst>
                    <a:ext uri="{A12FA001-AC4F-418D-AE19-62706E023703}">
                      <ahyp:hlinkClr xmlns:ahyp="http://schemas.microsoft.com/office/drawing/2018/hyperlinkcolor" xmlns="" val="tx"/>
                    </a:ext>
                  </a:extLst>
                </a:hlinkClick>
              </a:rPr>
              <a:t> - GOV.</a:t>
            </a:r>
            <a:r>
              <a:rPr lang="en-GB" sz="1400">
                <a:solidFill>
                  <a:srgbClr val="0070C0"/>
                </a:solidFill>
                <a:latin typeface="Arial"/>
                <a:hlinkClick r:id="rId7">
                  <a:extLst>
                    <a:ext uri="{A12FA001-AC4F-418D-AE19-62706E023703}">
                      <ahyp:hlinkClr xmlns:ahyp="http://schemas.microsoft.com/office/drawing/2018/hyperlinkcolor" xmlns="" val="tx"/>
                    </a:ext>
                  </a:extLst>
                </a:hlinkClick>
              </a:rPr>
              <a:t>UK</a:t>
            </a:r>
            <a:r>
              <a:rPr lang="en-GB" sz="1400">
                <a:solidFill>
                  <a:srgbClr val="0070C0"/>
                </a:solidFill>
                <a:latin typeface="Arial"/>
              </a:rPr>
              <a:t>.</a:t>
            </a:r>
            <a:endParaRPr lang="en-GB" sz="1100" dirty="0">
              <a:latin typeface="Arial"/>
              <a:cs typeface="Arial"/>
            </a:endParaRPr>
          </a:p>
          <a:p>
            <a:pPr lvl="1"/>
            <a:endParaRPr lang="en-GB" sz="2250" dirty="0">
              <a:latin typeface="Arial"/>
              <a:cs typeface="Arial"/>
            </a:endParaRPr>
          </a:p>
          <a:p>
            <a:pPr marL="285750" indent="-285750">
              <a:buFont typeface="Arial"/>
              <a:buChar char="•"/>
            </a:pPr>
            <a:r>
              <a:rPr lang="en-GB" sz="1400" kern="1200" dirty="0">
                <a:latin typeface="Arial"/>
                <a:ea typeface="+mn-ea"/>
                <a:cs typeface="+mn-cs"/>
              </a:rPr>
              <a:t>Permitted Work - </a:t>
            </a:r>
            <a:r>
              <a:rPr lang="en-GB" sz="1400" kern="1200" dirty="0">
                <a:solidFill>
                  <a:srgbClr val="0070C0"/>
                </a:solidFill>
                <a:latin typeface="Arial"/>
                <a:hlinkClick r:id="rId8">
                  <a:extLst>
                    <a:ext uri="{A12FA001-AC4F-418D-AE19-62706E023703}">
                      <ahyp:hlinkClr xmlns:ahyp="http://schemas.microsoft.com/office/drawing/2018/hyperlinkcolor" xmlns="" val="tx"/>
                    </a:ext>
                  </a:extLst>
                </a:hlinkClick>
              </a:rPr>
              <a:t>Permitted work: factsheet - GOV.</a:t>
            </a:r>
            <a:r>
              <a:rPr lang="en-GB" sz="1400" dirty="0">
                <a:solidFill>
                  <a:srgbClr val="0070C0"/>
                </a:solidFill>
                <a:latin typeface="Arial"/>
                <a:hlinkClick r:id="rId8">
                  <a:extLst>
                    <a:ext uri="{A12FA001-AC4F-418D-AE19-62706E023703}">
                      <ahyp:hlinkClr xmlns:ahyp="http://schemas.microsoft.com/office/drawing/2018/hyperlinkcolor" xmlns="" val="tx"/>
                    </a:ext>
                  </a:extLst>
                </a:hlinkClick>
              </a:rPr>
              <a:t>UK</a:t>
            </a:r>
            <a:endParaRPr lang="en-GB" sz="1400" dirty="0">
              <a:solidFill>
                <a:srgbClr val="0070C0"/>
              </a:solidFill>
              <a:latin typeface="Arial"/>
            </a:endParaRPr>
          </a:p>
          <a:p>
            <a:pPr marL="285750" indent="-285750">
              <a:buFont typeface="Arial"/>
              <a:buChar char="•"/>
            </a:pPr>
            <a:endParaRPr lang="en-GB" sz="1400" dirty="0">
              <a:solidFill>
                <a:srgbClr val="0070C0"/>
              </a:solidFill>
              <a:latin typeface="Arial"/>
            </a:endParaRPr>
          </a:p>
          <a:p>
            <a:pPr marL="285750" indent="-285750">
              <a:buFont typeface="Arial"/>
              <a:buChar char="•"/>
            </a:pPr>
            <a:r>
              <a:rPr lang="en-GB" sz="1400" dirty="0">
                <a:latin typeface="Arial"/>
              </a:rPr>
              <a:t>To speak to a DEA </a:t>
            </a:r>
            <a:r>
              <a:rPr lang="en-GB" sz="1400" dirty="0">
                <a:solidFill>
                  <a:srgbClr val="0070C0"/>
                </a:solidFill>
                <a:latin typeface="Arial"/>
              </a:rPr>
              <a:t>- </a:t>
            </a:r>
            <a:r>
              <a:rPr lang="en-GB" sz="1400" dirty="0">
                <a:solidFill>
                  <a:srgbClr val="0070C0"/>
                </a:solidFill>
                <a:latin typeface="Arial"/>
                <a:hlinkClick r:id="rId9"/>
              </a:rPr>
              <a:t>jobcentre contact</a:t>
            </a:r>
            <a:endParaRPr lang="en-GB" sz="1400" dirty="0">
              <a:solidFill>
                <a:srgbClr val="0070C0"/>
              </a:solidFill>
              <a:latin typeface="Arial"/>
            </a:endParaRPr>
          </a:p>
          <a:p>
            <a:endParaRPr lang="en-GB" sz="1400" dirty="0">
              <a:cs typeface="Arial"/>
            </a:endParaRPr>
          </a:p>
        </p:txBody>
      </p:sp>
      <p:grpSp>
        <p:nvGrpSpPr>
          <p:cNvPr id="13" name="Group 12">
            <a:extLst>
              <a:ext uri="{FF2B5EF4-FFF2-40B4-BE49-F238E27FC236}">
                <a16:creationId xmlns:a16="http://schemas.microsoft.com/office/drawing/2014/main" xmlns="" id="{F39F96BE-6CCA-4336-87B3-C3A5ED029382}"/>
              </a:ext>
            </a:extLst>
          </p:cNvPr>
          <p:cNvGrpSpPr/>
          <p:nvPr/>
        </p:nvGrpSpPr>
        <p:grpSpPr>
          <a:xfrm>
            <a:off x="-904819" y="-82892"/>
            <a:ext cx="3616443" cy="7175559"/>
            <a:chOff x="-904819" y="-82892"/>
            <a:chExt cx="3616443" cy="7175559"/>
          </a:xfrm>
        </p:grpSpPr>
        <p:grpSp>
          <p:nvGrpSpPr>
            <p:cNvPr id="16" name="Group 15">
              <a:extLst>
                <a:ext uri="{FF2B5EF4-FFF2-40B4-BE49-F238E27FC236}">
                  <a16:creationId xmlns:a16="http://schemas.microsoft.com/office/drawing/2014/main" xmlns="" id="{EF5B534F-C287-4566-84B8-617E91DC8D9B}"/>
                </a:ext>
              </a:extLst>
            </p:cNvPr>
            <p:cNvGrpSpPr/>
            <p:nvPr/>
          </p:nvGrpSpPr>
          <p:grpSpPr>
            <a:xfrm>
              <a:off x="-904819" y="-82892"/>
              <a:ext cx="3616443" cy="7175559"/>
              <a:chOff x="-904819" y="-82892"/>
              <a:chExt cx="3616443" cy="7175559"/>
            </a:xfrm>
          </p:grpSpPr>
          <p:sp>
            <p:nvSpPr>
              <p:cNvPr id="18" name="Parallelogram 26">
                <a:extLst>
                  <a:ext uri="{FF2B5EF4-FFF2-40B4-BE49-F238E27FC236}">
                    <a16:creationId xmlns:a16="http://schemas.microsoft.com/office/drawing/2014/main" xmlns="" id="{F66EBC25-139C-447B-BCE4-536736762E91}"/>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9" name="Parallelogram 27">
                <a:extLst>
                  <a:ext uri="{FF2B5EF4-FFF2-40B4-BE49-F238E27FC236}">
                    <a16:creationId xmlns:a16="http://schemas.microsoft.com/office/drawing/2014/main" xmlns="" id="{2D3B3442-60C8-4B83-A83A-54D36D088632}"/>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0" name="Parallelogram 30">
                <a:extLst>
                  <a:ext uri="{FF2B5EF4-FFF2-40B4-BE49-F238E27FC236}">
                    <a16:creationId xmlns:a16="http://schemas.microsoft.com/office/drawing/2014/main" xmlns="" id="{7F75D970-8B6F-44E3-98AE-60D6DBF32C37}"/>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1" name="Parallelogram 20">
                <a:extLst>
                  <a:ext uri="{FF2B5EF4-FFF2-40B4-BE49-F238E27FC236}">
                    <a16:creationId xmlns:a16="http://schemas.microsoft.com/office/drawing/2014/main" xmlns="" id="{D1EE549A-FD41-4B2D-AA42-9A587A83BD1E}"/>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xmlns="" id="{AEB6C6AA-EB5B-4F2B-B9A1-ED504722E7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135" y="5983159"/>
              <a:ext cx="930304" cy="731723"/>
            </a:xfrm>
            <a:prstGeom prst="rect">
              <a:avLst/>
            </a:prstGeom>
          </p:spPr>
        </p:pic>
      </p:grpSp>
    </p:spTree>
    <p:extLst>
      <p:ext uri="{BB962C8B-B14F-4D97-AF65-F5344CB8AC3E}">
        <p14:creationId xmlns:p14="http://schemas.microsoft.com/office/powerpoint/2010/main" val="2849237957"/>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399283"/>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7844039" y="-10160"/>
            <a:ext cx="4736245" cy="6898640"/>
          </a:xfrm>
          <a:custGeom>
            <a:avLst/>
            <a:gdLst>
              <a:gd name="connsiteX0" fmla="*/ 5080000 w 5110480"/>
              <a:gd name="connsiteY0" fmla="*/ 0 h 6898640"/>
              <a:gd name="connsiteX1" fmla="*/ 2021840 w 5110480"/>
              <a:gd name="connsiteY1" fmla="*/ 10160 h 6898640"/>
              <a:gd name="connsiteX2" fmla="*/ 0 w 5110480"/>
              <a:gd name="connsiteY2" fmla="*/ 6898640 h 6898640"/>
              <a:gd name="connsiteX3" fmla="*/ 5110480 w 5110480"/>
              <a:gd name="connsiteY3" fmla="*/ 6878320 h 6898640"/>
              <a:gd name="connsiteX4" fmla="*/ 5080000 w 5110480"/>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0480" h="6898640">
                <a:moveTo>
                  <a:pt x="5080000" y="0"/>
                </a:moveTo>
                <a:lnTo>
                  <a:pt x="2021840" y="10160"/>
                </a:lnTo>
                <a:lnTo>
                  <a:pt x="0" y="6898640"/>
                </a:lnTo>
                <a:lnTo>
                  <a:pt x="5110480" y="6878320"/>
                </a:lnTo>
                <a:cubicBezTo>
                  <a:pt x="5103707" y="4575387"/>
                  <a:pt x="5096933" y="2272453"/>
                  <a:pt x="5080000" y="0"/>
                </a:cubicBezTo>
                <a:close/>
              </a:path>
            </a:pathLst>
          </a:cu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1" name="Rectangle 10"/>
          <p:cNvSpPr/>
          <p:nvPr/>
        </p:nvSpPr>
        <p:spPr>
          <a:xfrm>
            <a:off x="2680379" y="540938"/>
            <a:ext cx="5032200" cy="461665"/>
          </a:xfrm>
          <a:prstGeom prst="rect">
            <a:avLst/>
          </a:prstGeom>
        </p:spPr>
        <p:txBody>
          <a:bodyPr wrap="square">
            <a:spAutoFit/>
          </a:bodyPr>
          <a:lstStyle/>
          <a:p>
            <a:pPr>
              <a:spcBef>
                <a:spcPct val="50000"/>
              </a:spcBef>
            </a:pPr>
            <a:r>
              <a:rPr lang="en-GB" sz="2400" b="1">
                <a:latin typeface="Arial" panose="020B0604020202020204" pitchFamily="34" charset="0"/>
                <a:cs typeface="Arial" panose="020B0604020202020204" pitchFamily="34" charset="0"/>
              </a:rPr>
              <a:t>Disability Confident</a:t>
            </a:r>
          </a:p>
        </p:txBody>
      </p:sp>
      <p:sp>
        <p:nvSpPr>
          <p:cNvPr id="3" name="Rectangle 2"/>
          <p:cNvSpPr/>
          <p:nvPr/>
        </p:nvSpPr>
        <p:spPr>
          <a:xfrm>
            <a:off x="2647976" y="1100803"/>
            <a:ext cx="5755795" cy="4909036"/>
          </a:xfrm>
          <a:prstGeom prst="rect">
            <a:avLst/>
          </a:prstGeom>
        </p:spPr>
        <p:txBody>
          <a:bodyPr wrap="square">
            <a:spAutoFit/>
          </a:bodyPr>
          <a:lstStyle/>
          <a:p>
            <a:pPr>
              <a:spcAft>
                <a:spcPts val="1200"/>
              </a:spcAft>
            </a:pPr>
            <a:r>
              <a:rPr lang="en-GB" sz="1600">
                <a:latin typeface="Arial" panose="020B0604020202020204" pitchFamily="34" charset="0"/>
                <a:cs typeface="Arial" panose="020B0604020202020204" pitchFamily="34" charset="0"/>
              </a:rPr>
              <a:t>The Disability Confident Scheme is about encouraging long-term behavioural change, making the business case for employing disabled people and ensuring that they have the opportunities to fulfil their potential.</a:t>
            </a:r>
          </a:p>
          <a:p>
            <a:pPr fontAlgn="base">
              <a:spcAft>
                <a:spcPts val="600"/>
              </a:spcAft>
            </a:pPr>
            <a:r>
              <a:rPr lang="en-GB" sz="1600">
                <a:latin typeface="Arial" panose="020B0604020202020204" pitchFamily="34" charset="0"/>
                <a:cs typeface="Arial" panose="020B0604020202020204" pitchFamily="34" charset="0"/>
              </a:rPr>
              <a:t>The aim of Disability Confident is to:</a:t>
            </a:r>
          </a:p>
          <a:p>
            <a:pPr marL="285750" indent="-285750" fontAlgn="base">
              <a:buFont typeface="Arial" panose="020B0604020202020204" pitchFamily="34" charset="0"/>
              <a:buChar char="•"/>
            </a:pPr>
            <a:r>
              <a:rPr lang="en-GB" sz="1600">
                <a:latin typeface="Arial" panose="020B0604020202020204" pitchFamily="34" charset="0"/>
                <a:cs typeface="Arial" panose="020B0604020202020204" pitchFamily="34" charset="0"/>
              </a:rPr>
              <a:t>Make a substantial contribution towards the government’s commitment to getting more disabled people into work</a:t>
            </a:r>
          </a:p>
          <a:p>
            <a:pPr marL="285750" indent="-285750" fontAlgn="base">
              <a:buFont typeface="Arial" panose="020B0604020202020204" pitchFamily="34" charset="0"/>
              <a:buChar char="•"/>
            </a:pPr>
            <a:r>
              <a:rPr lang="en-GB" sz="1600">
                <a:latin typeface="Arial" panose="020B0604020202020204" pitchFamily="34" charset="0"/>
                <a:cs typeface="Arial" panose="020B0604020202020204" pitchFamily="34" charset="0"/>
              </a:rPr>
              <a:t>Challenge attitudes towards disability;</a:t>
            </a:r>
          </a:p>
          <a:p>
            <a:pPr marL="285750" indent="-285750" fontAlgn="base">
              <a:buFont typeface="Arial" panose="020B0604020202020204" pitchFamily="34" charset="0"/>
              <a:buChar char="•"/>
            </a:pPr>
            <a:r>
              <a:rPr lang="en-GB" sz="1600">
                <a:latin typeface="Arial" panose="020B0604020202020204" pitchFamily="34" charset="0"/>
                <a:cs typeface="Arial" panose="020B0604020202020204" pitchFamily="34" charset="0"/>
              </a:rPr>
              <a:t>Increase understanding of disability;</a:t>
            </a:r>
          </a:p>
          <a:p>
            <a:pPr marL="285750" indent="-285750" fontAlgn="base">
              <a:buFont typeface="Arial" panose="020B0604020202020204" pitchFamily="34" charset="0"/>
              <a:buChar char="•"/>
            </a:pPr>
            <a:r>
              <a:rPr lang="en-GB" sz="1600">
                <a:latin typeface="Arial" panose="020B0604020202020204" pitchFamily="34" charset="0"/>
                <a:cs typeface="Arial" panose="020B0604020202020204" pitchFamily="34" charset="0"/>
              </a:rPr>
              <a:t>Remove barriers to disabled people and those with long-term health conditions;</a:t>
            </a:r>
          </a:p>
          <a:p>
            <a:pPr marL="285750" indent="-285750" fontAlgn="base">
              <a:buFont typeface="Arial" panose="020B0604020202020204" pitchFamily="34" charset="0"/>
              <a:buChar char="•"/>
            </a:pPr>
            <a:r>
              <a:rPr lang="en-GB" sz="1600">
                <a:latin typeface="Arial" panose="020B0604020202020204" pitchFamily="34" charset="0"/>
                <a:cs typeface="Arial" panose="020B0604020202020204" pitchFamily="34" charset="0"/>
              </a:rPr>
              <a:t>Ensure that disabled people have the opportunity to fulfil their potential and realise their aspirations.</a:t>
            </a:r>
          </a:p>
          <a:p>
            <a:pPr fontAlgn="base"/>
            <a:endParaRPr lang="en-GB" sz="1600">
              <a:latin typeface="Arial" panose="020B0604020202020204" pitchFamily="34" charset="0"/>
              <a:cs typeface="Arial" panose="020B0604020202020204" pitchFamily="34" charset="0"/>
            </a:endParaRPr>
          </a:p>
          <a:p>
            <a:pPr fontAlgn="base">
              <a:spcAft>
                <a:spcPts val="600"/>
              </a:spcAft>
            </a:pPr>
            <a:r>
              <a:rPr lang="en-GB" sz="1600" b="1">
                <a:latin typeface="Arial" panose="020B0604020202020204" pitchFamily="34" charset="0"/>
                <a:cs typeface="Arial" panose="020B0604020202020204" pitchFamily="34" charset="0"/>
              </a:rPr>
              <a:t>Useful Links</a:t>
            </a:r>
          </a:p>
          <a:p>
            <a:pPr>
              <a:spcAft>
                <a:spcPts val="600"/>
              </a:spcAft>
            </a:pPr>
            <a:r>
              <a:rPr lang="en-GB" sz="1600">
                <a:latin typeface="Arial" panose="020B0604020202020204" pitchFamily="34" charset="0"/>
                <a:cs typeface="Arial" panose="020B0604020202020204" pitchFamily="34" charset="0"/>
                <a:hlinkClick r:id="rId4"/>
              </a:rPr>
              <a:t>Disability Confident scheme - YouTube</a:t>
            </a:r>
            <a:endParaRPr lang="en-GB" sz="1600">
              <a:latin typeface="Arial" panose="020B0604020202020204" pitchFamily="34" charset="0"/>
              <a:cs typeface="Arial" panose="020B0604020202020204" pitchFamily="34" charset="0"/>
            </a:endParaRPr>
          </a:p>
          <a:p>
            <a:pPr>
              <a:spcAft>
                <a:spcPts val="600"/>
              </a:spcAft>
            </a:pPr>
            <a:r>
              <a:rPr lang="en-GB" sz="1600">
                <a:latin typeface="Arial" panose="020B0604020202020204" pitchFamily="34" charset="0"/>
                <a:cs typeface="Arial" panose="020B0604020202020204" pitchFamily="34" charset="0"/>
                <a:hlinkClick r:id="rId5"/>
              </a:rPr>
              <a:t>Disability Confident employer scheme - GOV.UK (www.gov.uk)</a:t>
            </a:r>
            <a:endParaRPr lang="en-GB" sz="160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xmlns="" id="{C1203815-CBB4-4D9F-9746-FB90B97411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59446" y="6071535"/>
            <a:ext cx="2098641" cy="643347"/>
          </a:xfrm>
          <a:prstGeom prst="rect">
            <a:avLst/>
          </a:prstGeom>
        </p:spPr>
      </p:pic>
      <p:grpSp>
        <p:nvGrpSpPr>
          <p:cNvPr id="12" name="Group 11">
            <a:extLst>
              <a:ext uri="{FF2B5EF4-FFF2-40B4-BE49-F238E27FC236}">
                <a16:creationId xmlns:a16="http://schemas.microsoft.com/office/drawing/2014/main" xmlns="" id="{64C45E2D-DEA2-4C8E-9412-EF87487B1CE6}"/>
              </a:ext>
            </a:extLst>
          </p:cNvPr>
          <p:cNvGrpSpPr/>
          <p:nvPr/>
        </p:nvGrpSpPr>
        <p:grpSpPr>
          <a:xfrm>
            <a:off x="-904819" y="-82892"/>
            <a:ext cx="3616443" cy="7175559"/>
            <a:chOff x="-904819" y="-82892"/>
            <a:chExt cx="3616443" cy="7175559"/>
          </a:xfrm>
        </p:grpSpPr>
        <p:grpSp>
          <p:nvGrpSpPr>
            <p:cNvPr id="13" name="Group 12">
              <a:extLst>
                <a:ext uri="{FF2B5EF4-FFF2-40B4-BE49-F238E27FC236}">
                  <a16:creationId xmlns:a16="http://schemas.microsoft.com/office/drawing/2014/main" xmlns="" id="{14DFC0B0-1450-4B1A-9D50-89A8B8B2EA5A}"/>
                </a:ext>
              </a:extLst>
            </p:cNvPr>
            <p:cNvGrpSpPr/>
            <p:nvPr/>
          </p:nvGrpSpPr>
          <p:grpSpPr>
            <a:xfrm>
              <a:off x="-904819" y="-82892"/>
              <a:ext cx="3616443" cy="7175559"/>
              <a:chOff x="-904819" y="-82892"/>
              <a:chExt cx="3616443" cy="7175559"/>
            </a:xfrm>
          </p:grpSpPr>
          <p:sp>
            <p:nvSpPr>
              <p:cNvPr id="15" name="Parallelogram 26">
                <a:extLst>
                  <a:ext uri="{FF2B5EF4-FFF2-40B4-BE49-F238E27FC236}">
                    <a16:creationId xmlns:a16="http://schemas.microsoft.com/office/drawing/2014/main" xmlns="" id="{591A3322-8783-467E-8C67-C825BB7308BC}"/>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7" name="Parallelogram 27">
                <a:extLst>
                  <a:ext uri="{FF2B5EF4-FFF2-40B4-BE49-F238E27FC236}">
                    <a16:creationId xmlns:a16="http://schemas.microsoft.com/office/drawing/2014/main" xmlns="" id="{54C50919-179E-447F-A6E3-6FFEC7ECE52A}"/>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8" name="Parallelogram 30">
                <a:extLst>
                  <a:ext uri="{FF2B5EF4-FFF2-40B4-BE49-F238E27FC236}">
                    <a16:creationId xmlns:a16="http://schemas.microsoft.com/office/drawing/2014/main" xmlns="" id="{02E4E9B0-AEB6-4DCD-B280-D9F0A852F203}"/>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9" name="Parallelogram 18">
                <a:extLst>
                  <a:ext uri="{FF2B5EF4-FFF2-40B4-BE49-F238E27FC236}">
                    <a16:creationId xmlns:a16="http://schemas.microsoft.com/office/drawing/2014/main" xmlns="" id="{BAA8F827-5E7D-4D33-9C76-4D9BA2D5C3D4}"/>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pic>
          <p:nvPicPr>
            <p:cNvPr id="14" name="Picture 13">
              <a:extLst>
                <a:ext uri="{FF2B5EF4-FFF2-40B4-BE49-F238E27FC236}">
                  <a16:creationId xmlns:a16="http://schemas.microsoft.com/office/drawing/2014/main" xmlns="" id="{BC34FB76-A33F-482B-90C3-D3CADA196A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35" y="5983159"/>
              <a:ext cx="930304" cy="731723"/>
            </a:xfrm>
            <a:prstGeom prst="rect">
              <a:avLst/>
            </a:prstGeom>
          </p:spPr>
        </p:pic>
      </p:grpSp>
    </p:spTree>
    <p:extLst>
      <p:ext uri="{BB962C8B-B14F-4D97-AF65-F5344CB8AC3E}">
        <p14:creationId xmlns:p14="http://schemas.microsoft.com/office/powerpoint/2010/main" val="815618212"/>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8171542" y="-10160"/>
            <a:ext cx="4050937" cy="6898640"/>
          </a:xfrm>
          <a:custGeom>
            <a:avLst/>
            <a:gdLst>
              <a:gd name="connsiteX0" fmla="*/ 5080000 w 5110480"/>
              <a:gd name="connsiteY0" fmla="*/ 0 h 6898640"/>
              <a:gd name="connsiteX1" fmla="*/ 2021840 w 5110480"/>
              <a:gd name="connsiteY1" fmla="*/ 10160 h 6898640"/>
              <a:gd name="connsiteX2" fmla="*/ 0 w 5110480"/>
              <a:gd name="connsiteY2" fmla="*/ 6898640 h 6898640"/>
              <a:gd name="connsiteX3" fmla="*/ 5110480 w 5110480"/>
              <a:gd name="connsiteY3" fmla="*/ 6878320 h 6898640"/>
              <a:gd name="connsiteX4" fmla="*/ 5080000 w 5110480"/>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0480" h="6898640">
                <a:moveTo>
                  <a:pt x="5080000" y="0"/>
                </a:moveTo>
                <a:lnTo>
                  <a:pt x="2021840" y="10160"/>
                </a:lnTo>
                <a:lnTo>
                  <a:pt x="0" y="6898640"/>
                </a:lnTo>
                <a:lnTo>
                  <a:pt x="5110480" y="6878320"/>
                </a:lnTo>
                <a:cubicBezTo>
                  <a:pt x="5103707" y="4575387"/>
                  <a:pt x="5096933" y="2272453"/>
                  <a:pt x="5080000" y="0"/>
                </a:cubicBezTo>
                <a:close/>
              </a:path>
            </a:pathLst>
          </a:cu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p:cNvSpPr/>
          <p:nvPr/>
        </p:nvSpPr>
        <p:spPr>
          <a:xfrm>
            <a:off x="2396276" y="283319"/>
            <a:ext cx="3600400" cy="461665"/>
          </a:xfrm>
          <a:prstGeom prst="rect">
            <a:avLst/>
          </a:prstGeom>
        </p:spPr>
        <p:txBody>
          <a:bodyPr wrap="square">
            <a:spAutoFit/>
          </a:bodyPr>
          <a:lstStyle/>
          <a:p>
            <a:pPr marL="0" marR="0" lvl="0" indent="0" algn="l" defTabSz="1149492" rtl="0" eaLnBrk="1" fontAlgn="auto" latinLnBrk="0" hangingPunct="1">
              <a:lnSpc>
                <a:spcPct val="100000"/>
              </a:lnSpc>
              <a:spcBef>
                <a:spcPct val="50000"/>
              </a:spcBef>
              <a:spcAft>
                <a:spcPts val="0"/>
              </a:spcAft>
              <a:buClrTx/>
              <a:buSzTx/>
              <a:buFontTx/>
              <a:buNone/>
              <a:tabLst/>
              <a:defRPr/>
            </a:pPr>
            <a:r>
              <a:rPr lang="en-GB" sz="2400" b="1">
                <a:solidFill>
                  <a:prstClr val="black"/>
                </a:solidFill>
                <a:latin typeface="Arial" panose="020B0604020202020204" pitchFamily="34" charset="0"/>
                <a:cs typeface="Arial" panose="020B0604020202020204" pitchFamily="34" charset="0"/>
              </a:rPr>
              <a:t>Equality Act 2010 </a:t>
            </a: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Parallelogram 11"/>
          <p:cNvSpPr/>
          <p:nvPr/>
        </p:nvSpPr>
        <p:spPr>
          <a:xfrm>
            <a:off x="11013992" y="4201291"/>
            <a:ext cx="868052" cy="1390506"/>
          </a:xfrm>
          <a:prstGeom prst="parallelogram">
            <a:avLst>
              <a:gd name="adj" fmla="val 46103"/>
            </a:avLst>
          </a:prstGeom>
          <a:solidFill>
            <a:srgbClr val="00999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panose="020B0604020202020204" pitchFamily="34" charset="0"/>
              <a:ea typeface="+mn-ea"/>
              <a:cs typeface="Arial" panose="020B0604020202020204" pitchFamily="34" charset="0"/>
            </a:endParaRPr>
          </a:p>
        </p:txBody>
      </p:sp>
      <p:sp>
        <p:nvSpPr>
          <p:cNvPr id="14" name="Parallelogram 13"/>
          <p:cNvSpPr/>
          <p:nvPr/>
        </p:nvSpPr>
        <p:spPr>
          <a:xfrm>
            <a:off x="10920536" y="5229200"/>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xmlns="" id="{4EE46A9F-CEEF-4898-9D7F-657CA0156AC3}"/>
              </a:ext>
            </a:extLst>
          </p:cNvPr>
          <p:cNvGrpSpPr/>
          <p:nvPr/>
        </p:nvGrpSpPr>
        <p:grpSpPr>
          <a:xfrm>
            <a:off x="-904818" y="-82892"/>
            <a:ext cx="3208602" cy="7175559"/>
            <a:chOff x="-904819" y="-82892"/>
            <a:chExt cx="3616443" cy="7175559"/>
          </a:xfrm>
        </p:grpSpPr>
        <p:grpSp>
          <p:nvGrpSpPr>
            <p:cNvPr id="15" name="Group 14">
              <a:extLst>
                <a:ext uri="{FF2B5EF4-FFF2-40B4-BE49-F238E27FC236}">
                  <a16:creationId xmlns:a16="http://schemas.microsoft.com/office/drawing/2014/main" xmlns="" id="{4708BA99-CA54-456C-B923-73C7AF3972B3}"/>
                </a:ext>
              </a:extLst>
            </p:cNvPr>
            <p:cNvGrpSpPr/>
            <p:nvPr/>
          </p:nvGrpSpPr>
          <p:grpSpPr>
            <a:xfrm>
              <a:off x="-904819" y="-82892"/>
              <a:ext cx="3616443" cy="7175559"/>
              <a:chOff x="-904819" y="-82892"/>
              <a:chExt cx="3616443" cy="7175559"/>
            </a:xfrm>
          </p:grpSpPr>
          <p:sp>
            <p:nvSpPr>
              <p:cNvPr id="17" name="Parallelogram 26">
                <a:extLst>
                  <a:ext uri="{FF2B5EF4-FFF2-40B4-BE49-F238E27FC236}">
                    <a16:creationId xmlns:a16="http://schemas.microsoft.com/office/drawing/2014/main" xmlns="" id="{06E81852-BD4C-4B9A-8CD8-EA0CE61C39ED}"/>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Parallelogram 27">
                <a:extLst>
                  <a:ext uri="{FF2B5EF4-FFF2-40B4-BE49-F238E27FC236}">
                    <a16:creationId xmlns:a16="http://schemas.microsoft.com/office/drawing/2014/main" xmlns="" id="{9DF98F5A-6D03-4E31-923E-BF8577223F54}"/>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Parallelogram 30">
                <a:extLst>
                  <a:ext uri="{FF2B5EF4-FFF2-40B4-BE49-F238E27FC236}">
                    <a16:creationId xmlns:a16="http://schemas.microsoft.com/office/drawing/2014/main" xmlns="" id="{8A592A55-2E62-44BE-BED6-E6B5304824C7}"/>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arallelogram 19">
                <a:extLst>
                  <a:ext uri="{FF2B5EF4-FFF2-40B4-BE49-F238E27FC236}">
                    <a16:creationId xmlns:a16="http://schemas.microsoft.com/office/drawing/2014/main" xmlns="" id="{AE81A0D1-82FB-4B1E-9423-92E0C5E623AB}"/>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6" name="Picture 15">
              <a:extLst>
                <a:ext uri="{FF2B5EF4-FFF2-40B4-BE49-F238E27FC236}">
                  <a16:creationId xmlns:a16="http://schemas.microsoft.com/office/drawing/2014/main" xmlns="" id="{A6E4D1B9-E3AD-4CA9-9967-7DC0EC779C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99" y="5983159"/>
              <a:ext cx="930304" cy="731723"/>
            </a:xfrm>
            <a:prstGeom prst="rect">
              <a:avLst/>
            </a:prstGeom>
          </p:spPr>
        </p:pic>
      </p:grpSp>
      <p:sp>
        <p:nvSpPr>
          <p:cNvPr id="5" name="TextBox 4">
            <a:extLst>
              <a:ext uri="{FF2B5EF4-FFF2-40B4-BE49-F238E27FC236}">
                <a16:creationId xmlns:a16="http://schemas.microsoft.com/office/drawing/2014/main" xmlns="" id="{B173213C-619E-3B94-A1FD-4FACD6AC0D42}"/>
              </a:ext>
            </a:extLst>
          </p:cNvPr>
          <p:cNvSpPr txBox="1"/>
          <p:nvPr/>
        </p:nvSpPr>
        <p:spPr>
          <a:xfrm>
            <a:off x="2396276" y="798895"/>
            <a:ext cx="6065553" cy="6463308"/>
          </a:xfrm>
          <a:prstGeom prst="rect">
            <a:avLst/>
          </a:prstGeom>
          <a:noFill/>
        </p:spPr>
        <p:txBody>
          <a:bodyPr wrap="square">
            <a:spAutoFit/>
          </a:bodyPr>
          <a:lstStyle/>
          <a:p>
            <a:pPr algn="l" fontAlgn="base"/>
            <a:r>
              <a:rPr lang="en-GB" sz="1600" b="0" i="0">
                <a:solidFill>
                  <a:srgbClr val="2C2A29"/>
                </a:solidFill>
                <a:effectLst/>
              </a:rPr>
              <a:t>The Equality Act 2010 requires employers and service providers to make 'reasonable adjustments' that will allow disabled people to access the same opportunities and services as non-disabled people. </a:t>
            </a:r>
          </a:p>
          <a:p>
            <a:pPr algn="l" fontAlgn="base"/>
            <a:endParaRPr lang="en-GB" sz="1600">
              <a:solidFill>
                <a:srgbClr val="2C2A29"/>
              </a:solidFill>
            </a:endParaRPr>
          </a:p>
          <a:p>
            <a:pPr algn="l"/>
            <a:r>
              <a:rPr lang="en-GB" sz="1600" b="0" i="0">
                <a:solidFill>
                  <a:srgbClr val="0B0C0C"/>
                </a:solidFill>
                <a:effectLst/>
              </a:rPr>
              <a:t>Employers must make reasonable adjustments to make sure workers with disabilities, or physical or mental health conditions, are not substantially disadvantaged when doing their jobs.</a:t>
            </a:r>
          </a:p>
          <a:p>
            <a:pPr algn="l"/>
            <a:endParaRPr lang="en-GB" sz="1600" b="0" i="0">
              <a:solidFill>
                <a:srgbClr val="0B0C0C"/>
              </a:solidFill>
              <a:effectLst/>
            </a:endParaRPr>
          </a:p>
          <a:p>
            <a:pPr algn="l"/>
            <a:r>
              <a:rPr lang="en-GB" sz="1600" b="0" i="0">
                <a:solidFill>
                  <a:srgbClr val="0B0C0C"/>
                </a:solidFill>
                <a:effectLst/>
              </a:rPr>
              <a:t>This applies to all workers, including trainees, apprentices, contract workers and business partners in England, Scotland and Wales.</a:t>
            </a:r>
          </a:p>
          <a:p>
            <a:pPr algn="l" fontAlgn="base"/>
            <a:endParaRPr lang="en-GB" b="0" i="0">
              <a:solidFill>
                <a:srgbClr val="000000"/>
              </a:solidFill>
              <a:effectLst/>
            </a:endParaRPr>
          </a:p>
          <a:p>
            <a:pPr algn="l" fontAlgn="base"/>
            <a:r>
              <a:rPr lang="en-GB" sz="2400" b="1" i="0">
                <a:solidFill>
                  <a:srgbClr val="000000"/>
                </a:solidFill>
                <a:effectLst/>
              </a:rPr>
              <a:t>Employers must make reasonable adjustments when</a:t>
            </a:r>
          </a:p>
          <a:p>
            <a:pPr algn="l" fontAlgn="base"/>
            <a:endParaRPr lang="en-GB" sz="1600" b="0" i="0">
              <a:solidFill>
                <a:srgbClr val="000000"/>
              </a:solidFill>
              <a:effectLst/>
            </a:endParaRPr>
          </a:p>
          <a:p>
            <a:pPr marL="285750" indent="-285750" algn="l" fontAlgn="base">
              <a:buFont typeface="Arial" panose="020B0604020202020204" pitchFamily="34" charset="0"/>
              <a:buChar char="•"/>
            </a:pPr>
            <a:r>
              <a:rPr lang="en-GB" sz="1600">
                <a:solidFill>
                  <a:srgbClr val="000000"/>
                </a:solidFill>
              </a:rPr>
              <a:t>T</a:t>
            </a:r>
            <a:r>
              <a:rPr lang="en-GB" sz="1600" b="0" i="0">
                <a:solidFill>
                  <a:srgbClr val="000000"/>
                </a:solidFill>
                <a:effectLst/>
              </a:rPr>
              <a:t>hey know, or could reasonably be expected to know, someone is disabled</a:t>
            </a:r>
          </a:p>
          <a:p>
            <a:pPr marL="285750" indent="-285750" algn="l" fontAlgn="base">
              <a:buFont typeface="Arial" panose="020B0604020202020204" pitchFamily="34" charset="0"/>
              <a:buChar char="•"/>
            </a:pPr>
            <a:r>
              <a:rPr lang="en-GB" sz="1600">
                <a:solidFill>
                  <a:srgbClr val="000000"/>
                </a:solidFill>
              </a:rPr>
              <a:t>A</a:t>
            </a:r>
            <a:r>
              <a:rPr lang="en-GB" sz="1600" b="0" i="0">
                <a:solidFill>
                  <a:srgbClr val="000000"/>
                </a:solidFill>
                <a:effectLst/>
              </a:rPr>
              <a:t> disabled staff member or job applicant asks for adjustments</a:t>
            </a:r>
          </a:p>
          <a:p>
            <a:pPr marL="285750" indent="-285750" algn="l" fontAlgn="base">
              <a:buFont typeface="Arial" panose="020B0604020202020204" pitchFamily="34" charset="0"/>
              <a:buChar char="•"/>
            </a:pPr>
            <a:r>
              <a:rPr lang="en-GB" sz="1600">
                <a:solidFill>
                  <a:srgbClr val="000000"/>
                </a:solidFill>
              </a:rPr>
              <a:t>S</a:t>
            </a:r>
            <a:r>
              <a:rPr lang="en-GB" sz="1600" b="0" i="0">
                <a:solidFill>
                  <a:srgbClr val="000000"/>
                </a:solidFill>
                <a:effectLst/>
              </a:rPr>
              <a:t>omeone who's disabled is having difficulty with any part of their job</a:t>
            </a:r>
          </a:p>
          <a:p>
            <a:pPr marL="285750" indent="-285750" algn="l" fontAlgn="base">
              <a:buFont typeface="Arial" panose="020B0604020202020204" pitchFamily="34" charset="0"/>
              <a:buChar char="•"/>
            </a:pPr>
            <a:r>
              <a:rPr lang="en-GB" sz="1600">
                <a:solidFill>
                  <a:srgbClr val="000000"/>
                </a:solidFill>
              </a:rPr>
              <a:t>S</a:t>
            </a:r>
            <a:r>
              <a:rPr lang="en-GB" sz="1600" b="0" i="0">
                <a:solidFill>
                  <a:srgbClr val="000000"/>
                </a:solidFill>
                <a:effectLst/>
              </a:rPr>
              <a:t>omeone's absence record, sickness record or delay in returning to work is because of, or linked to, their disability</a:t>
            </a:r>
          </a:p>
          <a:p>
            <a:pPr algn="l" fontAlgn="base"/>
            <a:endParaRPr lang="en-GB" sz="1400" b="0" i="0">
              <a:solidFill>
                <a:srgbClr val="000000"/>
              </a:solidFill>
              <a:effectLst/>
            </a:endParaRPr>
          </a:p>
          <a:p>
            <a:pPr algn="l" fontAlgn="base"/>
            <a:endParaRPr lang="en-GB" sz="1400" b="0" i="0">
              <a:solidFill>
                <a:srgbClr val="000000"/>
              </a:solidFill>
              <a:effectLst/>
            </a:endParaRPr>
          </a:p>
        </p:txBody>
      </p:sp>
    </p:spTree>
    <p:extLst>
      <p:ext uri="{BB962C8B-B14F-4D97-AF65-F5344CB8AC3E}">
        <p14:creationId xmlns:p14="http://schemas.microsoft.com/office/powerpoint/2010/main" val="1185564961"/>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580755" y="329235"/>
            <a:ext cx="6264696" cy="461665"/>
          </a:xfrm>
          <a:prstGeom prst="rect">
            <a:avLst/>
          </a:prstGeom>
        </p:spPr>
        <p:txBody>
          <a:bodyPr wrap="square">
            <a:spAutoFit/>
          </a:bodyPr>
          <a:lstStyle/>
          <a:p>
            <a:pPr marL="0" marR="0" lvl="0" indent="0" algn="l" defTabSz="1149492"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ea typeface="+mn-ea"/>
                <a:cs typeface="Calibri" panose="020F0502020204030204" pitchFamily="34" charset="0"/>
              </a:rPr>
              <a:t>What are Reasonable Adjustments</a:t>
            </a: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12" name="Parallelogram 11"/>
          <p:cNvSpPr/>
          <p:nvPr/>
        </p:nvSpPr>
        <p:spPr>
          <a:xfrm>
            <a:off x="11013992" y="4201291"/>
            <a:ext cx="868052" cy="1390506"/>
          </a:xfrm>
          <a:prstGeom prst="parallelogram">
            <a:avLst>
              <a:gd name="adj" fmla="val 46103"/>
            </a:avLst>
          </a:prstGeom>
          <a:solidFill>
            <a:srgbClr val="00999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4" name="Parallelogram 13"/>
          <p:cNvSpPr/>
          <p:nvPr/>
        </p:nvSpPr>
        <p:spPr>
          <a:xfrm>
            <a:off x="10920536" y="5229200"/>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23100D87-0F54-4D42-8F17-C8E1103B3607}"/>
              </a:ext>
            </a:extLst>
          </p:cNvPr>
          <p:cNvGrpSpPr/>
          <p:nvPr/>
        </p:nvGrpSpPr>
        <p:grpSpPr>
          <a:xfrm>
            <a:off x="-904819" y="-82892"/>
            <a:ext cx="3616443" cy="7175559"/>
            <a:chOff x="-904819" y="-82892"/>
            <a:chExt cx="3616443" cy="7175559"/>
          </a:xfrm>
        </p:grpSpPr>
        <p:grpSp>
          <p:nvGrpSpPr>
            <p:cNvPr id="16" name="Group 15">
              <a:extLst>
                <a:ext uri="{FF2B5EF4-FFF2-40B4-BE49-F238E27FC236}">
                  <a16:creationId xmlns:a16="http://schemas.microsoft.com/office/drawing/2014/main" xmlns="" id="{AA1CE8F3-57DF-4547-A831-48BE25104B4E}"/>
                </a:ext>
              </a:extLst>
            </p:cNvPr>
            <p:cNvGrpSpPr/>
            <p:nvPr/>
          </p:nvGrpSpPr>
          <p:grpSpPr>
            <a:xfrm>
              <a:off x="-904819" y="-82892"/>
              <a:ext cx="3616443" cy="7175559"/>
              <a:chOff x="-904819" y="-82892"/>
              <a:chExt cx="3616443" cy="7175559"/>
            </a:xfrm>
          </p:grpSpPr>
          <p:sp>
            <p:nvSpPr>
              <p:cNvPr id="18" name="Parallelogram 26">
                <a:extLst>
                  <a:ext uri="{FF2B5EF4-FFF2-40B4-BE49-F238E27FC236}">
                    <a16:creationId xmlns:a16="http://schemas.microsoft.com/office/drawing/2014/main" xmlns="" id="{F43EB26E-12C2-45AF-AA5F-06175ABC4C39}"/>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Parallelogram 27">
                <a:extLst>
                  <a:ext uri="{FF2B5EF4-FFF2-40B4-BE49-F238E27FC236}">
                    <a16:creationId xmlns:a16="http://schemas.microsoft.com/office/drawing/2014/main" xmlns="" id="{9AFE6693-AD87-4C21-99AE-E3DB7F033430}"/>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arallelogram 30">
                <a:extLst>
                  <a:ext uri="{FF2B5EF4-FFF2-40B4-BE49-F238E27FC236}">
                    <a16:creationId xmlns:a16="http://schemas.microsoft.com/office/drawing/2014/main" xmlns="" id="{D9CB0EC1-4D4C-47A6-A9C5-97CFF9F8BA78}"/>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Parallelogram 20">
                <a:extLst>
                  <a:ext uri="{FF2B5EF4-FFF2-40B4-BE49-F238E27FC236}">
                    <a16:creationId xmlns:a16="http://schemas.microsoft.com/office/drawing/2014/main" xmlns="" id="{6657C400-D5D2-4B02-A851-7FB73587DE9F}"/>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7" name="Picture 16">
              <a:extLst>
                <a:ext uri="{FF2B5EF4-FFF2-40B4-BE49-F238E27FC236}">
                  <a16:creationId xmlns:a16="http://schemas.microsoft.com/office/drawing/2014/main" xmlns="" id="{0A643B21-4C53-48A2-96FC-80777C035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35" y="5983159"/>
              <a:ext cx="930304" cy="731723"/>
            </a:xfrm>
            <a:prstGeom prst="rect">
              <a:avLst/>
            </a:prstGeom>
          </p:spPr>
        </p:pic>
      </p:grpSp>
      <p:sp>
        <p:nvSpPr>
          <p:cNvPr id="2" name="Freeform 9">
            <a:extLst>
              <a:ext uri="{FF2B5EF4-FFF2-40B4-BE49-F238E27FC236}">
                <a16:creationId xmlns:a16="http://schemas.microsoft.com/office/drawing/2014/main" xmlns="" id="{BDA9BC5F-03F3-4085-9B06-A197294AF99A}"/>
              </a:ext>
            </a:extLst>
          </p:cNvPr>
          <p:cNvSpPr/>
          <p:nvPr/>
        </p:nvSpPr>
        <p:spPr>
          <a:xfrm>
            <a:off x="8461832" y="-10160"/>
            <a:ext cx="4152536" cy="6898640"/>
          </a:xfrm>
          <a:custGeom>
            <a:avLst/>
            <a:gdLst>
              <a:gd name="connsiteX0" fmla="*/ 5080000 w 5110480"/>
              <a:gd name="connsiteY0" fmla="*/ 0 h 6898640"/>
              <a:gd name="connsiteX1" fmla="*/ 2021840 w 5110480"/>
              <a:gd name="connsiteY1" fmla="*/ 10160 h 6898640"/>
              <a:gd name="connsiteX2" fmla="*/ 0 w 5110480"/>
              <a:gd name="connsiteY2" fmla="*/ 6898640 h 6898640"/>
              <a:gd name="connsiteX3" fmla="*/ 5110480 w 5110480"/>
              <a:gd name="connsiteY3" fmla="*/ 6878320 h 6898640"/>
              <a:gd name="connsiteX4" fmla="*/ 5080000 w 5110480"/>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0480" h="6898640">
                <a:moveTo>
                  <a:pt x="5080000" y="0"/>
                </a:moveTo>
                <a:lnTo>
                  <a:pt x="2021840" y="10160"/>
                </a:lnTo>
                <a:lnTo>
                  <a:pt x="0" y="6898640"/>
                </a:lnTo>
                <a:lnTo>
                  <a:pt x="5110480" y="6878320"/>
                </a:lnTo>
                <a:cubicBezTo>
                  <a:pt x="5103707" y="4575387"/>
                  <a:pt x="5096933" y="2272453"/>
                  <a:pt x="5080000"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xmlns="" id="{99345552-BEB5-AFA2-57D6-35784B5DD147}"/>
              </a:ext>
            </a:extLst>
          </p:cNvPr>
          <p:cNvSpPr txBox="1"/>
          <p:nvPr/>
        </p:nvSpPr>
        <p:spPr>
          <a:xfrm>
            <a:off x="2499110" y="807860"/>
            <a:ext cx="6264696" cy="5755422"/>
          </a:xfrm>
          <a:prstGeom prst="rect">
            <a:avLst/>
          </a:prstGeom>
          <a:noFill/>
        </p:spPr>
        <p:txBody>
          <a:bodyPr wrap="square" rtlCol="0">
            <a:spAutoFit/>
          </a:bodyPr>
          <a:lstStyle/>
          <a:p>
            <a:pPr algn="l" fontAlgn="base">
              <a:spcAft>
                <a:spcPts val="1200"/>
              </a:spcAft>
            </a:pPr>
            <a:r>
              <a:rPr lang="en-GB" sz="1600" b="0" i="0">
                <a:solidFill>
                  <a:srgbClr val="000000"/>
                </a:solidFill>
                <a:effectLst/>
              </a:rPr>
              <a:t>Reasonable adjustments are changes an employer makes to remove or reduce a disadvantage related to someone's disability. </a:t>
            </a:r>
          </a:p>
          <a:p>
            <a:pPr algn="l" fontAlgn="base">
              <a:spcAft>
                <a:spcPts val="300"/>
              </a:spcAft>
            </a:pPr>
            <a:r>
              <a:rPr lang="en-GB" sz="1600" b="0" i="0">
                <a:solidFill>
                  <a:srgbClr val="000000"/>
                </a:solidFill>
                <a:effectLst/>
              </a:rPr>
              <a:t>For example:</a:t>
            </a:r>
          </a:p>
          <a:p>
            <a:pPr marL="285750" indent="-285750" algn="l" fontAlgn="base">
              <a:spcAft>
                <a:spcPts val="300"/>
              </a:spcAft>
              <a:buFont typeface="Arial" panose="020B0604020202020204" pitchFamily="34" charset="0"/>
              <a:buChar char="•"/>
            </a:pPr>
            <a:r>
              <a:rPr lang="en-GB" sz="1600">
                <a:solidFill>
                  <a:srgbClr val="000000"/>
                </a:solidFill>
              </a:rPr>
              <a:t> M</a:t>
            </a:r>
            <a:r>
              <a:rPr lang="en-GB" sz="1600" b="0" i="0">
                <a:solidFill>
                  <a:srgbClr val="000000"/>
                </a:solidFill>
                <a:effectLst/>
              </a:rPr>
              <a:t>aking changes to the workplace</a:t>
            </a:r>
          </a:p>
          <a:p>
            <a:pPr marL="285750" indent="-285750" algn="l" fontAlgn="base">
              <a:spcAft>
                <a:spcPts val="300"/>
              </a:spcAft>
              <a:buFont typeface="Arial" panose="020B0604020202020204" pitchFamily="34" charset="0"/>
              <a:buChar char="•"/>
            </a:pPr>
            <a:r>
              <a:rPr lang="en-GB" sz="1600">
                <a:solidFill>
                  <a:srgbClr val="000000"/>
                </a:solidFill>
              </a:rPr>
              <a:t> C</a:t>
            </a:r>
            <a:r>
              <a:rPr lang="en-GB" sz="1600" b="0" i="0">
                <a:solidFill>
                  <a:srgbClr val="000000"/>
                </a:solidFill>
                <a:effectLst/>
              </a:rPr>
              <a:t>hanging someone's working arrangements</a:t>
            </a:r>
          </a:p>
          <a:p>
            <a:pPr marL="285750" indent="-285750" algn="l" fontAlgn="base">
              <a:spcAft>
                <a:spcPts val="300"/>
              </a:spcAft>
              <a:buFont typeface="Arial" panose="020B0604020202020204" pitchFamily="34" charset="0"/>
              <a:buChar char="•"/>
            </a:pPr>
            <a:r>
              <a:rPr lang="en-GB" sz="1600">
                <a:solidFill>
                  <a:srgbClr val="000000"/>
                </a:solidFill>
              </a:rPr>
              <a:t> Fi</a:t>
            </a:r>
            <a:r>
              <a:rPr lang="en-GB" sz="1600" b="0" i="0">
                <a:solidFill>
                  <a:srgbClr val="000000"/>
                </a:solidFill>
                <a:effectLst/>
              </a:rPr>
              <a:t>nding a different way to do something</a:t>
            </a:r>
          </a:p>
          <a:p>
            <a:pPr marL="285750" indent="-285750" algn="l" fontAlgn="base">
              <a:spcAft>
                <a:spcPts val="300"/>
              </a:spcAft>
              <a:buFont typeface="Arial" panose="020B0604020202020204" pitchFamily="34" charset="0"/>
              <a:buChar char="•"/>
            </a:pPr>
            <a:r>
              <a:rPr lang="en-GB" sz="1600" b="0" i="0">
                <a:solidFill>
                  <a:srgbClr val="000000"/>
                </a:solidFill>
                <a:effectLst/>
              </a:rPr>
              <a:t> Providing equipment, services or support</a:t>
            </a:r>
          </a:p>
          <a:p>
            <a:pPr algn="l" fontAlgn="base"/>
            <a:endParaRPr lang="en-GB" sz="1600" i="0">
              <a:solidFill>
                <a:srgbClr val="000000"/>
              </a:solidFill>
              <a:effectLst/>
            </a:endParaRPr>
          </a:p>
          <a:p>
            <a:pPr algn="l" fontAlgn="base"/>
            <a:r>
              <a:rPr lang="en-GB" sz="1600" i="0">
                <a:solidFill>
                  <a:srgbClr val="000000"/>
                </a:solidFill>
                <a:effectLst/>
              </a:rPr>
              <a:t>Reasonable adjustments are specific to an individual person and cover any area of work. Employers must make reasonable adjustments by law.</a:t>
            </a:r>
          </a:p>
          <a:p>
            <a:pPr algn="l" fontAlgn="base"/>
            <a:endParaRPr lang="en-GB" sz="1600" b="1" i="0">
              <a:effectLst/>
            </a:endParaRPr>
          </a:p>
          <a:p>
            <a:pPr algn="l" fontAlgn="base">
              <a:spcAft>
                <a:spcPts val="1200"/>
              </a:spcAft>
            </a:pPr>
            <a:r>
              <a:rPr lang="en-GB" sz="2400" b="1" i="0">
                <a:effectLst/>
              </a:rPr>
              <a:t>What 'reasonable' means</a:t>
            </a:r>
          </a:p>
          <a:p>
            <a:pPr algn="l" fontAlgn="base"/>
            <a:r>
              <a:rPr lang="en-GB" sz="1600" b="0" i="0">
                <a:effectLst/>
              </a:rPr>
              <a:t>What is reasonable depends on each situation. The employer must consider carefully if the adjustment:</a:t>
            </a:r>
          </a:p>
          <a:p>
            <a:pPr marL="285750" indent="-285750" fontAlgn="base">
              <a:spcAft>
                <a:spcPts val="300"/>
              </a:spcAft>
              <a:buFont typeface="Arial" panose="020B0604020202020204" pitchFamily="34" charset="0"/>
              <a:buChar char="•"/>
            </a:pPr>
            <a:r>
              <a:rPr lang="en-GB" sz="1600"/>
              <a:t>Will remove or reduce the disadvantage </a:t>
            </a:r>
          </a:p>
          <a:p>
            <a:pPr marL="285750" indent="-285750" fontAlgn="base">
              <a:spcAft>
                <a:spcPts val="300"/>
              </a:spcAft>
              <a:buFont typeface="Arial" panose="020B0604020202020204" pitchFamily="34" charset="0"/>
              <a:buChar char="•"/>
            </a:pPr>
            <a:r>
              <a:rPr lang="en-GB" sz="1600"/>
              <a:t>Is the reasonable adjustment  practical to make</a:t>
            </a:r>
          </a:p>
          <a:p>
            <a:pPr marL="285750" indent="-285750" fontAlgn="base">
              <a:spcAft>
                <a:spcPts val="300"/>
              </a:spcAft>
              <a:buFont typeface="Arial" panose="020B0604020202020204" pitchFamily="34" charset="0"/>
              <a:buChar char="•"/>
            </a:pPr>
            <a:r>
              <a:rPr lang="en-GB" sz="1600"/>
              <a:t>Is the reasonable adjustment affordable</a:t>
            </a:r>
          </a:p>
          <a:p>
            <a:pPr marL="285750" indent="-285750" fontAlgn="base">
              <a:spcAft>
                <a:spcPts val="300"/>
              </a:spcAft>
              <a:buFont typeface="Arial" panose="020B0604020202020204" pitchFamily="34" charset="0"/>
              <a:buChar char="•"/>
            </a:pPr>
            <a:r>
              <a:rPr lang="en-GB" sz="1600"/>
              <a:t>Could the reasonable adjustment harm the health and safety of others</a:t>
            </a:r>
            <a:endParaRPr lang="en-GB"/>
          </a:p>
        </p:txBody>
      </p:sp>
    </p:spTree>
    <p:extLst>
      <p:ext uri="{BB962C8B-B14F-4D97-AF65-F5344CB8AC3E}">
        <p14:creationId xmlns:p14="http://schemas.microsoft.com/office/powerpoint/2010/main" val="3213847470"/>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11"/>
          <p:cNvSpPr/>
          <p:nvPr/>
        </p:nvSpPr>
        <p:spPr>
          <a:xfrm>
            <a:off x="11013992" y="4201291"/>
            <a:ext cx="868052" cy="1390506"/>
          </a:xfrm>
          <a:prstGeom prst="parallelogram">
            <a:avLst>
              <a:gd name="adj" fmla="val 46103"/>
            </a:avLst>
          </a:prstGeom>
          <a:solidFill>
            <a:srgbClr val="00999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panose="020B0604020202020204" pitchFamily="34" charset="0"/>
              <a:ea typeface="+mn-ea"/>
              <a:cs typeface="Arial" panose="020B0604020202020204" pitchFamily="34" charset="0"/>
            </a:endParaRPr>
          </a:p>
        </p:txBody>
      </p:sp>
      <p:sp>
        <p:nvSpPr>
          <p:cNvPr id="14" name="Parallelogram 13"/>
          <p:cNvSpPr/>
          <p:nvPr/>
        </p:nvSpPr>
        <p:spPr>
          <a:xfrm>
            <a:off x="10920536" y="5229200"/>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2495600" y="980728"/>
            <a:ext cx="5184576" cy="789960"/>
          </a:xfrm>
          <a:prstGeom prst="rect">
            <a:avLst/>
          </a:prstGeom>
          <a:noFill/>
        </p:spPr>
        <p:txBody>
          <a:bodyPr wrap="square" rtlCol="0">
            <a:spAutoFit/>
          </a:bodyPr>
          <a:lstStyle/>
          <a:p>
            <a:pPr marL="0" marR="0" lvl="0" indent="0" algn="l" defTabSz="1149492" rtl="0" eaLnBrk="1" fontAlgn="auto" latinLnBrk="0" hangingPunct="1">
              <a:lnSpc>
                <a:spcPct val="100000"/>
              </a:lnSpc>
              <a:spcBef>
                <a:spcPts val="400"/>
              </a:spcBef>
              <a:spcAft>
                <a:spcPts val="40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149492"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1149492"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4EE46A9F-CEEF-4898-9D7F-657CA0156AC3}"/>
              </a:ext>
            </a:extLst>
          </p:cNvPr>
          <p:cNvGrpSpPr/>
          <p:nvPr/>
        </p:nvGrpSpPr>
        <p:grpSpPr>
          <a:xfrm>
            <a:off x="-904819" y="-82892"/>
            <a:ext cx="3616443" cy="7175559"/>
            <a:chOff x="-904819" y="-82892"/>
            <a:chExt cx="3616443" cy="7175559"/>
          </a:xfrm>
        </p:grpSpPr>
        <p:grpSp>
          <p:nvGrpSpPr>
            <p:cNvPr id="15" name="Group 14">
              <a:extLst>
                <a:ext uri="{FF2B5EF4-FFF2-40B4-BE49-F238E27FC236}">
                  <a16:creationId xmlns:a16="http://schemas.microsoft.com/office/drawing/2014/main" xmlns="" id="{4708BA99-CA54-456C-B923-73C7AF3972B3}"/>
                </a:ext>
              </a:extLst>
            </p:cNvPr>
            <p:cNvGrpSpPr/>
            <p:nvPr/>
          </p:nvGrpSpPr>
          <p:grpSpPr>
            <a:xfrm>
              <a:off x="-904819" y="-82892"/>
              <a:ext cx="3616443" cy="7175559"/>
              <a:chOff x="-904819" y="-82892"/>
              <a:chExt cx="3616443" cy="7175559"/>
            </a:xfrm>
          </p:grpSpPr>
          <p:sp>
            <p:nvSpPr>
              <p:cNvPr id="17" name="Parallelogram 26">
                <a:extLst>
                  <a:ext uri="{FF2B5EF4-FFF2-40B4-BE49-F238E27FC236}">
                    <a16:creationId xmlns:a16="http://schemas.microsoft.com/office/drawing/2014/main" xmlns="" id="{06E81852-BD4C-4B9A-8CD8-EA0CE61C39ED}"/>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Parallelogram 27">
                <a:extLst>
                  <a:ext uri="{FF2B5EF4-FFF2-40B4-BE49-F238E27FC236}">
                    <a16:creationId xmlns:a16="http://schemas.microsoft.com/office/drawing/2014/main" xmlns="" id="{9DF98F5A-6D03-4E31-923E-BF8577223F54}"/>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Parallelogram 30">
                <a:extLst>
                  <a:ext uri="{FF2B5EF4-FFF2-40B4-BE49-F238E27FC236}">
                    <a16:creationId xmlns:a16="http://schemas.microsoft.com/office/drawing/2014/main" xmlns="" id="{8A592A55-2E62-44BE-BED6-E6B5304824C7}"/>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arallelogram 19">
                <a:extLst>
                  <a:ext uri="{FF2B5EF4-FFF2-40B4-BE49-F238E27FC236}">
                    <a16:creationId xmlns:a16="http://schemas.microsoft.com/office/drawing/2014/main" xmlns="" id="{AE81A0D1-82FB-4B1E-9423-92E0C5E623AB}"/>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6" name="Picture 15">
              <a:extLst>
                <a:ext uri="{FF2B5EF4-FFF2-40B4-BE49-F238E27FC236}">
                  <a16:creationId xmlns:a16="http://schemas.microsoft.com/office/drawing/2014/main" xmlns="" id="{A6E4D1B9-E3AD-4CA9-9967-7DC0EC779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83159"/>
              <a:ext cx="930304" cy="731723"/>
            </a:xfrm>
            <a:prstGeom prst="rect">
              <a:avLst/>
            </a:prstGeom>
          </p:spPr>
        </p:pic>
      </p:grpSp>
      <p:sp>
        <p:nvSpPr>
          <p:cNvPr id="5" name="TextBox 4">
            <a:extLst>
              <a:ext uri="{FF2B5EF4-FFF2-40B4-BE49-F238E27FC236}">
                <a16:creationId xmlns:a16="http://schemas.microsoft.com/office/drawing/2014/main" xmlns="" id="{C4201495-68AD-AB12-CD67-668843BBB5E0}"/>
              </a:ext>
            </a:extLst>
          </p:cNvPr>
          <p:cNvSpPr txBox="1"/>
          <p:nvPr/>
        </p:nvSpPr>
        <p:spPr>
          <a:xfrm>
            <a:off x="2549685" y="436795"/>
            <a:ext cx="6336752" cy="6063198"/>
          </a:xfrm>
          <a:prstGeom prst="rect">
            <a:avLst/>
          </a:prstGeom>
          <a:noFill/>
        </p:spPr>
        <p:txBody>
          <a:bodyPr wrap="square">
            <a:spAutoFit/>
          </a:bodyPr>
          <a:lstStyle/>
          <a:p>
            <a:endParaRPr lang="en-GB" sz="1400" b="1"/>
          </a:p>
          <a:p>
            <a:endParaRPr lang="en-GB" sz="1400"/>
          </a:p>
          <a:p>
            <a:pPr>
              <a:spcAft>
                <a:spcPts val="1200"/>
              </a:spcAft>
            </a:pPr>
            <a:r>
              <a:rPr lang="en-GB" sz="1600"/>
              <a:t>Reasonable adjustments made in the workplace are not necessarily permanent and may need to be reviewed and updated over time to ensure that they remain relevant and effective in meeting the worker’s needs.</a:t>
            </a:r>
          </a:p>
          <a:p>
            <a:pPr>
              <a:spcAft>
                <a:spcPts val="1200"/>
              </a:spcAft>
            </a:pPr>
            <a:r>
              <a:rPr lang="en-GB" sz="1600"/>
              <a:t>For example, changes in an employee’s health condition, job role, or working environment may necessitate a review of existing adjustments. </a:t>
            </a:r>
          </a:p>
          <a:p>
            <a:pPr>
              <a:spcAft>
                <a:spcPts val="1200"/>
              </a:spcAft>
            </a:pPr>
            <a:r>
              <a:rPr lang="en-GB" sz="1600"/>
              <a:t>Similarly, changes in technology or other circumstances may provide new opportunities for adjustments that were not previously available.</a:t>
            </a:r>
            <a:endParaRPr lang="en-GB" sz="2400" b="1"/>
          </a:p>
          <a:p>
            <a:r>
              <a:rPr lang="en-GB" sz="2400" b="1"/>
              <a:t>Who pays for Reasonable Adjustments </a:t>
            </a:r>
          </a:p>
          <a:p>
            <a:endParaRPr lang="en-GB" sz="1400"/>
          </a:p>
          <a:p>
            <a:pPr algn="l" fontAlgn="base">
              <a:spcAft>
                <a:spcPts val="1200"/>
              </a:spcAft>
            </a:pPr>
            <a:r>
              <a:rPr lang="en-GB" sz="1600" b="0" i="0">
                <a:effectLst/>
              </a:rPr>
              <a:t>The employer is responsible for paying for any reasonable adjustments.</a:t>
            </a:r>
          </a:p>
          <a:p>
            <a:pPr algn="l" fontAlgn="base">
              <a:spcAft>
                <a:spcPts val="1200"/>
              </a:spcAft>
            </a:pPr>
            <a:r>
              <a:rPr lang="en-GB" sz="1600" b="0" i="0">
                <a:effectLst/>
              </a:rPr>
              <a:t>Many adjustments will be simple and affordable. However, a small employer might not be able to afford as much as a large organisation.</a:t>
            </a:r>
          </a:p>
          <a:p>
            <a:pPr algn="l">
              <a:spcAft>
                <a:spcPts val="1200"/>
              </a:spcAft>
            </a:pPr>
            <a:r>
              <a:rPr lang="en-GB" sz="1600" b="0" i="0">
                <a:effectLst/>
              </a:rPr>
              <a:t>The cost of an adjustment can be considered in deciding if it is reasonable or not.</a:t>
            </a:r>
          </a:p>
        </p:txBody>
      </p:sp>
      <p:sp>
        <p:nvSpPr>
          <p:cNvPr id="3" name="Freeform 12">
            <a:extLst>
              <a:ext uri="{FF2B5EF4-FFF2-40B4-BE49-F238E27FC236}">
                <a16:creationId xmlns:a16="http://schemas.microsoft.com/office/drawing/2014/main" xmlns="" id="{463F40C0-BC0B-4A0C-1A0E-96BC101C9885}"/>
              </a:ext>
            </a:extLst>
          </p:cNvPr>
          <p:cNvSpPr/>
          <p:nvPr/>
        </p:nvSpPr>
        <p:spPr>
          <a:xfrm>
            <a:off x="8693501" y="-58235"/>
            <a:ext cx="3627536" cy="6898640"/>
          </a:xfrm>
          <a:custGeom>
            <a:avLst/>
            <a:gdLst>
              <a:gd name="connsiteX0" fmla="*/ 5080000 w 5110480"/>
              <a:gd name="connsiteY0" fmla="*/ 0 h 6898640"/>
              <a:gd name="connsiteX1" fmla="*/ 2021840 w 5110480"/>
              <a:gd name="connsiteY1" fmla="*/ 10160 h 6898640"/>
              <a:gd name="connsiteX2" fmla="*/ 0 w 5110480"/>
              <a:gd name="connsiteY2" fmla="*/ 6898640 h 6898640"/>
              <a:gd name="connsiteX3" fmla="*/ 5110480 w 5110480"/>
              <a:gd name="connsiteY3" fmla="*/ 6878320 h 6898640"/>
              <a:gd name="connsiteX4" fmla="*/ 5080000 w 5110480"/>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0480" h="6898640">
                <a:moveTo>
                  <a:pt x="5080000" y="0"/>
                </a:moveTo>
                <a:lnTo>
                  <a:pt x="2021840" y="10160"/>
                </a:lnTo>
                <a:lnTo>
                  <a:pt x="0" y="6898640"/>
                </a:lnTo>
                <a:lnTo>
                  <a:pt x="5110480" y="6878320"/>
                </a:lnTo>
                <a:cubicBezTo>
                  <a:pt x="5103707" y="4575387"/>
                  <a:pt x="5096933" y="2272453"/>
                  <a:pt x="5080000"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xmlns="" id="{5D4CE9E5-873B-A091-C9B0-C26C4206C7BF}"/>
              </a:ext>
            </a:extLst>
          </p:cNvPr>
          <p:cNvSpPr txBox="1"/>
          <p:nvPr/>
        </p:nvSpPr>
        <p:spPr>
          <a:xfrm>
            <a:off x="2549685" y="423506"/>
            <a:ext cx="6563152" cy="461665"/>
          </a:xfrm>
          <a:prstGeom prst="rect">
            <a:avLst/>
          </a:prstGeom>
          <a:noFill/>
        </p:spPr>
        <p:txBody>
          <a:bodyPr wrap="square" rtlCol="0">
            <a:spAutoFit/>
          </a:bodyPr>
          <a:lstStyle/>
          <a:p>
            <a:r>
              <a:rPr lang="en-GB" sz="2400" b="1"/>
              <a:t>Are Reasonable Adjustments permanent</a:t>
            </a:r>
          </a:p>
        </p:txBody>
      </p:sp>
    </p:spTree>
    <p:extLst>
      <p:ext uri="{BB962C8B-B14F-4D97-AF65-F5344CB8AC3E}">
        <p14:creationId xmlns:p14="http://schemas.microsoft.com/office/powerpoint/2010/main" val="3648676999"/>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567608" y="702782"/>
            <a:ext cx="5040560" cy="461665"/>
          </a:xfrm>
          <a:prstGeom prst="rect">
            <a:avLst/>
          </a:prstGeom>
        </p:spPr>
        <p:txBody>
          <a:bodyPr wrap="square">
            <a:spAutoFit/>
          </a:bodyPr>
          <a:lstStyle/>
          <a:p>
            <a:pPr marL="0" marR="0" lvl="0" indent="0" algn="l" defTabSz="1149492"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mj-lt"/>
                <a:ea typeface="+mn-ea"/>
                <a:cs typeface="Calibri" panose="020F0502020204030204" pitchFamily="34" charset="0"/>
              </a:rPr>
              <a:t>Introduction to Access to Work</a:t>
            </a:r>
            <a:endParaRPr kumimoji="0" lang="en-GB" sz="1400" b="0" i="0" u="none" strike="noStrike" kern="1200" cap="none" spc="0" normalizeH="0" baseline="0" noProof="0">
              <a:ln>
                <a:noFill/>
              </a:ln>
              <a:solidFill>
                <a:prstClr val="black"/>
              </a:solidFill>
              <a:effectLst/>
              <a:uLnTx/>
              <a:uFillTx/>
              <a:latin typeface="+mj-lt"/>
              <a:ea typeface="+mn-ea"/>
              <a:cs typeface="+mn-cs"/>
            </a:endParaRPr>
          </a:p>
        </p:txBody>
      </p:sp>
      <p:sp>
        <p:nvSpPr>
          <p:cNvPr id="12" name="Parallelogram 11"/>
          <p:cNvSpPr/>
          <p:nvPr/>
        </p:nvSpPr>
        <p:spPr>
          <a:xfrm>
            <a:off x="11013992" y="4201291"/>
            <a:ext cx="868052" cy="1390506"/>
          </a:xfrm>
          <a:prstGeom prst="parallelogram">
            <a:avLst>
              <a:gd name="adj" fmla="val 46103"/>
            </a:avLst>
          </a:prstGeom>
          <a:solidFill>
            <a:srgbClr val="00999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4" name="Parallelogram 13"/>
          <p:cNvSpPr/>
          <p:nvPr/>
        </p:nvSpPr>
        <p:spPr>
          <a:xfrm>
            <a:off x="10920536" y="5229200"/>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5" name="Rectangle 14"/>
          <p:cNvSpPr/>
          <p:nvPr/>
        </p:nvSpPr>
        <p:spPr>
          <a:xfrm>
            <a:off x="2567608" y="1340768"/>
            <a:ext cx="4896544" cy="4447371"/>
          </a:xfrm>
          <a:prstGeom prst="rect">
            <a:avLst/>
          </a:prstGeom>
        </p:spPr>
        <p:txBody>
          <a:bodyPr wrap="square">
            <a:spAutoFit/>
          </a:bodyPr>
          <a:lstStyle/>
          <a:p>
            <a:pPr marL="0" marR="0" lvl="0" indent="0" algn="l" defTabSz="1149492" rtl="0" eaLnBrk="1" fontAlgn="auto" latinLnBrk="0" hangingPunct="1">
              <a:lnSpc>
                <a:spcPct val="100000"/>
              </a:lnSpc>
              <a:spcBef>
                <a:spcPts val="600"/>
              </a:spcBef>
              <a:spcAft>
                <a:spcPts val="120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Access to Work – Making Work Possible</a:t>
            </a:r>
          </a:p>
          <a:p>
            <a:pPr marL="0" marR="0" lvl="0" indent="0" algn="l" defTabSz="1149492"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What is Access to Work (ATW)?</a:t>
            </a:r>
          </a:p>
          <a:p>
            <a:pPr marL="0" marR="0" lvl="0" indent="0" algn="l" defTabSz="1149492"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1149492"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Access to Work is a grant that supports people with a health condition or disability</a:t>
            </a:r>
          </a:p>
          <a:p>
            <a:pPr marL="285750" marR="0" lvl="0" indent="-285750" algn="l" defTabSz="1149492"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It provides individual practical support and advice to help to overcome barriers at work</a:t>
            </a:r>
          </a:p>
          <a:p>
            <a:pPr marL="285750" marR="0" lvl="0" indent="-285750" algn="l" defTabSz="1149492"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It helps people with all types of disabilities, including Mental Health conditions</a:t>
            </a:r>
          </a:p>
          <a:p>
            <a:pPr marL="285750" marR="0" lvl="0" indent="-285750" algn="l" defTabSz="1149492"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Access to Work grants may help with additional costs beyond “Reasonable Adjustments”</a:t>
            </a:r>
          </a:p>
          <a:p>
            <a:pPr marL="285750" marR="0" lvl="0" indent="-285750" algn="l" defTabSz="1149492"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Employers may be asked to contribute towards the cost of one off support</a:t>
            </a:r>
          </a:p>
        </p:txBody>
      </p:sp>
      <p:sp>
        <p:nvSpPr>
          <p:cNvPr id="13" name="Freeform 12"/>
          <p:cNvSpPr/>
          <p:nvPr/>
        </p:nvSpPr>
        <p:spPr>
          <a:xfrm>
            <a:off x="7210558" y="-58235"/>
            <a:ext cx="5110480" cy="6898640"/>
          </a:xfrm>
          <a:custGeom>
            <a:avLst/>
            <a:gdLst>
              <a:gd name="connsiteX0" fmla="*/ 5080000 w 5110480"/>
              <a:gd name="connsiteY0" fmla="*/ 0 h 6898640"/>
              <a:gd name="connsiteX1" fmla="*/ 2021840 w 5110480"/>
              <a:gd name="connsiteY1" fmla="*/ 10160 h 6898640"/>
              <a:gd name="connsiteX2" fmla="*/ 0 w 5110480"/>
              <a:gd name="connsiteY2" fmla="*/ 6898640 h 6898640"/>
              <a:gd name="connsiteX3" fmla="*/ 5110480 w 5110480"/>
              <a:gd name="connsiteY3" fmla="*/ 6878320 h 6898640"/>
              <a:gd name="connsiteX4" fmla="*/ 5080000 w 5110480"/>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0480" h="6898640">
                <a:moveTo>
                  <a:pt x="5080000" y="0"/>
                </a:moveTo>
                <a:lnTo>
                  <a:pt x="2021840" y="10160"/>
                </a:lnTo>
                <a:lnTo>
                  <a:pt x="0" y="6898640"/>
                </a:lnTo>
                <a:lnTo>
                  <a:pt x="5110480" y="6878320"/>
                </a:lnTo>
                <a:cubicBezTo>
                  <a:pt x="5103707" y="4575387"/>
                  <a:pt x="5096933" y="2272453"/>
                  <a:pt x="5080000"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grpSp>
        <p:nvGrpSpPr>
          <p:cNvPr id="23" name="Group 22">
            <a:extLst>
              <a:ext uri="{FF2B5EF4-FFF2-40B4-BE49-F238E27FC236}">
                <a16:creationId xmlns:a16="http://schemas.microsoft.com/office/drawing/2014/main" xmlns="" id="{18589EA4-AE33-456B-A4CC-4B14656B9113}"/>
              </a:ext>
            </a:extLst>
          </p:cNvPr>
          <p:cNvGrpSpPr/>
          <p:nvPr/>
        </p:nvGrpSpPr>
        <p:grpSpPr>
          <a:xfrm>
            <a:off x="-904819" y="-82892"/>
            <a:ext cx="3616443" cy="7175559"/>
            <a:chOff x="-904819" y="-82892"/>
            <a:chExt cx="3616443" cy="7175559"/>
          </a:xfrm>
        </p:grpSpPr>
        <p:grpSp>
          <p:nvGrpSpPr>
            <p:cNvPr id="24" name="Group 23">
              <a:extLst>
                <a:ext uri="{FF2B5EF4-FFF2-40B4-BE49-F238E27FC236}">
                  <a16:creationId xmlns:a16="http://schemas.microsoft.com/office/drawing/2014/main" xmlns="" id="{684D33B2-10BE-490F-99F4-A353D0416373}"/>
                </a:ext>
              </a:extLst>
            </p:cNvPr>
            <p:cNvGrpSpPr/>
            <p:nvPr/>
          </p:nvGrpSpPr>
          <p:grpSpPr>
            <a:xfrm>
              <a:off x="-904819" y="-82892"/>
              <a:ext cx="3616443" cy="7175559"/>
              <a:chOff x="-904819" y="-82892"/>
              <a:chExt cx="3616443" cy="7175559"/>
            </a:xfrm>
          </p:grpSpPr>
          <p:sp>
            <p:nvSpPr>
              <p:cNvPr id="26" name="Parallelogram 26">
                <a:extLst>
                  <a:ext uri="{FF2B5EF4-FFF2-40B4-BE49-F238E27FC236}">
                    <a16:creationId xmlns:a16="http://schemas.microsoft.com/office/drawing/2014/main" xmlns="" id="{7D0D55F6-8C24-415B-8AD7-CEB2F83D2AAF}"/>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Parallelogram 27">
                <a:extLst>
                  <a:ext uri="{FF2B5EF4-FFF2-40B4-BE49-F238E27FC236}">
                    <a16:creationId xmlns:a16="http://schemas.microsoft.com/office/drawing/2014/main" xmlns="" id="{1F76CDFE-A55A-45C2-91FA-39F70ABB172D}"/>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Parallelogram 30">
                <a:extLst>
                  <a:ext uri="{FF2B5EF4-FFF2-40B4-BE49-F238E27FC236}">
                    <a16:creationId xmlns:a16="http://schemas.microsoft.com/office/drawing/2014/main" xmlns="" id="{AC11FA77-2218-4AED-891E-59DD33F40025}"/>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Parallelogram 31">
                <a:extLst>
                  <a:ext uri="{FF2B5EF4-FFF2-40B4-BE49-F238E27FC236}">
                    <a16:creationId xmlns:a16="http://schemas.microsoft.com/office/drawing/2014/main" xmlns="" id="{1B61C268-B6DF-4DA1-9C22-0CF798982CB9}"/>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25" name="Picture 24">
              <a:extLst>
                <a:ext uri="{FF2B5EF4-FFF2-40B4-BE49-F238E27FC236}">
                  <a16:creationId xmlns:a16="http://schemas.microsoft.com/office/drawing/2014/main" xmlns="" id="{F32EED63-6970-4610-8C21-B75ABDFF79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35" y="5983159"/>
              <a:ext cx="930304" cy="731723"/>
            </a:xfrm>
            <a:prstGeom prst="rect">
              <a:avLst/>
            </a:prstGeom>
          </p:spPr>
        </p:pic>
      </p:grpSp>
    </p:spTree>
    <p:extLst>
      <p:ext uri="{BB962C8B-B14F-4D97-AF65-F5344CB8AC3E}">
        <p14:creationId xmlns:p14="http://schemas.microsoft.com/office/powerpoint/2010/main" val="3721065749"/>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7112000" y="-10160"/>
            <a:ext cx="5110480" cy="6898640"/>
          </a:xfrm>
          <a:custGeom>
            <a:avLst/>
            <a:gdLst>
              <a:gd name="connsiteX0" fmla="*/ 5080000 w 5110480"/>
              <a:gd name="connsiteY0" fmla="*/ 0 h 6898640"/>
              <a:gd name="connsiteX1" fmla="*/ 2021840 w 5110480"/>
              <a:gd name="connsiteY1" fmla="*/ 10160 h 6898640"/>
              <a:gd name="connsiteX2" fmla="*/ 0 w 5110480"/>
              <a:gd name="connsiteY2" fmla="*/ 6898640 h 6898640"/>
              <a:gd name="connsiteX3" fmla="*/ 5110480 w 5110480"/>
              <a:gd name="connsiteY3" fmla="*/ 6878320 h 6898640"/>
              <a:gd name="connsiteX4" fmla="*/ 5080000 w 5110480"/>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0480" h="6898640">
                <a:moveTo>
                  <a:pt x="5080000" y="0"/>
                </a:moveTo>
                <a:lnTo>
                  <a:pt x="2021840" y="10160"/>
                </a:lnTo>
                <a:lnTo>
                  <a:pt x="0" y="6898640"/>
                </a:lnTo>
                <a:lnTo>
                  <a:pt x="5110480" y="6878320"/>
                </a:lnTo>
                <a:cubicBezTo>
                  <a:pt x="5103707" y="4575387"/>
                  <a:pt x="5096933" y="2272453"/>
                  <a:pt x="5080000"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a:off x="2567608" y="702782"/>
            <a:ext cx="6264696" cy="461665"/>
          </a:xfrm>
          <a:prstGeom prst="rect">
            <a:avLst/>
          </a:prstGeom>
        </p:spPr>
        <p:txBody>
          <a:bodyPr wrap="square">
            <a:spAutoFit/>
          </a:bodyPr>
          <a:lstStyle/>
          <a:p>
            <a:pPr marL="0" marR="0" lvl="0" indent="0" algn="l" defTabSz="1149492"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mj-lt"/>
                <a:ea typeface="+mn-ea"/>
                <a:cs typeface="Calibri" panose="020F0502020204030204" pitchFamily="34" charset="0"/>
              </a:rPr>
              <a:t>What could Access to Work pay for?</a:t>
            </a:r>
            <a:endParaRPr kumimoji="0" lang="en-GB" sz="1400" b="0" i="0" u="none" strike="noStrike" kern="1200" cap="none" spc="0" normalizeH="0" baseline="0" noProof="0">
              <a:ln>
                <a:noFill/>
              </a:ln>
              <a:solidFill>
                <a:prstClr val="black"/>
              </a:solidFill>
              <a:effectLst/>
              <a:uLnTx/>
              <a:uFillTx/>
              <a:latin typeface="+mj-lt"/>
              <a:ea typeface="+mn-ea"/>
              <a:cs typeface="+mn-cs"/>
            </a:endParaRPr>
          </a:p>
        </p:txBody>
      </p:sp>
      <p:sp>
        <p:nvSpPr>
          <p:cNvPr id="12" name="Parallelogram 11"/>
          <p:cNvSpPr/>
          <p:nvPr/>
        </p:nvSpPr>
        <p:spPr>
          <a:xfrm>
            <a:off x="11013992" y="4201291"/>
            <a:ext cx="868052" cy="1390506"/>
          </a:xfrm>
          <a:prstGeom prst="parallelogram">
            <a:avLst>
              <a:gd name="adj" fmla="val 46103"/>
            </a:avLst>
          </a:prstGeom>
          <a:solidFill>
            <a:srgbClr val="00999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4" name="Parallelogram 13"/>
          <p:cNvSpPr/>
          <p:nvPr/>
        </p:nvSpPr>
        <p:spPr>
          <a:xfrm>
            <a:off x="10920536" y="5229200"/>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5" name="Rectangle 14"/>
          <p:cNvSpPr/>
          <p:nvPr/>
        </p:nvSpPr>
        <p:spPr>
          <a:xfrm>
            <a:off x="2567607" y="1340768"/>
            <a:ext cx="4885439" cy="5155257"/>
          </a:xfrm>
          <a:prstGeom prst="rect">
            <a:avLst/>
          </a:prstGeom>
        </p:spPr>
        <p:txBody>
          <a:bodyPr wrap="square" lIns="91440" tIns="45720" rIns="91440" bIns="45720" anchor="t">
            <a:spAutoFit/>
          </a:bodyPr>
          <a:lstStyle/>
          <a:p>
            <a:pPr marL="285750" marR="0" lvl="0" indent="-285750" algn="l" defTabSz="1149492"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Special equipment or adaptations</a:t>
            </a:r>
          </a:p>
          <a:p>
            <a:pPr marL="285750" marR="0" lvl="0" indent="-285750" algn="l" defTabSz="1149492"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A support worker or job coach to help in the workplace</a:t>
            </a:r>
          </a:p>
          <a:p>
            <a:pPr marL="285750" marR="0" lvl="0" indent="-285750" algn="l" defTabSz="1149492"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Disability awareness training for colleagues</a:t>
            </a:r>
          </a:p>
          <a:p>
            <a:pPr marL="285750" marR="0" lvl="0" indent="-285750" algn="l" defTabSz="1149492"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Communication support at a job interview or in the workplace</a:t>
            </a:r>
          </a:p>
          <a:p>
            <a:pPr marL="285750" marR="0" lvl="0" indent="-285750" algn="l" defTabSz="1149492"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The cost of moving equipment following a change in location/job</a:t>
            </a:r>
          </a:p>
          <a:p>
            <a:pPr marL="285750" marR="0" lvl="0" indent="-285750" algn="l" defTabSz="1149492"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Travel to work support for those who cannot use public transport or drive which may include taxis</a:t>
            </a:r>
          </a:p>
          <a:p>
            <a:pPr marL="285750" marR="0" lvl="0" indent="-285750" algn="l" defTabSz="1149492"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An Access to Work Mental Health Support Service for people who are absent from work or experiencing difficulties with their wellbeing</a:t>
            </a:r>
          </a:p>
          <a:p>
            <a:pPr marL="0" marR="0" lvl="0" indent="0" algn="l" defTabSz="1149492" rtl="0" eaLnBrk="1" fontAlgn="auto" latinLnBrk="0" hangingPunct="1">
              <a:lnSpc>
                <a:spcPct val="100000"/>
              </a:lnSpc>
              <a:spcBef>
                <a:spcPts val="600"/>
              </a:spcBef>
              <a:spcAft>
                <a:spcPts val="600"/>
              </a:spcAft>
              <a:buClr>
                <a:srgbClr val="009999"/>
              </a:buClr>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23100D87-0F54-4D42-8F17-C8E1103B3607}"/>
              </a:ext>
            </a:extLst>
          </p:cNvPr>
          <p:cNvGrpSpPr/>
          <p:nvPr/>
        </p:nvGrpSpPr>
        <p:grpSpPr>
          <a:xfrm>
            <a:off x="-904819" y="-82892"/>
            <a:ext cx="3616443" cy="7175559"/>
            <a:chOff x="-904819" y="-82892"/>
            <a:chExt cx="3616443" cy="7175559"/>
          </a:xfrm>
        </p:grpSpPr>
        <p:grpSp>
          <p:nvGrpSpPr>
            <p:cNvPr id="16" name="Group 15">
              <a:extLst>
                <a:ext uri="{FF2B5EF4-FFF2-40B4-BE49-F238E27FC236}">
                  <a16:creationId xmlns:a16="http://schemas.microsoft.com/office/drawing/2014/main" xmlns="" id="{AA1CE8F3-57DF-4547-A831-48BE25104B4E}"/>
                </a:ext>
              </a:extLst>
            </p:cNvPr>
            <p:cNvGrpSpPr/>
            <p:nvPr/>
          </p:nvGrpSpPr>
          <p:grpSpPr>
            <a:xfrm>
              <a:off x="-904819" y="-82892"/>
              <a:ext cx="3616443" cy="7175559"/>
              <a:chOff x="-904819" y="-82892"/>
              <a:chExt cx="3616443" cy="7175559"/>
            </a:xfrm>
          </p:grpSpPr>
          <p:sp>
            <p:nvSpPr>
              <p:cNvPr id="18" name="Parallelogram 26">
                <a:extLst>
                  <a:ext uri="{FF2B5EF4-FFF2-40B4-BE49-F238E27FC236}">
                    <a16:creationId xmlns:a16="http://schemas.microsoft.com/office/drawing/2014/main" xmlns="" id="{F43EB26E-12C2-45AF-AA5F-06175ABC4C39}"/>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Parallelogram 27">
                <a:extLst>
                  <a:ext uri="{FF2B5EF4-FFF2-40B4-BE49-F238E27FC236}">
                    <a16:creationId xmlns:a16="http://schemas.microsoft.com/office/drawing/2014/main" xmlns="" id="{9AFE6693-AD87-4C21-99AE-E3DB7F033430}"/>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arallelogram 30">
                <a:extLst>
                  <a:ext uri="{FF2B5EF4-FFF2-40B4-BE49-F238E27FC236}">
                    <a16:creationId xmlns:a16="http://schemas.microsoft.com/office/drawing/2014/main" xmlns="" id="{D9CB0EC1-4D4C-47A6-A9C5-97CFF9F8BA78}"/>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Parallelogram 20">
                <a:extLst>
                  <a:ext uri="{FF2B5EF4-FFF2-40B4-BE49-F238E27FC236}">
                    <a16:creationId xmlns:a16="http://schemas.microsoft.com/office/drawing/2014/main" xmlns="" id="{6657C400-D5D2-4B02-A851-7FB73587DE9F}"/>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7" name="Picture 16">
              <a:extLst>
                <a:ext uri="{FF2B5EF4-FFF2-40B4-BE49-F238E27FC236}">
                  <a16:creationId xmlns:a16="http://schemas.microsoft.com/office/drawing/2014/main" xmlns="" id="{0A643B21-4C53-48A2-96FC-80777C0358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35" y="5983159"/>
              <a:ext cx="930304" cy="731723"/>
            </a:xfrm>
            <a:prstGeom prst="rect">
              <a:avLst/>
            </a:prstGeom>
          </p:spPr>
        </p:pic>
      </p:grpSp>
      <p:grpSp>
        <p:nvGrpSpPr>
          <p:cNvPr id="6" name="Group 5">
            <a:extLst>
              <a:ext uri="{FF2B5EF4-FFF2-40B4-BE49-F238E27FC236}">
                <a16:creationId xmlns:a16="http://schemas.microsoft.com/office/drawing/2014/main" xmlns="" id="{209ED8EA-B89D-45D2-A090-C169F92B91C4}"/>
              </a:ext>
            </a:extLst>
          </p:cNvPr>
          <p:cNvGrpSpPr/>
          <p:nvPr/>
        </p:nvGrpSpPr>
        <p:grpSpPr>
          <a:xfrm>
            <a:off x="8610600" y="4276725"/>
            <a:ext cx="1245839" cy="952475"/>
            <a:chOff x="8629650" y="4276725"/>
            <a:chExt cx="1245839" cy="952475"/>
          </a:xfrm>
        </p:grpSpPr>
        <p:sp>
          <p:nvSpPr>
            <p:cNvPr id="5" name="Oval 4">
              <a:extLst>
                <a:ext uri="{FF2B5EF4-FFF2-40B4-BE49-F238E27FC236}">
                  <a16:creationId xmlns:a16="http://schemas.microsoft.com/office/drawing/2014/main" xmlns="" id="{21CBBCAC-54EF-4130-A360-40BB45F47801}"/>
                </a:ext>
              </a:extLst>
            </p:cNvPr>
            <p:cNvSpPr/>
            <p:nvPr/>
          </p:nvSpPr>
          <p:spPr>
            <a:xfrm>
              <a:off x="8629650" y="4276725"/>
              <a:ext cx="1245839" cy="952475"/>
            </a:xfrm>
            <a:prstGeom prst="ellips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3" descr="Graphical user interface, application&#10;&#10;Description automatically generated">
              <a:extLst>
                <a:ext uri="{FF2B5EF4-FFF2-40B4-BE49-F238E27FC236}">
                  <a16:creationId xmlns:a16="http://schemas.microsoft.com/office/drawing/2014/main" xmlns="" id="{E4A6FEE4-1EBE-4994-871B-38FA9C227E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1658" y="4370898"/>
              <a:ext cx="1173831" cy="764128"/>
            </a:xfrm>
            <a:prstGeom prst="rect">
              <a:avLst/>
            </a:prstGeom>
          </p:spPr>
        </p:pic>
      </p:grpSp>
    </p:spTree>
    <p:extLst>
      <p:ext uri="{BB962C8B-B14F-4D97-AF65-F5344CB8AC3E}">
        <p14:creationId xmlns:p14="http://schemas.microsoft.com/office/powerpoint/2010/main" val="2970628378"/>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7112000" y="-10160"/>
            <a:ext cx="5110480" cy="6898640"/>
          </a:xfrm>
          <a:custGeom>
            <a:avLst/>
            <a:gdLst>
              <a:gd name="connsiteX0" fmla="*/ 5080000 w 5110480"/>
              <a:gd name="connsiteY0" fmla="*/ 0 h 6898640"/>
              <a:gd name="connsiteX1" fmla="*/ 2021840 w 5110480"/>
              <a:gd name="connsiteY1" fmla="*/ 10160 h 6898640"/>
              <a:gd name="connsiteX2" fmla="*/ 0 w 5110480"/>
              <a:gd name="connsiteY2" fmla="*/ 6898640 h 6898640"/>
              <a:gd name="connsiteX3" fmla="*/ 5110480 w 5110480"/>
              <a:gd name="connsiteY3" fmla="*/ 6878320 h 6898640"/>
              <a:gd name="connsiteX4" fmla="*/ 5080000 w 5110480"/>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0480" h="6898640">
                <a:moveTo>
                  <a:pt x="5080000" y="0"/>
                </a:moveTo>
                <a:lnTo>
                  <a:pt x="2021840" y="10160"/>
                </a:lnTo>
                <a:lnTo>
                  <a:pt x="0" y="6898640"/>
                </a:lnTo>
                <a:lnTo>
                  <a:pt x="5110480" y="6878320"/>
                </a:lnTo>
                <a:cubicBezTo>
                  <a:pt x="5103707" y="4575387"/>
                  <a:pt x="5096933" y="2272453"/>
                  <a:pt x="5080000"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a:off x="2472286" y="598881"/>
            <a:ext cx="6264696" cy="461665"/>
          </a:xfrm>
          <a:prstGeom prst="rect">
            <a:avLst/>
          </a:prstGeom>
        </p:spPr>
        <p:txBody>
          <a:bodyPr wrap="square">
            <a:spAutoFit/>
          </a:bodyPr>
          <a:lstStyle/>
          <a:p>
            <a:pPr marL="0" marR="0" lvl="0" indent="0" algn="l" defTabSz="1149492"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mj-lt"/>
                <a:ea typeface="+mn-ea"/>
                <a:cs typeface="Calibri" panose="020F0502020204030204" pitchFamily="34" charset="0"/>
              </a:rPr>
              <a:t>Eligibility</a:t>
            </a:r>
            <a:endParaRPr kumimoji="0" lang="en-GB" sz="1400" b="0" i="0" u="none" strike="noStrike" kern="1200" cap="none" spc="0" normalizeH="0" baseline="0" noProof="0">
              <a:ln>
                <a:noFill/>
              </a:ln>
              <a:solidFill>
                <a:prstClr val="black"/>
              </a:solidFill>
              <a:effectLst/>
              <a:uLnTx/>
              <a:uFillTx/>
              <a:latin typeface="+mj-lt"/>
              <a:ea typeface="+mn-ea"/>
              <a:cs typeface="+mn-cs"/>
            </a:endParaRPr>
          </a:p>
        </p:txBody>
      </p:sp>
      <p:sp>
        <p:nvSpPr>
          <p:cNvPr id="12" name="Parallelogram 11"/>
          <p:cNvSpPr/>
          <p:nvPr/>
        </p:nvSpPr>
        <p:spPr>
          <a:xfrm>
            <a:off x="11013992" y="4201291"/>
            <a:ext cx="868052" cy="1390506"/>
          </a:xfrm>
          <a:prstGeom prst="parallelogram">
            <a:avLst>
              <a:gd name="adj" fmla="val 46103"/>
            </a:avLst>
          </a:prstGeom>
          <a:solidFill>
            <a:srgbClr val="00999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4" name="Parallelogram 13"/>
          <p:cNvSpPr/>
          <p:nvPr/>
        </p:nvSpPr>
        <p:spPr>
          <a:xfrm>
            <a:off x="10920536" y="5229200"/>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srgbClr val="009999"/>
              </a:solidFill>
              <a:effectLst/>
              <a:uLnTx/>
              <a:uFillTx/>
              <a:latin typeface="Arial"/>
              <a:ea typeface="+mn-ea"/>
              <a:cs typeface="+mn-cs"/>
            </a:endParaRPr>
          </a:p>
        </p:txBody>
      </p:sp>
      <p:sp>
        <p:nvSpPr>
          <p:cNvPr id="15" name="Rectangle 14"/>
          <p:cNvSpPr/>
          <p:nvPr/>
        </p:nvSpPr>
        <p:spPr>
          <a:xfrm>
            <a:off x="2386046" y="1197023"/>
            <a:ext cx="5544616" cy="5501506"/>
          </a:xfrm>
          <a:prstGeom prst="rect">
            <a:avLst/>
          </a:prstGeom>
        </p:spPr>
        <p:txBody>
          <a:bodyPr wrap="square" lIns="91440" tIns="45720" rIns="91440" bIns="45720" anchor="t">
            <a:spAutoFit/>
          </a:bodyPr>
          <a:lstStyle/>
          <a:p>
            <a:pPr marL="0" marR="0" lvl="0" indent="0" algn="l" defTabSz="1149492"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Who can get help?</a:t>
            </a:r>
          </a:p>
          <a:p>
            <a:pPr marL="0" marR="0" lvl="0" indent="0" algn="l" defTabSz="1149492" rtl="0" eaLnBrk="1" fontAlgn="auto" latinLnBrk="0" hangingPunct="1">
              <a:lnSpc>
                <a:spcPct val="150000"/>
              </a:lnSpc>
              <a:spcBef>
                <a:spcPts val="600"/>
              </a:spcBef>
              <a:spcAft>
                <a:spcPts val="6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To be eligible for Access to Work, people can apply who:</a:t>
            </a:r>
            <a:endParaRPr kumimoji="0" lang="en-GB" sz="1600" b="0"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1149492"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Have a disability or health condition that affects their ability to work</a:t>
            </a:r>
            <a:endParaRPr kumimoji="0" lang="en-GB" sz="1600" b="0"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1149492"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Have to pay work-related costs e.g. specialist equipment/travel costs</a:t>
            </a:r>
            <a:endParaRPr kumimoji="0" lang="en-GB" sz="1600" b="0"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1149492"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Are aged 16 or over</a:t>
            </a:r>
            <a:endParaRPr kumimoji="0" lang="en-GB" sz="1600" b="0"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1149492"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Are in or about to start </a:t>
            </a:r>
            <a:r>
              <a:rPr kumimoji="0" lang="en-GB" sz="1600" b="0" i="0" u="sng" strike="noStrike" kern="1200" cap="none" spc="0" normalizeH="0" baseline="0" noProof="0">
                <a:ln>
                  <a:noFill/>
                </a:ln>
                <a:solidFill>
                  <a:prstClr val="black"/>
                </a:solidFill>
                <a:effectLst/>
                <a:uLnTx/>
                <a:uFillTx/>
                <a:latin typeface="Arial"/>
                <a:ea typeface="+mn-ea"/>
                <a:cs typeface="+mn-cs"/>
              </a:rPr>
              <a:t>paid</a:t>
            </a:r>
            <a:r>
              <a:rPr kumimoji="0" lang="en-GB" sz="1600" b="0" i="0" u="none" strike="noStrike" kern="1200" cap="none" spc="0" normalizeH="0" baseline="0" noProof="0">
                <a:ln>
                  <a:noFill/>
                </a:ln>
                <a:solidFill>
                  <a:prstClr val="black"/>
                </a:solidFill>
                <a:effectLst/>
                <a:uLnTx/>
                <a:uFillTx/>
                <a:latin typeface="Arial"/>
                <a:ea typeface="+mn-ea"/>
                <a:cs typeface="+mn-cs"/>
              </a:rPr>
              <a:t> work in England, Scotland or Wales</a:t>
            </a:r>
          </a:p>
          <a:p>
            <a:pPr marL="0" marR="0" lvl="0" indent="0" algn="l" defTabSz="1149492" rtl="0" eaLnBrk="1" fontAlgn="auto" latinLnBrk="0" hangingPunct="1">
              <a:lnSpc>
                <a:spcPct val="100000"/>
              </a:lnSpc>
              <a:spcBef>
                <a:spcPts val="1800"/>
              </a:spcBef>
              <a:spcAft>
                <a:spcPts val="60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Work</a:t>
            </a:r>
            <a:endParaRPr kumimoji="0" lang="en-GB" sz="1600" b="1" i="0" u="none" strike="noStrike" kern="1200" cap="none" spc="0" normalizeH="0" baseline="0" noProof="0">
              <a:ln>
                <a:noFill/>
              </a:ln>
              <a:solidFill>
                <a:prstClr val="black"/>
              </a:solidFill>
              <a:effectLst/>
              <a:uLnTx/>
              <a:uFillTx/>
              <a:latin typeface="Arial"/>
              <a:ea typeface="+mn-ea"/>
              <a:cs typeface="Arial"/>
            </a:endParaRPr>
          </a:p>
          <a:p>
            <a:pPr marL="0" marR="0" lvl="0" indent="0" algn="l" defTabSz="1149492" rtl="0" eaLnBrk="1" fontAlgn="auto" latinLnBrk="0" hangingPunct="1">
              <a:lnSpc>
                <a:spcPct val="100000"/>
              </a:lnSpc>
              <a:spcBef>
                <a:spcPts val="600"/>
              </a:spcBef>
              <a:spcAft>
                <a:spcPts val="6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One of the following must apply:</a:t>
            </a:r>
            <a:endParaRPr kumimoji="0" lang="en-GB" sz="1600" b="0"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1149492"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Have a paid job</a:t>
            </a:r>
            <a:endParaRPr kumimoji="0" lang="en-GB" sz="1600" b="0"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1149492"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Be self-employed</a:t>
            </a:r>
            <a:endParaRPr kumimoji="0" lang="en-GB" sz="1600" b="0"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1149492"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Have a job interview</a:t>
            </a:r>
            <a:endParaRPr kumimoji="0" lang="en-GB" sz="1600" b="0"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1149492"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About to start a job or work trial</a:t>
            </a:r>
            <a:endParaRPr kumimoji="0" lang="en-GB" sz="1600" b="0"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1149492"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Starting work experience</a:t>
            </a:r>
            <a:endParaRPr kumimoji="0" lang="en-GB" sz="1600" b="0" i="0" u="none" strike="noStrike" kern="1200" cap="none" spc="0" normalizeH="0" baseline="0" noProof="0">
              <a:ln>
                <a:noFill/>
              </a:ln>
              <a:solidFill>
                <a:prstClr val="black"/>
              </a:solidFill>
              <a:effectLst/>
              <a:uLnTx/>
              <a:uFillTx/>
              <a:latin typeface="Arial"/>
              <a:ea typeface="+mn-ea"/>
              <a:cs typeface="Arial"/>
            </a:endParaRPr>
          </a:p>
        </p:txBody>
      </p:sp>
      <p:grpSp>
        <p:nvGrpSpPr>
          <p:cNvPr id="13" name="Group 12">
            <a:extLst>
              <a:ext uri="{FF2B5EF4-FFF2-40B4-BE49-F238E27FC236}">
                <a16:creationId xmlns:a16="http://schemas.microsoft.com/office/drawing/2014/main" xmlns="" id="{2FFE1493-7D8C-44FC-84FD-8884CAF805F9}"/>
              </a:ext>
            </a:extLst>
          </p:cNvPr>
          <p:cNvGrpSpPr/>
          <p:nvPr/>
        </p:nvGrpSpPr>
        <p:grpSpPr>
          <a:xfrm>
            <a:off x="-904819" y="-82892"/>
            <a:ext cx="3616443" cy="7175559"/>
            <a:chOff x="-904819" y="-82892"/>
            <a:chExt cx="3616443" cy="7175559"/>
          </a:xfrm>
        </p:grpSpPr>
        <p:grpSp>
          <p:nvGrpSpPr>
            <p:cNvPr id="16" name="Group 15">
              <a:extLst>
                <a:ext uri="{FF2B5EF4-FFF2-40B4-BE49-F238E27FC236}">
                  <a16:creationId xmlns:a16="http://schemas.microsoft.com/office/drawing/2014/main" xmlns="" id="{D0FF8A02-AF28-4C84-BB66-2707A2C952D2}"/>
                </a:ext>
              </a:extLst>
            </p:cNvPr>
            <p:cNvGrpSpPr/>
            <p:nvPr/>
          </p:nvGrpSpPr>
          <p:grpSpPr>
            <a:xfrm>
              <a:off x="-904819" y="-82892"/>
              <a:ext cx="3616443" cy="7175559"/>
              <a:chOff x="-904819" y="-82892"/>
              <a:chExt cx="3616443" cy="7175559"/>
            </a:xfrm>
          </p:grpSpPr>
          <p:sp>
            <p:nvSpPr>
              <p:cNvPr id="18" name="Parallelogram 26">
                <a:extLst>
                  <a:ext uri="{FF2B5EF4-FFF2-40B4-BE49-F238E27FC236}">
                    <a16:creationId xmlns:a16="http://schemas.microsoft.com/office/drawing/2014/main" xmlns="" id="{00494135-63E8-42B1-BC77-2219CD323087}"/>
                  </a:ext>
                </a:extLst>
              </p:cNvPr>
              <p:cNvSpPr/>
              <p:nvPr/>
            </p:nvSpPr>
            <p:spPr>
              <a:xfrm>
                <a:off x="-25152" y="-10160"/>
                <a:ext cx="2736776" cy="6873185"/>
              </a:xfrm>
              <a:custGeom>
                <a:avLst/>
                <a:gdLst>
                  <a:gd name="connsiteX0" fmla="*/ 0 w 4320480"/>
                  <a:gd name="connsiteY0" fmla="*/ 6873185 h 6873185"/>
                  <a:gd name="connsiteX1" fmla="*/ 1991871 w 4320480"/>
                  <a:gd name="connsiteY1" fmla="*/ 0 h 6873185"/>
                  <a:gd name="connsiteX2" fmla="*/ 4320480 w 4320480"/>
                  <a:gd name="connsiteY2" fmla="*/ 0 h 6873185"/>
                  <a:gd name="connsiteX3" fmla="*/ 2328609 w 4320480"/>
                  <a:gd name="connsiteY3" fmla="*/ 6873185 h 6873185"/>
                  <a:gd name="connsiteX4" fmla="*/ 0 w 4320480"/>
                  <a:gd name="connsiteY4" fmla="*/ 6873185 h 6873185"/>
                  <a:gd name="connsiteX0" fmla="*/ 0 w 4320480"/>
                  <a:gd name="connsiteY0" fmla="*/ 6873185 h 6873185"/>
                  <a:gd name="connsiteX1" fmla="*/ 1614799 w 4320480"/>
                  <a:gd name="connsiteY1" fmla="*/ 37707 h 6873185"/>
                  <a:gd name="connsiteX2" fmla="*/ 4320480 w 4320480"/>
                  <a:gd name="connsiteY2" fmla="*/ 0 h 6873185"/>
                  <a:gd name="connsiteX3" fmla="*/ 2328609 w 4320480"/>
                  <a:gd name="connsiteY3" fmla="*/ 6873185 h 6873185"/>
                  <a:gd name="connsiteX4" fmla="*/ 0 w 4320480"/>
                  <a:gd name="connsiteY4" fmla="*/ 6873185 h 6873185"/>
                  <a:gd name="connsiteX0" fmla="*/ 0 w 2727350"/>
                  <a:gd name="connsiteY0" fmla="*/ 6873185 h 6873185"/>
                  <a:gd name="connsiteX1" fmla="*/ 21669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27350"/>
                  <a:gd name="connsiteY0" fmla="*/ 6873185 h 6873185"/>
                  <a:gd name="connsiteX1" fmla="*/ 2816 w 2727350"/>
                  <a:gd name="connsiteY1" fmla="*/ 37707 h 6873185"/>
                  <a:gd name="connsiteX2" fmla="*/ 2727350 w 2727350"/>
                  <a:gd name="connsiteY2" fmla="*/ 0 h 6873185"/>
                  <a:gd name="connsiteX3" fmla="*/ 735479 w 2727350"/>
                  <a:gd name="connsiteY3" fmla="*/ 6873185 h 6873185"/>
                  <a:gd name="connsiteX4" fmla="*/ 0 w 2727350"/>
                  <a:gd name="connsiteY4" fmla="*/ 6873185 h 6873185"/>
                  <a:gd name="connsiteX0" fmla="*/ 0 w 2736776"/>
                  <a:gd name="connsiteY0" fmla="*/ 6873185 h 6873185"/>
                  <a:gd name="connsiteX1" fmla="*/ 12242 w 2736776"/>
                  <a:gd name="connsiteY1" fmla="*/ 37707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73185 h 6873185"/>
                  <a:gd name="connsiteX1" fmla="*/ 12242 w 2736776"/>
                  <a:gd name="connsiteY1" fmla="*/ 28281 h 6873185"/>
                  <a:gd name="connsiteX2" fmla="*/ 2736776 w 2736776"/>
                  <a:gd name="connsiteY2" fmla="*/ 0 h 6873185"/>
                  <a:gd name="connsiteX3" fmla="*/ 744905 w 2736776"/>
                  <a:gd name="connsiteY3" fmla="*/ 6873185 h 6873185"/>
                  <a:gd name="connsiteX4" fmla="*/ 0 w 2736776"/>
                  <a:gd name="connsiteY4" fmla="*/ 6873185 h 6873185"/>
                  <a:gd name="connsiteX0" fmla="*/ 0 w 2736776"/>
                  <a:gd name="connsiteY0" fmla="*/ 6854331 h 6854331"/>
                  <a:gd name="connsiteX1" fmla="*/ 12242 w 2736776"/>
                  <a:gd name="connsiteY1" fmla="*/ 9427 h 6854331"/>
                  <a:gd name="connsiteX2" fmla="*/ 2736776 w 2736776"/>
                  <a:gd name="connsiteY2" fmla="*/ 0 h 6854331"/>
                  <a:gd name="connsiteX3" fmla="*/ 744905 w 2736776"/>
                  <a:gd name="connsiteY3" fmla="*/ 6854331 h 6854331"/>
                  <a:gd name="connsiteX4" fmla="*/ 0 w 2736776"/>
                  <a:gd name="connsiteY4" fmla="*/ 6854331 h 685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776" h="6854331">
                    <a:moveTo>
                      <a:pt x="0" y="6854331"/>
                    </a:moveTo>
                    <a:cubicBezTo>
                      <a:pt x="939" y="4575838"/>
                      <a:pt x="11303" y="2287920"/>
                      <a:pt x="12242" y="9427"/>
                    </a:cubicBezTo>
                    <a:lnTo>
                      <a:pt x="2736776" y="0"/>
                    </a:lnTo>
                    <a:lnTo>
                      <a:pt x="744905" y="6854331"/>
                    </a:lnTo>
                    <a:lnTo>
                      <a:pt x="0" y="6854331"/>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Parallelogram 27">
                <a:extLst>
                  <a:ext uri="{FF2B5EF4-FFF2-40B4-BE49-F238E27FC236}">
                    <a16:creationId xmlns:a16="http://schemas.microsoft.com/office/drawing/2014/main" xmlns="" id="{D0C649C6-CEA1-4A56-8F4F-30E3988E3853}"/>
                  </a:ext>
                </a:extLst>
              </p:cNvPr>
              <p:cNvSpPr/>
              <p:nvPr/>
            </p:nvSpPr>
            <p:spPr>
              <a:xfrm>
                <a:off x="-45264" y="-16609"/>
                <a:ext cx="1645057" cy="1476519"/>
              </a:xfrm>
              <a:custGeom>
                <a:avLst/>
                <a:gdLst>
                  <a:gd name="connsiteX0" fmla="*/ 0 w 2655710"/>
                  <a:gd name="connsiteY0" fmla="*/ 1448238 h 1448238"/>
                  <a:gd name="connsiteX1" fmla="*/ 445044 w 2655710"/>
                  <a:gd name="connsiteY1" fmla="*/ 0 h 1448238"/>
                  <a:gd name="connsiteX2" fmla="*/ 2655710 w 2655710"/>
                  <a:gd name="connsiteY2" fmla="*/ 0 h 1448238"/>
                  <a:gd name="connsiteX3" fmla="*/ 2210666 w 2655710"/>
                  <a:gd name="connsiteY3" fmla="*/ 1448238 h 1448238"/>
                  <a:gd name="connsiteX4" fmla="*/ 0 w 2655710"/>
                  <a:gd name="connsiteY4" fmla="*/ 1448238 h 1448238"/>
                  <a:gd name="connsiteX0" fmla="*/ 610758 w 2210666"/>
                  <a:gd name="connsiteY0" fmla="*/ 1467092 h 1467092"/>
                  <a:gd name="connsiteX1" fmla="*/ 0 w 2210666"/>
                  <a:gd name="connsiteY1" fmla="*/ 0 h 1467092"/>
                  <a:gd name="connsiteX2" fmla="*/ 2210666 w 2210666"/>
                  <a:gd name="connsiteY2" fmla="*/ 0 h 1467092"/>
                  <a:gd name="connsiteX3" fmla="*/ 1765622 w 2210666"/>
                  <a:gd name="connsiteY3" fmla="*/ 1448238 h 1467092"/>
                  <a:gd name="connsiteX4" fmla="*/ 610758 w 2210666"/>
                  <a:gd name="connsiteY4" fmla="*/ 1467092 h 1467092"/>
                  <a:gd name="connsiteX0" fmla="*/ 45149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45149 w 1645057"/>
                  <a:gd name="connsiteY4" fmla="*/ 1476519 h 1476519"/>
                  <a:gd name="connsiteX0" fmla="*/ 26295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26295 w 1645057"/>
                  <a:gd name="connsiteY4" fmla="*/ 1476519 h 1476519"/>
                  <a:gd name="connsiteX0" fmla="*/ 16868 w 1645057"/>
                  <a:gd name="connsiteY0" fmla="*/ 1476519 h 1476519"/>
                  <a:gd name="connsiteX1" fmla="*/ 0 w 1645057"/>
                  <a:gd name="connsiteY1" fmla="*/ 0 h 1476519"/>
                  <a:gd name="connsiteX2" fmla="*/ 1645057 w 1645057"/>
                  <a:gd name="connsiteY2" fmla="*/ 9427 h 1476519"/>
                  <a:gd name="connsiteX3" fmla="*/ 1200013 w 1645057"/>
                  <a:gd name="connsiteY3" fmla="*/ 1457665 h 1476519"/>
                  <a:gd name="connsiteX4" fmla="*/ 16868 w 1645057"/>
                  <a:gd name="connsiteY4" fmla="*/ 1476519 h 147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057" h="1476519">
                    <a:moveTo>
                      <a:pt x="16868" y="1476519"/>
                    </a:moveTo>
                    <a:lnTo>
                      <a:pt x="0" y="0"/>
                    </a:lnTo>
                    <a:lnTo>
                      <a:pt x="1645057" y="9427"/>
                    </a:lnTo>
                    <a:lnTo>
                      <a:pt x="1200013" y="1457665"/>
                    </a:lnTo>
                    <a:lnTo>
                      <a:pt x="16868" y="1476519"/>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arallelogram 30">
                <a:extLst>
                  <a:ext uri="{FF2B5EF4-FFF2-40B4-BE49-F238E27FC236}">
                    <a16:creationId xmlns:a16="http://schemas.microsoft.com/office/drawing/2014/main" xmlns="" id="{50C494AD-4E0A-4206-BFED-2464652773E6}"/>
                  </a:ext>
                </a:extLst>
              </p:cNvPr>
              <p:cNvSpPr/>
              <p:nvPr/>
            </p:nvSpPr>
            <p:spPr>
              <a:xfrm rot="9900000">
                <a:off x="-904819" y="-82892"/>
                <a:ext cx="3010896" cy="7175559"/>
              </a:xfrm>
              <a:custGeom>
                <a:avLst/>
                <a:gdLst>
                  <a:gd name="connsiteX0" fmla="*/ 0 w 4320480"/>
                  <a:gd name="connsiteY0" fmla="*/ 11746532 h 11746532"/>
                  <a:gd name="connsiteX1" fmla="*/ 1991871 w 4320480"/>
                  <a:gd name="connsiteY1" fmla="*/ 0 h 11746532"/>
                  <a:gd name="connsiteX2" fmla="*/ 4320480 w 4320480"/>
                  <a:gd name="connsiteY2" fmla="*/ 0 h 11746532"/>
                  <a:gd name="connsiteX3" fmla="*/ 2328609 w 4320480"/>
                  <a:gd name="connsiteY3" fmla="*/ 11746532 h 11746532"/>
                  <a:gd name="connsiteX4" fmla="*/ 0 w 4320480"/>
                  <a:gd name="connsiteY4" fmla="*/ 11746532 h 11746532"/>
                  <a:gd name="connsiteX0" fmla="*/ 0 w 4320480"/>
                  <a:gd name="connsiteY0" fmla="*/ 11746532 h 12028234"/>
                  <a:gd name="connsiteX1" fmla="*/ 1991871 w 4320480"/>
                  <a:gd name="connsiteY1" fmla="*/ 0 h 12028234"/>
                  <a:gd name="connsiteX2" fmla="*/ 4320480 w 4320480"/>
                  <a:gd name="connsiteY2" fmla="*/ 0 h 12028234"/>
                  <a:gd name="connsiteX3" fmla="*/ 1267432 w 4320480"/>
                  <a:gd name="connsiteY3" fmla="*/ 12028234 h 12028234"/>
                  <a:gd name="connsiteX4" fmla="*/ 0 w 4320480"/>
                  <a:gd name="connsiteY4" fmla="*/ 11746532 h 12028234"/>
                  <a:gd name="connsiteX0" fmla="*/ 0 w 4269419"/>
                  <a:gd name="connsiteY0" fmla="*/ 11701656 h 12028234"/>
                  <a:gd name="connsiteX1" fmla="*/ 1940810 w 4269419"/>
                  <a:gd name="connsiteY1" fmla="*/ 0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4269419"/>
                  <a:gd name="connsiteY0" fmla="*/ 11701656 h 12028234"/>
                  <a:gd name="connsiteX1" fmla="*/ 1134694 w 4269419"/>
                  <a:gd name="connsiteY1" fmla="*/ 4829584 h 12028234"/>
                  <a:gd name="connsiteX2" fmla="*/ 4269419 w 4269419"/>
                  <a:gd name="connsiteY2" fmla="*/ 0 h 12028234"/>
                  <a:gd name="connsiteX3" fmla="*/ 1216371 w 4269419"/>
                  <a:gd name="connsiteY3" fmla="*/ 12028234 h 12028234"/>
                  <a:gd name="connsiteX4" fmla="*/ 0 w 4269419"/>
                  <a:gd name="connsiteY4" fmla="*/ 11701656 h 12028234"/>
                  <a:gd name="connsiteX0" fmla="*/ 0 w 2976913"/>
                  <a:gd name="connsiteY0" fmla="*/ 6872072 h 7198650"/>
                  <a:gd name="connsiteX1" fmla="*/ 1134694 w 2976913"/>
                  <a:gd name="connsiteY1" fmla="*/ 0 h 7198650"/>
                  <a:gd name="connsiteX2" fmla="*/ 2976913 w 2976913"/>
                  <a:gd name="connsiteY2" fmla="*/ 504029 h 7198650"/>
                  <a:gd name="connsiteX3" fmla="*/ 1216371 w 2976913"/>
                  <a:gd name="connsiteY3" fmla="*/ 7198650 h 7198650"/>
                  <a:gd name="connsiteX4" fmla="*/ 0 w 2976913"/>
                  <a:gd name="connsiteY4" fmla="*/ 6872072 h 7198650"/>
                  <a:gd name="connsiteX0" fmla="*/ 0 w 2976913"/>
                  <a:gd name="connsiteY0" fmla="*/ 6842315 h 7168893"/>
                  <a:gd name="connsiteX1" fmla="*/ 1136480 w 2976913"/>
                  <a:gd name="connsiteY1" fmla="*/ 0 h 7168893"/>
                  <a:gd name="connsiteX2" fmla="*/ 2976913 w 2976913"/>
                  <a:gd name="connsiteY2" fmla="*/ 474272 h 7168893"/>
                  <a:gd name="connsiteX3" fmla="*/ 1216371 w 2976913"/>
                  <a:gd name="connsiteY3" fmla="*/ 7168893 h 7168893"/>
                  <a:gd name="connsiteX4" fmla="*/ 0 w 2976913"/>
                  <a:gd name="connsiteY4" fmla="*/ 6842315 h 7168893"/>
                  <a:gd name="connsiteX0" fmla="*/ 0 w 2972034"/>
                  <a:gd name="connsiteY0" fmla="*/ 6842315 h 7168893"/>
                  <a:gd name="connsiteX1" fmla="*/ 1136480 w 2972034"/>
                  <a:gd name="connsiteY1" fmla="*/ 0 h 7168893"/>
                  <a:gd name="connsiteX2" fmla="*/ 2972034 w 2972034"/>
                  <a:gd name="connsiteY2" fmla="*/ 492484 h 7168893"/>
                  <a:gd name="connsiteX3" fmla="*/ 1216371 w 2972034"/>
                  <a:gd name="connsiteY3" fmla="*/ 7168893 h 7168893"/>
                  <a:gd name="connsiteX4" fmla="*/ 0 w 2972034"/>
                  <a:gd name="connsiteY4" fmla="*/ 6842315 h 7168893"/>
                  <a:gd name="connsiteX0" fmla="*/ 0 w 2981140"/>
                  <a:gd name="connsiteY0" fmla="*/ 6842315 h 7168893"/>
                  <a:gd name="connsiteX1" fmla="*/ 1136480 w 2981140"/>
                  <a:gd name="connsiteY1" fmla="*/ 0 h 7168893"/>
                  <a:gd name="connsiteX2" fmla="*/ 2981140 w 2981140"/>
                  <a:gd name="connsiteY2" fmla="*/ 494923 h 7168893"/>
                  <a:gd name="connsiteX3" fmla="*/ 1216371 w 2981140"/>
                  <a:gd name="connsiteY3" fmla="*/ 7168893 h 7168893"/>
                  <a:gd name="connsiteX4" fmla="*/ 0 w 2981140"/>
                  <a:gd name="connsiteY4" fmla="*/ 6842315 h 7168893"/>
                  <a:gd name="connsiteX0" fmla="*/ 0 w 2981140"/>
                  <a:gd name="connsiteY0" fmla="*/ 6842315 h 7161571"/>
                  <a:gd name="connsiteX1" fmla="*/ 1136480 w 2981140"/>
                  <a:gd name="connsiteY1" fmla="*/ 0 h 7161571"/>
                  <a:gd name="connsiteX2" fmla="*/ 2981140 w 2981140"/>
                  <a:gd name="connsiteY2" fmla="*/ 494923 h 7161571"/>
                  <a:gd name="connsiteX3" fmla="*/ 1189054 w 2981140"/>
                  <a:gd name="connsiteY3" fmla="*/ 7161571 h 7161571"/>
                  <a:gd name="connsiteX4" fmla="*/ 0 w 2981140"/>
                  <a:gd name="connsiteY4" fmla="*/ 6842315 h 7161571"/>
                  <a:gd name="connsiteX0" fmla="*/ 0 w 3010896"/>
                  <a:gd name="connsiteY0" fmla="*/ 6842315 h 7161571"/>
                  <a:gd name="connsiteX1" fmla="*/ 1136480 w 3010896"/>
                  <a:gd name="connsiteY1" fmla="*/ 0 h 7161571"/>
                  <a:gd name="connsiteX2" fmla="*/ 3010896 w 3010896"/>
                  <a:gd name="connsiteY2" fmla="*/ 493137 h 7161571"/>
                  <a:gd name="connsiteX3" fmla="*/ 1189054 w 3010896"/>
                  <a:gd name="connsiteY3" fmla="*/ 7161571 h 7161571"/>
                  <a:gd name="connsiteX4" fmla="*/ 0 w 3010896"/>
                  <a:gd name="connsiteY4" fmla="*/ 6842315 h 7161571"/>
                  <a:gd name="connsiteX0" fmla="*/ 0 w 3010896"/>
                  <a:gd name="connsiteY0" fmla="*/ 6842315 h 7164013"/>
                  <a:gd name="connsiteX1" fmla="*/ 1136480 w 3010896"/>
                  <a:gd name="connsiteY1" fmla="*/ 0 h 7164013"/>
                  <a:gd name="connsiteX2" fmla="*/ 3010896 w 3010896"/>
                  <a:gd name="connsiteY2" fmla="*/ 493137 h 7164013"/>
                  <a:gd name="connsiteX3" fmla="*/ 1198160 w 3010896"/>
                  <a:gd name="connsiteY3" fmla="*/ 7164013 h 7164013"/>
                  <a:gd name="connsiteX4" fmla="*/ 0 w 3010896"/>
                  <a:gd name="connsiteY4" fmla="*/ 6842315 h 7164013"/>
                  <a:gd name="connsiteX0" fmla="*/ 0 w 3010896"/>
                  <a:gd name="connsiteY0" fmla="*/ 6842315 h 7175559"/>
                  <a:gd name="connsiteX1" fmla="*/ 1136480 w 3010896"/>
                  <a:gd name="connsiteY1" fmla="*/ 0 h 7175559"/>
                  <a:gd name="connsiteX2" fmla="*/ 3010896 w 3010896"/>
                  <a:gd name="connsiteY2" fmla="*/ 493137 h 7175559"/>
                  <a:gd name="connsiteX3" fmla="*/ 1204826 w 3010896"/>
                  <a:gd name="connsiteY3" fmla="*/ 7175559 h 7175559"/>
                  <a:gd name="connsiteX4" fmla="*/ 0 w 3010896"/>
                  <a:gd name="connsiteY4" fmla="*/ 6842315 h 717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96" h="7175559">
                    <a:moveTo>
                      <a:pt x="0" y="6842315"/>
                    </a:moveTo>
                    <a:lnTo>
                      <a:pt x="1136480" y="0"/>
                    </a:lnTo>
                    <a:lnTo>
                      <a:pt x="3010896" y="493137"/>
                    </a:lnTo>
                    <a:lnTo>
                      <a:pt x="1204826" y="7175559"/>
                    </a:lnTo>
                    <a:lnTo>
                      <a:pt x="0" y="6842315"/>
                    </a:lnTo>
                    <a:close/>
                  </a:path>
                </a:pathLst>
              </a:cu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Parallelogram 20">
                <a:extLst>
                  <a:ext uri="{FF2B5EF4-FFF2-40B4-BE49-F238E27FC236}">
                    <a16:creationId xmlns:a16="http://schemas.microsoft.com/office/drawing/2014/main" xmlns="" id="{AD045441-2C96-480A-9808-F3C99C3B39F0}"/>
                  </a:ext>
                </a:extLst>
              </p:cNvPr>
              <p:cNvSpPr/>
              <p:nvPr/>
            </p:nvSpPr>
            <p:spPr>
              <a:xfrm>
                <a:off x="131454" y="443369"/>
                <a:ext cx="868052" cy="1390506"/>
              </a:xfrm>
              <a:prstGeom prst="parallelogram">
                <a:avLst>
                  <a:gd name="adj" fmla="val 4610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kumimoji="0" lang="en-GB" sz="2263"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7" name="Picture 16">
              <a:extLst>
                <a:ext uri="{FF2B5EF4-FFF2-40B4-BE49-F238E27FC236}">
                  <a16:creationId xmlns:a16="http://schemas.microsoft.com/office/drawing/2014/main" xmlns="" id="{D78B6FAD-8B96-4C72-81B0-C2CC16A5A1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35" y="5983159"/>
              <a:ext cx="930304" cy="731723"/>
            </a:xfrm>
            <a:prstGeom prst="rect">
              <a:avLst/>
            </a:prstGeom>
          </p:spPr>
        </p:pic>
      </p:grpSp>
    </p:spTree>
    <p:extLst>
      <p:ext uri="{BB962C8B-B14F-4D97-AF65-F5344CB8AC3E}">
        <p14:creationId xmlns:p14="http://schemas.microsoft.com/office/powerpoint/2010/main" val="4052855032"/>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Protective_x0020_Marking xmlns="a04dbe3e-63b4-48d2-9d03-f0eb0c7bc09d">Official</Protective_x0020_Marking>
    <TaxCatchAll xmlns="a04dbe3e-63b4-48d2-9d03-f0eb0c7bc09d" xsi:nil="true"/>
    <Information_x0020_Owner xmlns="a04dbe3e-63b4-48d2-9d03-f0eb0c7bc09d">
      <UserInfo>
        <DisplayName/>
        <AccountId xsi:nil="true"/>
        <AccountType/>
      </UserInfo>
    </Information_x0020_Owner>
    <Main_x005f_x0020_Category xmlns="bd2e749a-2bd9-466d-bf41-04925efd06c5" xsi:nil="true"/>
    <_dlc_DocId xmlns="bd2e749a-2bd9-466d-bf41-04925efd06c5">U42E7YMSD5UZ-343433781-5440</_dlc_DocId>
    <_dlc_DocIdUrl xmlns="bd2e749a-2bd9-466d-bf41-04925efd06c5">
      <Url>https://dwpgovuk.sharepoint.com/sites/SRO-670/_layouts/15/DocIdRedir.aspx?ID=U42E7YMSD5UZ-343433781-5440</Url>
      <Description>U42E7YMSD5UZ-343433781-5440</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WP Presentation" ma:contentTypeID="0x01010099016E34B47E854DBF1EF873BC05B58200DD79208A935DC1459ECA693F7206E49D" ma:contentTypeVersion="4" ma:contentTypeDescription="Presentation template for DWP content." ma:contentTypeScope="" ma:versionID="3ae6fbb65b5ce92408de747cb12086be">
  <xsd:schema xmlns:xsd="http://www.w3.org/2001/XMLSchema" xmlns:xs="http://www.w3.org/2001/XMLSchema" xmlns:p="http://schemas.microsoft.com/office/2006/metadata/properties" xmlns:ns2="a04dbe3e-63b4-48d2-9d03-f0eb0c7bc09d" xmlns:ns3="bd2e749a-2bd9-466d-bf41-04925efd06c5" targetNamespace="http://schemas.microsoft.com/office/2006/metadata/properties" ma:root="true" ma:fieldsID="2b4e1c2b8d18571c8403640f1aaee490" ns2:_="" ns3:_="">
    <xsd:import namespace="a04dbe3e-63b4-48d2-9d03-f0eb0c7bc09d"/>
    <xsd:import namespace="bd2e749a-2bd9-466d-bf41-04925efd06c5"/>
    <xsd:element name="properties">
      <xsd:complexType>
        <xsd:sequence>
          <xsd:element name="documentManagement">
            <xsd:complexType>
              <xsd:all>
                <xsd:element ref="ns2:TaxCatchAll" minOccurs="0"/>
                <xsd:element ref="ns2:TaxCatchAllLabel" minOccurs="0"/>
                <xsd:element ref="ns2:Information_x0020_Owner" minOccurs="0"/>
                <xsd:element ref="ns2:Protective_x0020_Marking"/>
                <xsd:element ref="ns3:Main_x005f_x0020_Category"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4dbe3e-63b4-48d2-9d03-f0eb0c7bc09d"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630be47b-1f50-43f0-9f59-2d6ffc2ee7b1}" ma:internalName="TaxCatchAll" ma:showField="CatchAllData" ma:web="bd2e749a-2bd9-466d-bf41-04925efd06c5">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630be47b-1f50-43f0-9f59-2d6ffc2ee7b1}" ma:internalName="TaxCatchAllLabel" ma:readOnly="true" ma:showField="CatchAllDataLabel" ma:web="bd2e749a-2bd9-466d-bf41-04925efd06c5">
      <xsd:complexType>
        <xsd:complexContent>
          <xsd:extension base="dms:MultiChoiceLookup">
            <xsd:sequence>
              <xsd:element name="Value" type="dms:Lookup" maxOccurs="unbounded" minOccurs="0" nillable="true"/>
            </xsd:sequence>
          </xsd:extension>
        </xsd:complexContent>
      </xsd:complexType>
    </xsd:element>
    <xsd:element name="Information_x0020_Owner" ma:index="10" nillable="true" ma:displayName="Information Owner" ma:hidden="true" ma:list="UserInfo" ma:SharePointGroup="0" ma:internalName="Information_x0020_Owner" ma:readOnly="false" ma:showField="Tit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tective_x0020_Marking" ma:index="11" ma:displayName="Protective Marking" ma:default="Official" ma:description="Specify the security classification of the document" ma:format="Dropdown" ma:internalName="Protective_x0020_Marking">
      <xsd:simpleType>
        <xsd:restriction base="dms:Choice">
          <xsd:enumeration value="Official"/>
          <xsd:enumeration value="Official Sensitive"/>
        </xsd:restriction>
      </xsd:simpleType>
    </xsd:element>
  </xsd:schema>
  <xsd:schema xmlns:xsd="http://www.w3.org/2001/XMLSchema" xmlns:xs="http://www.w3.org/2001/XMLSchema" xmlns:dms="http://schemas.microsoft.com/office/2006/documentManagement/types" xmlns:pc="http://schemas.microsoft.com/office/infopath/2007/PartnerControls" targetNamespace="bd2e749a-2bd9-466d-bf41-04925efd06c5" elementFormDefault="qualified">
    <xsd:import namespace="http://schemas.microsoft.com/office/2006/documentManagement/types"/>
    <xsd:import namespace="http://schemas.microsoft.com/office/infopath/2007/PartnerControls"/>
    <xsd:element name="Main_x005f_x0020_Category" ma:index="12" nillable="true" ma:displayName="Main Category" ma:internalName="Main_x0020_Category">
      <xsd:simpleType>
        <xsd:restriction base="dms:Choice">
          <xsd:enumeration value="Add your own"/>
          <xsd:enumeration value="Useful to know"/>
        </xsd:restriction>
      </xsd:simpleType>
    </xsd:element>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haredContentType xmlns="Microsoft.SharePoint.Taxonomy.ContentTypeSync" SourceId="c33ebcec-c535-4b75-bbfd-3283b9d6285a" ContentTypeId="0x01010099016E34B47E854DBF1EF873BC05B582" PreviousValue="false"/>
</file>

<file path=customXml/itemProps1.xml><?xml version="1.0" encoding="utf-8"?>
<ds:datastoreItem xmlns:ds="http://schemas.openxmlformats.org/officeDocument/2006/customXml" ds:itemID="{B18F665F-DA1F-4423-894E-1F50220B4A7B}">
  <ds:schemaRefs>
    <ds:schemaRef ds:uri="http://schemas.microsoft.com/sharepoint/events"/>
  </ds:schemaRefs>
</ds:datastoreItem>
</file>

<file path=customXml/itemProps2.xml><?xml version="1.0" encoding="utf-8"?>
<ds:datastoreItem xmlns:ds="http://schemas.openxmlformats.org/officeDocument/2006/customXml" ds:itemID="{3C362F2E-B68A-4D63-8CB0-5CA2C370A6BF}">
  <ds:schemaRefs>
    <ds:schemaRef ds:uri="http://purl.org/dc/terms/"/>
    <ds:schemaRef ds:uri="http://schemas.microsoft.com/office/2006/metadata/properties"/>
    <ds:schemaRef ds:uri="http://schemas.microsoft.com/office/2006/documentManagement/types"/>
    <ds:schemaRef ds:uri="a04dbe3e-63b4-48d2-9d03-f0eb0c7bc09d"/>
    <ds:schemaRef ds:uri="http://purl.org/dc/elements/1.1/"/>
    <ds:schemaRef ds:uri="http://schemas.microsoft.com/office/infopath/2007/PartnerControls"/>
    <ds:schemaRef ds:uri="http://schemas.openxmlformats.org/package/2006/metadata/core-properties"/>
    <ds:schemaRef ds:uri="bd2e749a-2bd9-466d-bf41-04925efd06c5"/>
    <ds:schemaRef ds:uri="http://www.w3.org/XML/1998/namespace"/>
    <ds:schemaRef ds:uri="http://purl.org/dc/dcmitype/"/>
  </ds:schemaRefs>
</ds:datastoreItem>
</file>

<file path=customXml/itemProps3.xml><?xml version="1.0" encoding="utf-8"?>
<ds:datastoreItem xmlns:ds="http://schemas.openxmlformats.org/officeDocument/2006/customXml" ds:itemID="{4FE969DA-549E-467C-9384-BB359B43F659}">
  <ds:schemaRefs>
    <ds:schemaRef ds:uri="a04dbe3e-63b4-48d2-9d03-f0eb0c7bc09d"/>
    <ds:schemaRef ds:uri="bd2e749a-2bd9-466d-bf41-04925efd06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788C7AA3-1F7C-479B-A029-33399012AE35}">
  <ds:schemaRefs>
    <ds:schemaRef ds:uri="http://schemas.microsoft.com/sharepoint/v3/contenttype/forms"/>
  </ds:schemaRefs>
</ds:datastoreItem>
</file>

<file path=customXml/itemProps5.xml><?xml version="1.0" encoding="utf-8"?>
<ds:datastoreItem xmlns:ds="http://schemas.openxmlformats.org/officeDocument/2006/customXml" ds:itemID="{9578EACD-C361-4FA0-A7B0-E47B7B19B6A6}">
  <ds:schemaRefs>
    <ds:schemaRef ds:uri="Microsoft.SharePoint.Taxonomy.ContentTypeSync"/>
  </ds:schemaRefs>
</ds:datastoreItem>
</file>

<file path=docMetadata/LabelInfo.xml><?xml version="1.0" encoding="utf-8"?>
<clbl:labelList xmlns:clbl="http://schemas.microsoft.com/office/2020/mipLabelMetadata">
  <clbl:label id="{96f1f6e9-1057-4117-ac28-80cdfe86f8c3}" enabled="0" method="" siteId="{96f1f6e9-1057-4117-ac28-80cdfe86f8c3}" removed="1"/>
</clbl:labelList>
</file>

<file path=docProps/app.xml><?xml version="1.0" encoding="utf-8"?>
<Properties xmlns="http://schemas.openxmlformats.org/officeDocument/2006/extended-properties" xmlns:vt="http://schemas.openxmlformats.org/officeDocument/2006/docPropsVTypes">
  <TotalTime>11</TotalTime>
  <Words>1959</Words>
  <Application>Microsoft Office PowerPoint</Application>
  <PresentationFormat>Widescreen</PresentationFormat>
  <Paragraphs>256</Paragraphs>
  <Slides>23</Slides>
  <Notes>23</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23</vt:i4>
      </vt:variant>
    </vt:vector>
  </HeadingPairs>
  <TitlesOfParts>
    <vt:vector size="32" baseType="lpstr">
      <vt:lpstr>Arial</vt:lpstr>
      <vt:lpstr>Calibri</vt:lpstr>
      <vt:lpstr>Segoe UI</vt:lpstr>
      <vt:lpstr>Times New Roman</vt:lpstr>
      <vt:lpstr>Wingdings</vt:lpstr>
      <vt:lpstr>2_Office Theme</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Adjustment Passport (HAP)</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Innes Matthew DWP Disability Services Advocate</dc:creator>
  <cp:lastModifiedBy>Mary Keenan</cp:lastModifiedBy>
  <cp:revision>2</cp:revision>
  <dcterms:created xsi:type="dcterms:W3CDTF">2024-01-24T16:46:39Z</dcterms:created>
  <dcterms:modified xsi:type="dcterms:W3CDTF">2024-10-23T11:14:20Z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0x01010099016E34B47E854DBF1EF873BC05B58200DD79208A935DC1459ECA693F7206E49D</vt:lpwstr>
  </property>
  <property fmtid="{D5CDD505-2E9C-101B-9397-08002B2CF9AE}" pid="3" name="_dlc_DocIdItemGuid">
    <vt:lpwstr>170cf3c9-4605-4eb8-a547-6d69d23fe2a8</vt:lpwstr>
  </property>
  <property fmtid="{D5CDD505-2E9C-101B-9397-08002B2CF9AE}" pid="4" name="SharedWithUsers">
    <vt:lpwstr>734;#Clarke Lesley DWP Disability Services Advocate;#164;#Innes Matthew DWP Disability Services Advocate;#165;#Marshall Sarah DWP Disability Services Advocacy Team;#180;#Chauhan Natalie DWP Palatine House</vt:lpwstr>
  </property>
</Properties>
</file>